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0080625" cy="7559675"/>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4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pt-BR" sz="3200" b="0" strike="noStrike" spc="-1">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pt-BR" sz="3200" b="0" strike="noStrike" spc="-1">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pt-BR" sz="3200" b="0" strike="noStrike" spc="-1">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pt-BR" sz="3200" b="0" strike="noStrike" spc="-1">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pt-BR" sz="3200" b="0" strike="noStrike" spc="-1">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pt-BR" sz="3200" b="0" strike="noStrike" spc="-1">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pt-BR" sz="3200" b="0" strike="noStrike" spc="-1">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pt-BR" sz="3200" b="0" strike="noStrike" spc="-1">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pt-BR" sz="3200" b="0" strike="noStrike" spc="-1">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pt-BR" sz="3200" b="0" strike="noStrike" spc="-1">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pt-BR" sz="3200" b="0" strike="noStrike" spc="-1">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81"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83"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8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86"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9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9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
        <p:nvSpPr>
          <p:cNvPr id="92"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9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9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96"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9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9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100"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102"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pt-BR" sz="3200" b="0" strike="noStrike" spc="-1">
              <a:latin typeface="Arial"/>
            </a:endParaRPr>
          </a:p>
        </p:txBody>
      </p:sp>
      <p:sp>
        <p:nvSpPr>
          <p:cNvPr id="103"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10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10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107"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
        <p:nvSpPr>
          <p:cNvPr id="108"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110"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pt-BR" sz="3200" b="0" strike="noStrike" spc="-1">
              <a:latin typeface="Arial"/>
            </a:endParaRPr>
          </a:p>
        </p:txBody>
      </p:sp>
      <p:sp>
        <p:nvSpPr>
          <p:cNvPr id="111"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pt-BR" sz="3200" b="0" strike="noStrike" spc="-1">
              <a:latin typeface="Arial"/>
            </a:endParaRPr>
          </a:p>
        </p:txBody>
      </p:sp>
      <p:sp>
        <p:nvSpPr>
          <p:cNvPr id="112"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pt-BR" sz="3200" b="0" strike="noStrike" spc="-1">
              <a:latin typeface="Arial"/>
            </a:endParaRPr>
          </a:p>
        </p:txBody>
      </p:sp>
      <p:sp>
        <p:nvSpPr>
          <p:cNvPr id="113"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pt-BR" sz="3200" b="0" strike="noStrike" spc="-1">
              <a:latin typeface="Arial"/>
            </a:endParaRPr>
          </a:p>
        </p:txBody>
      </p:sp>
      <p:sp>
        <p:nvSpPr>
          <p:cNvPr id="114"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pt-BR" sz="3200" b="0" strike="noStrike" spc="-1">
              <a:latin typeface="Arial"/>
            </a:endParaRPr>
          </a:p>
        </p:txBody>
      </p:sp>
      <p:sp>
        <p:nvSpPr>
          <p:cNvPr id="115"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pt-BR" sz="3200" b="0" strike="noStrike" spc="-1">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endParaRPr lang="pt-BR" sz="4400" b="0" strike="noStrike" spc="-1">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640" cy="1261440"/>
          </a:xfrm>
          <a:prstGeom prst="rect">
            <a:avLst/>
          </a:prstGeom>
        </p:spPr>
        <p:txBody>
          <a:bodyPr lIns="0" tIns="0" rIns="0" bIns="0" anchor="ctr">
            <a:noAutofit/>
          </a:bodyPr>
          <a:lstStyle/>
          <a:p>
            <a:pPr algn="ctr"/>
            <a:r>
              <a:rPr lang="pt-BR" sz="1800" b="0" strike="noStrike" spc="-1">
                <a:latin typeface="Arial"/>
              </a:rPr>
              <a:t>Clique para editar o formato do texto do título</a:t>
            </a:r>
          </a:p>
        </p:txBody>
      </p:sp>
      <p:sp>
        <p:nvSpPr>
          <p:cNvPr id="3" name="PlaceHolder 2"/>
          <p:cNvSpPr>
            <a:spLocks noGrp="1"/>
          </p:cNvSpPr>
          <p:nvPr>
            <p:ph type="body"/>
          </p:nvPr>
        </p:nvSpPr>
        <p:spPr>
          <a:xfrm>
            <a:off x="504000" y="1768680"/>
            <a:ext cx="9071640" cy="43837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pt-BR" sz="1800" b="0" strike="noStrike" spc="-1">
                <a:latin typeface="Arial"/>
              </a:rPr>
              <a:t>Clique para editar o formato do texto da estrutura de tópicos</a:t>
            </a:r>
          </a:p>
          <a:p>
            <a:pPr marL="864000" lvl="1" indent="-324000" algn="ctr">
              <a:spcBef>
                <a:spcPts val="1134"/>
              </a:spcBef>
              <a:buClr>
                <a:srgbClr val="000000"/>
              </a:buClr>
              <a:buSzPct val="75000"/>
              <a:buFont typeface="Symbol" charset="2"/>
              <a:buChar char=""/>
            </a:pPr>
            <a:r>
              <a:rPr lang="pt-BR" sz="1800" b="0" strike="noStrike" spc="-1">
                <a:latin typeface="Arial"/>
              </a:rPr>
              <a:t>2.º nível da estrutura de tópicos</a:t>
            </a:r>
          </a:p>
          <a:p>
            <a:pPr marL="1296000" lvl="2" indent="-288000" algn="ctr">
              <a:spcBef>
                <a:spcPts val="850"/>
              </a:spcBef>
              <a:buClr>
                <a:srgbClr val="000000"/>
              </a:buClr>
              <a:buSzPct val="45000"/>
              <a:buFont typeface="Wingdings" charset="2"/>
              <a:buChar char=""/>
            </a:pPr>
            <a:r>
              <a:rPr lang="pt-BR" sz="1800" b="0" strike="noStrike" spc="-1">
                <a:latin typeface="Arial"/>
              </a:rPr>
              <a:t>3.º nível da estrutura de tópicos</a:t>
            </a:r>
          </a:p>
          <a:p>
            <a:pPr marL="1728000" lvl="3" indent="-216000" algn="ctr">
              <a:spcBef>
                <a:spcPts val="567"/>
              </a:spcBef>
              <a:buClr>
                <a:srgbClr val="000000"/>
              </a:buClr>
              <a:buSzPct val="75000"/>
              <a:buFont typeface="Symbol" charset="2"/>
              <a:buChar char=""/>
            </a:pPr>
            <a:r>
              <a:rPr lang="pt-BR" sz="1800" b="0" strike="noStrike" spc="-1">
                <a:latin typeface="Arial"/>
              </a:rPr>
              <a:t>4.º nível da estrutura de tópicos</a:t>
            </a:r>
          </a:p>
          <a:p>
            <a:pPr marL="2160000" lvl="4" indent="-216000" algn="ctr">
              <a:spcBef>
                <a:spcPts val="283"/>
              </a:spcBef>
              <a:buClr>
                <a:srgbClr val="000000"/>
              </a:buClr>
              <a:buSzPct val="45000"/>
              <a:buFont typeface="Wingdings" charset="2"/>
              <a:buChar char=""/>
            </a:pPr>
            <a:r>
              <a:rPr lang="pt-BR" sz="1800" b="0" strike="noStrike" spc="-1">
                <a:latin typeface="Arial"/>
              </a:rPr>
              <a:t>5.º nível da estrutura de tópicos</a:t>
            </a:r>
          </a:p>
          <a:p>
            <a:pPr marL="2592000" lvl="5" indent="-216000" algn="ctr">
              <a:spcBef>
                <a:spcPts val="283"/>
              </a:spcBef>
              <a:buClr>
                <a:srgbClr val="000000"/>
              </a:buClr>
              <a:buSzPct val="45000"/>
              <a:buFont typeface="Wingdings" charset="2"/>
              <a:buChar char=""/>
            </a:pPr>
            <a:r>
              <a:rPr lang="pt-BR" sz="1800" b="0" strike="noStrike" spc="-1">
                <a:latin typeface="Arial"/>
              </a:rPr>
              <a:t>6.º nível da estrutura de tópicos</a:t>
            </a:r>
          </a:p>
          <a:p>
            <a:pPr marL="3024000" lvl="6" indent="-216000" algn="ctr">
              <a:spcBef>
                <a:spcPts val="283"/>
              </a:spcBef>
              <a:buClr>
                <a:srgbClr val="000000"/>
              </a:buClr>
              <a:buSzPct val="45000"/>
              <a:buFont typeface="Wingdings" charset="2"/>
              <a:buChar char=""/>
            </a:pPr>
            <a:r>
              <a:rPr lang="pt-BR" sz="18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CustomShape 1"/>
          <p:cNvSpPr/>
          <p:nvPr/>
        </p:nvSpPr>
        <p:spPr>
          <a:xfrm>
            <a:off x="7488000" y="5472000"/>
            <a:ext cx="2591280" cy="2087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39" name="PlaceHolder 2"/>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40"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7488000" y="5472000"/>
            <a:ext cx="2591280" cy="2087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78" name="PlaceHolder 2"/>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79"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576720" y="2592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5860" b="0" strike="noStrike" spc="-1">
                <a:solidFill>
                  <a:srgbClr val="FFFFFF"/>
                </a:solidFill>
                <a:latin typeface="Arial"/>
                <a:ea typeface="DejaVu Sans"/>
              </a:rPr>
              <a:t>Requisitos de Software</a:t>
            </a:r>
            <a:endParaRPr lang="pt-BR" sz="5860" b="0" strike="noStrike" spc="-1">
              <a:latin typeface="Arial"/>
            </a:endParaRPr>
          </a:p>
        </p:txBody>
      </p:sp>
      <p:sp>
        <p:nvSpPr>
          <p:cNvPr id="155" name="CustomShape 2"/>
          <p:cNvSpPr/>
          <p:nvPr/>
        </p:nvSpPr>
        <p:spPr>
          <a:xfrm>
            <a:off x="504000" y="3168000"/>
            <a:ext cx="9070920" cy="3671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400" b="0" strike="noStrike" spc="-1">
                <a:latin typeface="Arial"/>
              </a:rPr>
              <a:t>Classificação de requisitos</a:t>
            </a:r>
          </a:p>
        </p:txBody>
      </p:sp>
      <p:sp>
        <p:nvSpPr>
          <p:cNvPr id="174" name="CustomShape 2"/>
          <p:cNvSpPr/>
          <p:nvPr/>
        </p:nvSpPr>
        <p:spPr>
          <a:xfrm>
            <a:off x="504000" y="2167560"/>
            <a:ext cx="9143640" cy="373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a:t>
            </a:r>
            <a:r>
              <a:rPr lang="pt-BR" sz="3200" b="0" u="sng" strike="noStrike" spc="-1">
                <a:uFillTx/>
                <a:latin typeface="Arial"/>
                <a:ea typeface="Arial"/>
              </a:rPr>
              <a:t>Funcionais:</a:t>
            </a:r>
            <a:r>
              <a:rPr lang="pt-BR" sz="3200" b="0" strike="noStrike" spc="-1">
                <a:latin typeface="Arial"/>
                <a:ea typeface="Arial"/>
              </a:rPr>
              <a:t> declarações sobre o que o software deve fazer (e o que não deve fazer)</a:t>
            </a:r>
            <a:endParaRPr lang="pt-BR" sz="3200" b="0" strike="noStrike" spc="-1">
              <a:latin typeface="Arial"/>
            </a:endParaRPr>
          </a:p>
          <a:p>
            <a:pPr>
              <a:lnSpc>
                <a:spcPct val="100000"/>
              </a:lnSpc>
            </a:pPr>
            <a:r>
              <a:rPr lang="pt-BR" sz="3200" b="0" strike="noStrike" spc="-1">
                <a:solidFill>
                  <a:srgbClr val="000000"/>
                </a:solidFill>
                <a:latin typeface="Arial"/>
                <a:ea typeface="Arial"/>
              </a:rPr>
              <a:t>• </a:t>
            </a:r>
            <a:r>
              <a:rPr lang="pt-BR" sz="3200" b="0" u="sng" strike="noStrike" spc="-1">
                <a:solidFill>
                  <a:srgbClr val="000000"/>
                </a:solidFill>
                <a:uFillTx/>
                <a:latin typeface="Arial"/>
                <a:ea typeface="Arial"/>
              </a:rPr>
              <a:t>Não funcionais:</a:t>
            </a:r>
            <a:r>
              <a:rPr lang="pt-BR" sz="3200" b="0" strike="noStrike" spc="-1">
                <a:solidFill>
                  <a:srgbClr val="000000"/>
                </a:solidFill>
                <a:latin typeface="Arial"/>
                <a:ea typeface="Arial"/>
              </a:rPr>
              <a:t> restrições sobre as funções oferecidas pelo software</a:t>
            </a:r>
            <a:endParaRPr lang="pt-BR" sz="3200" b="0" strike="noStrike" spc="-1">
              <a:latin typeface="Arial"/>
            </a:endParaRPr>
          </a:p>
          <a:p>
            <a:pPr>
              <a:lnSpc>
                <a:spcPct val="100000"/>
              </a:lnSpc>
            </a:pPr>
            <a:r>
              <a:rPr lang="pt-BR" sz="3200" b="0" strike="noStrike" spc="-1">
                <a:solidFill>
                  <a:srgbClr val="000000"/>
                </a:solidFill>
                <a:latin typeface="Arial"/>
                <a:ea typeface="Arial"/>
              </a:rPr>
              <a:t>• </a:t>
            </a:r>
            <a:r>
              <a:rPr lang="pt-BR" sz="3200" b="0" u="sng" strike="noStrike" spc="-1">
                <a:solidFill>
                  <a:srgbClr val="000000"/>
                </a:solidFill>
                <a:uFillTx/>
                <a:latin typeface="Arial"/>
                <a:ea typeface="Arial"/>
              </a:rPr>
              <a:t>Domínio:</a:t>
            </a:r>
            <a:r>
              <a:rPr lang="pt-BR" sz="3200" b="0" strike="noStrike" spc="-1">
                <a:solidFill>
                  <a:srgbClr val="000000"/>
                </a:solidFill>
                <a:latin typeface="Arial"/>
                <a:ea typeface="Arial"/>
              </a:rPr>
              <a:t> refletem características de um domínio. Eles podem ser funcionais ou </a:t>
            </a:r>
            <a:endParaRPr lang="pt-BR" sz="3200" b="0" strike="noStrike" spc="-1">
              <a:latin typeface="Arial"/>
            </a:endParaRPr>
          </a:p>
          <a:p>
            <a:pPr>
              <a:lnSpc>
                <a:spcPct val="100000"/>
              </a:lnSpc>
            </a:pPr>
            <a:r>
              <a:rPr lang="pt-BR" sz="3200" b="0" strike="noStrike" spc="-1">
                <a:solidFill>
                  <a:srgbClr val="000000"/>
                </a:solidFill>
                <a:latin typeface="Arial"/>
                <a:ea typeface="Arial"/>
              </a:rPr>
              <a:t>não-funcionais.</a:t>
            </a: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400" b="0" strike="noStrike" spc="-1">
                <a:latin typeface="Arial"/>
              </a:rPr>
              <a:t>Ex. Requisitos funcionais</a:t>
            </a:r>
          </a:p>
        </p:txBody>
      </p:sp>
      <p:sp>
        <p:nvSpPr>
          <p:cNvPr id="176" name="CustomShape 2"/>
          <p:cNvSpPr/>
          <p:nvPr/>
        </p:nvSpPr>
        <p:spPr>
          <a:xfrm>
            <a:off x="504000" y="2167560"/>
            <a:ext cx="9143640" cy="419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O usuário deverá ser capaz de pesquisar todos os boletos não pagos nos últimos 30 dias.</a:t>
            </a:r>
            <a:endParaRPr lang="pt-BR" sz="3200" b="0" strike="noStrike" spc="-1">
              <a:latin typeface="Arial"/>
            </a:endParaRPr>
          </a:p>
          <a:p>
            <a:pPr>
              <a:lnSpc>
                <a:spcPct val="100000"/>
              </a:lnSpc>
            </a:pPr>
            <a:r>
              <a:rPr lang="pt-BR" sz="3200" b="0" strike="noStrike" spc="-1">
                <a:solidFill>
                  <a:srgbClr val="000000"/>
                </a:solidFill>
                <a:latin typeface="Arial"/>
                <a:ea typeface="Arial"/>
              </a:rPr>
              <a:t>• O software fornecerá telas apropriadas para o usuário ler documentos do repositório de documentos</a:t>
            </a:r>
            <a:endParaRPr lang="pt-BR" sz="3200" b="0" strike="noStrike" spc="-1">
              <a:latin typeface="Arial"/>
            </a:endParaRPr>
          </a:p>
          <a:p>
            <a:pPr>
              <a:lnSpc>
                <a:spcPct val="100000"/>
              </a:lnSpc>
            </a:pPr>
            <a:r>
              <a:rPr lang="pt-BR" sz="3200" b="0" strike="noStrike" spc="-1">
                <a:solidFill>
                  <a:srgbClr val="000000"/>
                </a:solidFill>
                <a:latin typeface="Arial"/>
                <a:ea typeface="Arial"/>
              </a:rPr>
              <a:t>• Cada pedido será alocado a um único identificador</a:t>
            </a:r>
            <a:endParaRPr lang="pt-BR" sz="3200" b="0" strike="noStrike" spc="-1">
              <a:latin typeface="Arial"/>
            </a:endParaRPr>
          </a:p>
          <a:p>
            <a:pPr>
              <a:lnSpc>
                <a:spcPct val="100000"/>
              </a:lnSpc>
            </a:pP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400" b="0" strike="noStrike" spc="-1">
                <a:latin typeface="Arial"/>
              </a:rPr>
              <a:t>Sobre os requisitos funcionais</a:t>
            </a:r>
          </a:p>
        </p:txBody>
      </p:sp>
      <p:sp>
        <p:nvSpPr>
          <p:cNvPr id="178" name="CustomShape 2"/>
          <p:cNvSpPr/>
          <p:nvPr/>
        </p:nvSpPr>
        <p:spPr>
          <a:xfrm>
            <a:off x="576000" y="2120040"/>
            <a:ext cx="8207640" cy="464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a:t>
            </a:r>
            <a:r>
              <a:rPr lang="pt-BR" sz="2800" b="0" strike="noStrike" spc="-1">
                <a:latin typeface="Arial"/>
                <a:ea typeface="Arial"/>
              </a:rPr>
              <a:t>Podem (e devem) ser escritos em diferentes níveis de abstração.</a:t>
            </a:r>
            <a:endParaRPr lang="pt-BR" sz="2800" b="0" strike="noStrike" spc="-1">
              <a:latin typeface="Arial"/>
            </a:endParaRPr>
          </a:p>
          <a:p>
            <a:pPr>
              <a:lnSpc>
                <a:spcPct val="100000"/>
              </a:lnSpc>
            </a:pPr>
            <a:r>
              <a:rPr lang="pt-BR" sz="2800" b="0" strike="noStrike" spc="-1">
                <a:solidFill>
                  <a:srgbClr val="000000"/>
                </a:solidFill>
                <a:latin typeface="Arial"/>
                <a:ea typeface="Arial"/>
              </a:rPr>
              <a:t>• Deve-se evitar ambiguidades. </a:t>
            </a:r>
            <a:endParaRPr lang="pt-BR" sz="2800" b="0" strike="noStrike" spc="-1">
              <a:latin typeface="Arial"/>
            </a:endParaRPr>
          </a:p>
          <a:p>
            <a:pPr>
              <a:lnSpc>
                <a:spcPct val="100000"/>
              </a:lnSpc>
            </a:pPr>
            <a:r>
              <a:rPr lang="pt-BR" sz="2800" b="0" strike="noStrike" spc="-1">
                <a:solidFill>
                  <a:srgbClr val="000000"/>
                </a:solidFill>
                <a:latin typeface="Arial"/>
                <a:ea typeface="Arial"/>
              </a:rPr>
              <a:t>• A especificação deve ser: </a:t>
            </a:r>
            <a:endParaRPr lang="pt-BR" sz="2800" b="0" strike="noStrike" spc="-1">
              <a:latin typeface="Arial"/>
            </a:endParaRPr>
          </a:p>
          <a:p>
            <a:pPr>
              <a:lnSpc>
                <a:spcPct val="100000"/>
              </a:lnSpc>
            </a:pPr>
            <a:r>
              <a:rPr lang="pt-BR" sz="2800" b="0" strike="noStrike" spc="-1">
                <a:solidFill>
                  <a:srgbClr val="000000"/>
                </a:solidFill>
                <a:latin typeface="Arial"/>
                <a:ea typeface="Arial"/>
              </a:rPr>
              <a:t>Completa: todas as funções requeridas devem estar definidas</a:t>
            </a:r>
            <a:endParaRPr lang="pt-BR" sz="2800" b="0" strike="noStrike" spc="-1">
              <a:latin typeface="Arial"/>
            </a:endParaRPr>
          </a:p>
          <a:p>
            <a:pPr>
              <a:lnSpc>
                <a:spcPct val="100000"/>
              </a:lnSpc>
            </a:pPr>
            <a:r>
              <a:rPr lang="pt-BR" sz="2800" b="0" strike="noStrike" spc="-1">
                <a:solidFill>
                  <a:srgbClr val="000000"/>
                </a:solidFill>
                <a:latin typeface="Arial"/>
                <a:ea typeface="Arial"/>
              </a:rPr>
              <a:t>Consistente: requisitos não podem ter definições contraditórias</a:t>
            </a:r>
            <a:endParaRPr lang="pt-BR" sz="2800" b="0" strike="noStrike" spc="-1">
              <a:latin typeface="Arial"/>
            </a:endParaRPr>
          </a:p>
          <a:p>
            <a:pPr>
              <a:lnSpc>
                <a:spcPct val="100000"/>
              </a:lnSpc>
            </a:pP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Sobre requisitos não-funcionais</a:t>
            </a:r>
            <a:endParaRPr lang="pt-BR" sz="4400" b="0" strike="noStrike" spc="-1">
              <a:latin typeface="Arial"/>
            </a:endParaRPr>
          </a:p>
        </p:txBody>
      </p:sp>
      <p:sp>
        <p:nvSpPr>
          <p:cNvPr id="180" name="CustomShape 2"/>
          <p:cNvSpPr/>
          <p:nvPr/>
        </p:nvSpPr>
        <p:spPr>
          <a:xfrm>
            <a:off x="576000" y="2120040"/>
            <a:ext cx="8207640" cy="555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Não dizem respeito diretamente às funções do software</a:t>
            </a:r>
            <a:endParaRPr lang="pt-BR" sz="3200" b="0" strike="noStrike" spc="-1">
              <a:latin typeface="Arial"/>
            </a:endParaRPr>
          </a:p>
          <a:p>
            <a:pPr>
              <a:lnSpc>
                <a:spcPct val="100000"/>
              </a:lnSpc>
            </a:pPr>
            <a:r>
              <a:rPr lang="pt-BR" sz="3200" b="0" strike="noStrike" spc="-1">
                <a:solidFill>
                  <a:srgbClr val="000000"/>
                </a:solidFill>
                <a:latin typeface="Arial"/>
                <a:ea typeface="Arial"/>
              </a:rPr>
              <a:t>• Estão relacionados a propriedades emergentes relativas a um conjunto do sistema, e não a partes dele</a:t>
            </a:r>
            <a:endParaRPr lang="pt-BR" sz="3200" b="0" strike="noStrike" spc="-1">
              <a:latin typeface="Arial"/>
            </a:endParaRPr>
          </a:p>
          <a:p>
            <a:pPr>
              <a:lnSpc>
                <a:spcPct val="100000"/>
              </a:lnSpc>
            </a:pPr>
            <a:r>
              <a:rPr lang="pt-BR" sz="3200" b="0" strike="noStrike" spc="-1">
                <a:solidFill>
                  <a:srgbClr val="000000"/>
                </a:solidFill>
                <a:latin typeface="Arial"/>
                <a:ea typeface="Arial"/>
              </a:rPr>
              <a:t>   Ex. confiabilidade, desempenho, segurança</a:t>
            </a:r>
            <a:endParaRPr lang="pt-BR" sz="3200" b="0" strike="noStrike" spc="-1">
              <a:latin typeface="Arial"/>
            </a:endParaRPr>
          </a:p>
          <a:p>
            <a:pPr>
              <a:lnSpc>
                <a:spcPct val="100000"/>
              </a:lnSpc>
            </a:pPr>
            <a:r>
              <a:rPr lang="pt-BR" sz="3200" b="0" strike="noStrike" spc="-1">
                <a:solidFill>
                  <a:srgbClr val="000000"/>
                </a:solidFill>
                <a:latin typeface="Arial"/>
                <a:ea typeface="Arial"/>
              </a:rPr>
              <a:t>• Devem ser quantificados na </a:t>
            </a:r>
            <a:endParaRPr lang="pt-BR" sz="3200" b="0" strike="noStrike" spc="-1">
              <a:latin typeface="Arial"/>
            </a:endParaRPr>
          </a:p>
          <a:p>
            <a:pPr>
              <a:lnSpc>
                <a:spcPct val="100000"/>
              </a:lnSpc>
            </a:pPr>
            <a:r>
              <a:rPr lang="pt-BR" sz="3200" b="0" strike="noStrike" spc="-1">
                <a:solidFill>
                  <a:srgbClr val="000000"/>
                </a:solidFill>
                <a:latin typeface="Arial"/>
                <a:ea typeface="Arial"/>
              </a:rPr>
              <a:t>especificação de requisitos</a:t>
            </a:r>
            <a:endParaRPr lang="pt-BR" sz="3200" b="0" strike="noStrike" spc="-1">
              <a:latin typeface="Arial"/>
            </a:endParaRPr>
          </a:p>
          <a:p>
            <a:pPr>
              <a:lnSpc>
                <a:spcPct val="100000"/>
              </a:lnSpc>
            </a:pPr>
            <a:endParaRPr lang="pt-BR" sz="3200" b="0" strike="noStrike" spc="-1">
              <a:latin typeface="Arial"/>
            </a:endParaRPr>
          </a:p>
          <a:p>
            <a:pPr>
              <a:lnSpc>
                <a:spcPct val="100000"/>
              </a:lnSpc>
            </a:pP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*ilities</a:t>
            </a:r>
            <a:endParaRPr lang="pt-BR" sz="4400" b="0" strike="noStrike" spc="-1">
              <a:latin typeface="Arial"/>
            </a:endParaRPr>
          </a:p>
        </p:txBody>
      </p:sp>
      <p:sp>
        <p:nvSpPr>
          <p:cNvPr id="182"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Portability, usability, performance, security,  maintainability, reliability, efficiency, scalability, resilience, testability, flexibility, …</a:t>
            </a: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a:p>
            <a:pPr>
              <a:lnSpc>
                <a:spcPct val="100000"/>
              </a:lnSpc>
            </a:pP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Requisitos do domínio</a:t>
            </a:r>
            <a:endParaRPr lang="pt-BR" sz="4400" b="0" strike="noStrike" spc="-1">
              <a:latin typeface="Arial"/>
            </a:endParaRPr>
          </a:p>
        </p:txBody>
      </p:sp>
      <p:sp>
        <p:nvSpPr>
          <p:cNvPr id="184"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São derivados do domínio, não de necessidades específicas dos stakeholders</a:t>
            </a:r>
            <a:endParaRPr lang="pt-BR" sz="3200" b="0" strike="noStrike" spc="-1">
              <a:latin typeface="Arial"/>
            </a:endParaRPr>
          </a:p>
          <a:p>
            <a:pPr>
              <a:lnSpc>
                <a:spcPct val="100000"/>
              </a:lnSpc>
            </a:pPr>
            <a:r>
              <a:rPr lang="pt-BR" sz="3200" b="0" strike="noStrike" spc="-1">
                <a:latin typeface="Arial"/>
                <a:ea typeface="Arial"/>
              </a:rPr>
              <a:t>• Podem ser:</a:t>
            </a:r>
            <a:endParaRPr lang="pt-BR" sz="3200" b="0" strike="noStrike" spc="-1">
              <a:latin typeface="Arial"/>
            </a:endParaRPr>
          </a:p>
          <a:p>
            <a:pPr>
              <a:lnSpc>
                <a:spcPct val="100000"/>
              </a:lnSpc>
            </a:pPr>
            <a:r>
              <a:rPr lang="pt-BR" sz="3200" b="0" strike="noStrike" spc="-1">
                <a:latin typeface="Arial"/>
                <a:ea typeface="Arial"/>
              </a:rPr>
              <a:t>- Novos requisitos funcionais</a:t>
            </a:r>
            <a:endParaRPr lang="pt-BR" sz="3200" b="0" strike="noStrike" spc="-1">
              <a:latin typeface="Arial"/>
            </a:endParaRPr>
          </a:p>
          <a:p>
            <a:pPr>
              <a:lnSpc>
                <a:spcPct val="100000"/>
              </a:lnSpc>
            </a:pPr>
            <a:r>
              <a:rPr lang="pt-BR" sz="3200" b="0" strike="noStrike" spc="-1">
                <a:latin typeface="Arial"/>
                <a:ea typeface="Arial"/>
              </a:rPr>
              <a:t>- Estabelecer como cálculos são feitos</a:t>
            </a:r>
            <a:endParaRPr lang="pt-BR" sz="3200" b="0" strike="noStrike" spc="-1">
              <a:latin typeface="Arial"/>
            </a:endParaRPr>
          </a:p>
          <a:p>
            <a:pPr>
              <a:lnSpc>
                <a:spcPct val="100000"/>
              </a:lnSpc>
            </a:pPr>
            <a:r>
              <a:rPr lang="pt-BR" sz="3200" b="0" strike="noStrike" spc="-1">
                <a:latin typeface="Arial"/>
                <a:ea typeface="Arial"/>
              </a:rPr>
              <a:t>- Restrições dos requisitos funcionais</a:t>
            </a:r>
            <a:endParaRPr lang="pt-BR" sz="3200" b="0" strike="noStrike" spc="-1">
              <a:latin typeface="Arial"/>
            </a:endParaRPr>
          </a:p>
          <a:p>
            <a:pPr>
              <a:lnSpc>
                <a:spcPct val="100000"/>
              </a:lnSpc>
            </a:pPr>
            <a:r>
              <a:rPr lang="pt-BR" sz="3200" b="0" strike="noStrike" spc="-1">
                <a:latin typeface="Arial"/>
                <a:ea typeface="Arial"/>
              </a:rPr>
              <a:t>  Ex.</a:t>
            </a:r>
            <a:endParaRPr lang="pt-BR" sz="3200" b="0" strike="noStrike" spc="-1">
              <a:latin typeface="Arial"/>
            </a:endParaRPr>
          </a:p>
          <a:p>
            <a:pPr>
              <a:lnSpc>
                <a:spcPct val="100000"/>
              </a:lnSpc>
            </a:pPr>
            <a:r>
              <a:rPr lang="pt-BR" sz="3200" b="0" strike="noStrike" spc="-1">
                <a:latin typeface="Arial"/>
                <a:ea typeface="Arial"/>
              </a:rPr>
              <a:t>   Fórmulas científicas</a:t>
            </a:r>
            <a:endParaRPr lang="pt-BR" sz="3200" b="0" strike="noStrike" spc="-1">
              <a:latin typeface="Arial"/>
            </a:endParaRPr>
          </a:p>
          <a:p>
            <a:pPr>
              <a:lnSpc>
                <a:spcPct val="100000"/>
              </a:lnSpc>
            </a:pPr>
            <a:r>
              <a:rPr lang="pt-BR" sz="3200" b="0" strike="noStrike" spc="-1">
                <a:latin typeface="Arial"/>
                <a:ea typeface="Arial"/>
              </a:rPr>
              <a:t>   Formulários padronizados</a:t>
            </a: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a:p>
            <a:pPr>
              <a:lnSpc>
                <a:spcPct val="100000"/>
              </a:lnSpc>
            </a:pP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Documento de requisitos</a:t>
            </a:r>
            <a:endParaRPr lang="pt-BR" sz="4400" b="0" strike="noStrike" spc="-1">
              <a:latin typeface="Arial"/>
            </a:endParaRPr>
          </a:p>
        </p:txBody>
      </p:sp>
      <p:sp>
        <p:nvSpPr>
          <p:cNvPr id="186"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a:t>
            </a:r>
            <a:r>
              <a:rPr lang="en-US" sz="2800" b="0" strike="noStrike" spc="-1">
                <a:solidFill>
                  <a:srgbClr val="000000"/>
                </a:solidFill>
                <a:latin typeface="Calibri"/>
                <a:ea typeface="DejaVu Sans"/>
              </a:rPr>
              <a:t>SRS (Software Requirements Specification)</a:t>
            </a:r>
            <a:endParaRPr lang="pt-BR" sz="2800" b="0" strike="noStrike" spc="-1">
              <a:latin typeface="Arial"/>
            </a:endParaRPr>
          </a:p>
          <a:p>
            <a:pPr>
              <a:lnSpc>
                <a:spcPct val="100000"/>
              </a:lnSpc>
            </a:pPr>
            <a:r>
              <a:rPr lang="pt-BR" sz="3200" b="0" strike="noStrike" spc="-1">
                <a:latin typeface="Arial"/>
                <a:ea typeface="Arial"/>
              </a:rPr>
              <a:t>• </a:t>
            </a:r>
            <a:r>
              <a:rPr lang="en-US" sz="2800" b="0" strike="noStrike" spc="-1">
                <a:solidFill>
                  <a:srgbClr val="000000"/>
                </a:solidFill>
                <a:latin typeface="Calibri"/>
                <a:ea typeface="DejaVu Sans"/>
              </a:rPr>
              <a:t>Diferentes stakeholders o usam:</a:t>
            </a:r>
            <a:endParaRPr lang="pt-BR" sz="2800" b="0" strike="noStrike" spc="-1">
              <a:latin typeface="Arial"/>
            </a:endParaRPr>
          </a:p>
          <a:p>
            <a:r>
              <a:rPr lang="en-US" sz="2800" b="0" strike="noStrike" spc="-1">
                <a:solidFill>
                  <a:srgbClr val="000000"/>
                </a:solidFill>
                <a:latin typeface="Arial"/>
                <a:ea typeface="DejaVu Sans"/>
              </a:rPr>
              <a:t>• </a:t>
            </a:r>
            <a:r>
              <a:rPr lang="en-US" sz="2800" b="0" strike="noStrike" spc="-1">
                <a:solidFill>
                  <a:srgbClr val="000000"/>
                </a:solidFill>
                <a:latin typeface="Calibri"/>
                <a:ea typeface="DejaVu Sans"/>
              </a:rPr>
              <a:t>Clientes</a:t>
            </a:r>
            <a:endParaRPr lang="pt-BR" sz="2800" b="0" strike="noStrike" spc="-1">
              <a:latin typeface="Arial"/>
              <a:ea typeface="DejaVu Sans"/>
            </a:endParaRPr>
          </a:p>
          <a:p>
            <a:r>
              <a:rPr lang="en-US" sz="2800" b="0" strike="noStrike" spc="-1">
                <a:solidFill>
                  <a:srgbClr val="000000"/>
                </a:solidFill>
                <a:latin typeface="Arial"/>
                <a:ea typeface="DejaVu Sans"/>
              </a:rPr>
              <a:t>– </a:t>
            </a:r>
            <a:r>
              <a:rPr lang="en-US" sz="2800" b="0" strike="noStrike" spc="-1">
                <a:solidFill>
                  <a:srgbClr val="000000"/>
                </a:solidFill>
                <a:latin typeface="Calibri"/>
                <a:ea typeface="DejaVu Sans"/>
              </a:rPr>
              <a:t>Verificam se os requisitos atendem suas necessidades</a:t>
            </a:r>
            <a:endParaRPr lang="pt-BR" sz="2800" b="0" strike="noStrike" spc="-1">
              <a:latin typeface="Arial"/>
              <a:ea typeface="DejaVu Sans"/>
            </a:endParaRPr>
          </a:p>
          <a:p>
            <a:r>
              <a:rPr lang="en-US" sz="2800" b="0" strike="noStrike" spc="-1">
                <a:solidFill>
                  <a:srgbClr val="000000"/>
                </a:solidFill>
                <a:latin typeface="Arial"/>
                <a:ea typeface="DejaVu Sans"/>
              </a:rPr>
              <a:t>• </a:t>
            </a:r>
            <a:r>
              <a:rPr lang="en-US" sz="2800" b="0" strike="noStrike" spc="-1">
                <a:solidFill>
                  <a:srgbClr val="000000"/>
                </a:solidFill>
                <a:latin typeface="Calibri"/>
                <a:ea typeface="DejaVu Sans"/>
              </a:rPr>
              <a:t>Gerentes</a:t>
            </a:r>
            <a:endParaRPr lang="pt-BR" sz="2800" b="0" strike="noStrike" spc="-1">
              <a:latin typeface="Arial"/>
              <a:ea typeface="DejaVu Sans"/>
            </a:endParaRPr>
          </a:p>
          <a:p>
            <a:r>
              <a:rPr lang="en-US" sz="2800" b="0" strike="noStrike" spc="-1">
                <a:solidFill>
                  <a:srgbClr val="000000"/>
                </a:solidFill>
                <a:latin typeface="Calibri"/>
                <a:ea typeface="DejaVu Sans"/>
              </a:rPr>
              <a:t>  </a:t>
            </a:r>
            <a:r>
              <a:rPr lang="en-US" sz="2800" b="0" strike="noStrike" spc="-1">
                <a:solidFill>
                  <a:srgbClr val="000000"/>
                </a:solidFill>
                <a:latin typeface="Arial"/>
                <a:ea typeface="DejaVu Sans"/>
              </a:rPr>
              <a:t>– </a:t>
            </a:r>
            <a:r>
              <a:rPr lang="en-US" sz="2800" b="0" strike="noStrike" spc="-1">
                <a:solidFill>
                  <a:srgbClr val="000000"/>
                </a:solidFill>
                <a:latin typeface="Calibri"/>
                <a:ea typeface="DejaVu Sans"/>
              </a:rPr>
              <a:t>Planejam o pedido de proposta do sistema</a:t>
            </a:r>
            <a:endParaRPr lang="pt-BR" sz="2800" b="0" strike="noStrike" spc="-1">
              <a:latin typeface="Arial"/>
              <a:ea typeface="DejaVu Sans"/>
            </a:endParaRPr>
          </a:p>
          <a:p>
            <a:r>
              <a:rPr lang="en-US" sz="2800" b="0" strike="noStrike" spc="-1">
                <a:solidFill>
                  <a:srgbClr val="000000"/>
                </a:solidFill>
                <a:latin typeface="Arial"/>
                <a:ea typeface="DejaVu Sans"/>
              </a:rPr>
              <a:t>• </a:t>
            </a:r>
            <a:r>
              <a:rPr lang="en-US" sz="2800" b="0" strike="noStrike" spc="-1">
                <a:solidFill>
                  <a:srgbClr val="000000"/>
                </a:solidFill>
                <a:latin typeface="Calibri"/>
                <a:ea typeface="DejaVu Sans"/>
              </a:rPr>
              <a:t>Desenvolvedores</a:t>
            </a:r>
          </a:p>
          <a:p>
            <a:r>
              <a:rPr lang="en-US" sz="2800" b="0" strike="noStrike" spc="-1">
                <a:solidFill>
                  <a:srgbClr val="000000"/>
                </a:solidFill>
                <a:latin typeface="Arial"/>
                <a:ea typeface="DejaVu Sans"/>
              </a:rPr>
              <a:t>–</a:t>
            </a:r>
            <a:r>
              <a:rPr lang="en-US" sz="2800" b="0" strike="noStrike" spc="-1">
                <a:solidFill>
                  <a:srgbClr val="000000"/>
                </a:solidFill>
                <a:latin typeface="Calibri"/>
                <a:ea typeface="DejaVu Sans"/>
              </a:rPr>
              <a:t>Compreender que sistema será </a:t>
            </a:r>
            <a:endParaRPr lang="pt-BR" sz="2800" b="0" strike="noStrike" spc="-1">
              <a:latin typeface="Arial"/>
              <a:ea typeface="DejaVu Sans"/>
            </a:endParaRPr>
          </a:p>
          <a:p>
            <a:r>
              <a:rPr lang="en-US" sz="2800" b="0" strike="noStrike" spc="-1">
                <a:solidFill>
                  <a:srgbClr val="000000"/>
                </a:solidFill>
                <a:latin typeface="Calibri"/>
                <a:ea typeface="DejaVu Sans"/>
              </a:rPr>
              <a:t>desenvolvido </a:t>
            </a:r>
            <a:endParaRPr lang="pt-BR" sz="2800" b="0" strike="noStrike" spc="-1">
              <a:latin typeface="Arial"/>
              <a:ea typeface="DejaVu Sans"/>
            </a:endParaRPr>
          </a:p>
          <a:p>
            <a:pPr>
              <a:lnSpc>
                <a:spcPct val="100000"/>
              </a:lnSpc>
            </a:pP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Padrão IEEE 830/1998</a:t>
            </a:r>
            <a:endParaRPr lang="pt-BR" sz="4400" b="0" strike="noStrike" spc="-1">
              <a:latin typeface="Arial"/>
            </a:endParaRPr>
          </a:p>
        </p:txBody>
      </p:sp>
      <p:sp>
        <p:nvSpPr>
          <p:cNvPr id="188"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1 – Introdução</a:t>
            </a:r>
            <a:endParaRPr lang="pt-BR" sz="3200" b="0" strike="noStrike" spc="-1">
              <a:latin typeface="Arial"/>
            </a:endParaRPr>
          </a:p>
          <a:p>
            <a:pPr marL="457200" indent="-285840">
              <a:lnSpc>
                <a:spcPct val="100000"/>
              </a:lnSpc>
            </a:pPr>
            <a:r>
              <a:rPr lang="pt-BR" sz="3200" b="0" strike="noStrike" spc="-1">
                <a:latin typeface="Arial"/>
                <a:ea typeface="Arial"/>
              </a:rPr>
              <a:t>  </a:t>
            </a:r>
            <a:r>
              <a:rPr lang="en-US" sz="2800" b="0" strike="noStrike" spc="-1">
                <a:solidFill>
                  <a:srgbClr val="000000"/>
                </a:solidFill>
                <a:latin typeface="Arial"/>
                <a:ea typeface="DejaVu Sans"/>
              </a:rPr>
              <a:t>– 1.1 propósito do documento</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1.2 escopo do produto</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1.3 definições, abreviações</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1.4 referências</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1.5 visão geral do restante do documento</a:t>
            </a:r>
            <a:endParaRPr lang="pt-BR" sz="2800" b="0" strike="noStrike" spc="-1">
              <a:latin typeface="Arial"/>
            </a:endParaRPr>
          </a:p>
          <a:p>
            <a:pPr>
              <a:lnSpc>
                <a:spcPct val="100000"/>
              </a:lnSpc>
            </a:pPr>
            <a:r>
              <a:rPr lang="pt-BR" sz="3200" b="0" strike="noStrike" spc="-1">
                <a:latin typeface="Arial"/>
                <a:ea typeface="Arial"/>
              </a:rPr>
              <a:t>• 2 – Descrição geral</a:t>
            </a:r>
            <a:endParaRPr lang="pt-BR" sz="3200" b="0" strike="noStrike" spc="-1">
              <a:latin typeface="Arial"/>
            </a:endParaRPr>
          </a:p>
          <a:p>
            <a:r>
              <a:rPr lang="en-US" sz="2800" b="0" strike="noStrike" spc="-1">
                <a:solidFill>
                  <a:srgbClr val="000000"/>
                </a:solidFill>
                <a:latin typeface="Arial"/>
                <a:ea typeface="DejaVu Sans"/>
              </a:rPr>
              <a:t>    – 2.1 perspectiva do produto</a:t>
            </a:r>
            <a:endParaRPr lang="pt-BR" sz="2800" b="0" strike="noStrike" spc="-1">
              <a:latin typeface="Arial"/>
              <a:ea typeface="DejaVu Sans"/>
            </a:endParaRPr>
          </a:p>
          <a:p>
            <a:r>
              <a:rPr lang="en-US" sz="2800" b="0" strike="noStrike" spc="-1">
                <a:solidFill>
                  <a:srgbClr val="000000"/>
                </a:solidFill>
                <a:latin typeface="Arial"/>
                <a:ea typeface="DejaVu Sans"/>
              </a:rPr>
              <a:t>    – 2.2 funções do produto</a:t>
            </a:r>
            <a:endParaRPr lang="pt-BR" sz="2800" b="0" strike="noStrike" spc="-1">
              <a:latin typeface="Arial"/>
              <a:ea typeface="DejaVu Sans"/>
            </a:endParaRPr>
          </a:p>
          <a:p>
            <a:r>
              <a:rPr lang="en-US" sz="2800" b="0" strike="noStrike" spc="-1">
                <a:solidFill>
                  <a:srgbClr val="000000"/>
                </a:solidFill>
                <a:latin typeface="Arial"/>
                <a:ea typeface="DejaVu Sans"/>
              </a:rPr>
              <a:t>    – 2.3 características do usuário</a:t>
            </a:r>
            <a:endParaRPr lang="pt-BR" sz="2800" b="0" strike="noStrike" spc="-1">
              <a:latin typeface="Arial"/>
              <a:ea typeface="DejaVu Sans"/>
            </a:endParaRPr>
          </a:p>
          <a:p>
            <a:r>
              <a:rPr lang="en-US" sz="2800" b="0" strike="noStrike" spc="-1">
                <a:solidFill>
                  <a:srgbClr val="000000"/>
                </a:solidFill>
                <a:latin typeface="Arial"/>
                <a:ea typeface="DejaVu Sans"/>
              </a:rPr>
              <a:t>    – 2.4 restrições gerais </a:t>
            </a:r>
            <a:endParaRPr lang="pt-BR" sz="2800" b="0" strike="noStrike" spc="-1">
              <a:latin typeface="Arial"/>
              <a:ea typeface="DejaVu Sans"/>
            </a:endParaRPr>
          </a:p>
          <a:p>
            <a:r>
              <a:rPr lang="en-US" sz="2800" b="0" strike="noStrike" spc="-1">
                <a:solidFill>
                  <a:srgbClr val="000000"/>
                </a:solidFill>
                <a:latin typeface="Calibri"/>
                <a:ea typeface="DejaVu Sans"/>
              </a:rPr>
              <a:t> </a:t>
            </a:r>
            <a:endParaRPr lang="pt-BR" sz="2800" b="0" strike="noStrike" spc="-1">
              <a:latin typeface="Arial"/>
              <a:ea typeface="DejaVu Sans"/>
            </a:endParaRPr>
          </a:p>
          <a:p>
            <a:pPr>
              <a:lnSpc>
                <a:spcPct val="100000"/>
              </a:lnSpc>
            </a:pP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Padrão IEEE 830/1998</a:t>
            </a:r>
            <a:endParaRPr lang="pt-BR" sz="4400" b="0" strike="noStrike" spc="-1">
              <a:latin typeface="Arial"/>
            </a:endParaRPr>
          </a:p>
        </p:txBody>
      </p:sp>
      <p:sp>
        <p:nvSpPr>
          <p:cNvPr id="190"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3 – Requisitos específicos (não há padrão neste tópico)</a:t>
            </a:r>
            <a:endParaRPr lang="pt-BR" sz="3200" b="0" strike="noStrike" spc="-1">
              <a:latin typeface="Arial"/>
            </a:endParaRPr>
          </a:p>
          <a:p>
            <a:pPr marL="457200" indent="-285840">
              <a:lnSpc>
                <a:spcPct val="100000"/>
              </a:lnSpc>
            </a:pPr>
            <a:r>
              <a:rPr lang="pt-BR" sz="3200" b="0" strike="noStrike" spc="-1">
                <a:latin typeface="Arial"/>
                <a:ea typeface="Arial"/>
              </a:rPr>
              <a:t>  </a:t>
            </a:r>
            <a:r>
              <a:rPr lang="en-US" sz="2800" b="0" strike="noStrike" spc="-1">
                <a:solidFill>
                  <a:srgbClr val="000000"/>
                </a:solidFill>
                <a:latin typeface="Arial"/>
                <a:ea typeface="DejaVu Sans"/>
              </a:rPr>
              <a:t>– 3.1 Requisitos funcionais</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3.2 Requisitos não-funcionais</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3.3 Requisitos de interface</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3.4 Requisitos do domínio</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3.5 Restrições em geral, </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propriedades, características</a:t>
            </a:r>
            <a:endParaRPr lang="pt-BR" sz="2800" b="0" strike="noStrike" spc="-1">
              <a:latin typeface="Arial"/>
            </a:endParaRPr>
          </a:p>
          <a:p>
            <a:pPr>
              <a:lnSpc>
                <a:spcPct val="100000"/>
              </a:lnSpc>
            </a:pPr>
            <a:r>
              <a:rPr lang="pt-BR" sz="3200" b="0" strike="noStrike" spc="-1">
                <a:latin typeface="Arial"/>
                <a:ea typeface="Arial"/>
              </a:rPr>
              <a:t>• 4 – Apêndice</a:t>
            </a:r>
            <a:endParaRPr lang="pt-BR" sz="3200" b="0" strike="noStrike" spc="-1">
              <a:latin typeface="Arial"/>
            </a:endParaRPr>
          </a:p>
          <a:p>
            <a:r>
              <a:rPr lang="pt-BR" sz="3200" b="0" strike="noStrike" spc="-1">
                <a:solidFill>
                  <a:srgbClr val="000000"/>
                </a:solidFill>
                <a:latin typeface="Arial"/>
                <a:ea typeface="Arial"/>
              </a:rPr>
              <a:t>• 5 – Índice</a:t>
            </a:r>
            <a:r>
              <a:rPr lang="en-US" sz="2800" b="0" strike="noStrike" spc="-1">
                <a:solidFill>
                  <a:srgbClr val="000000"/>
                </a:solidFill>
                <a:latin typeface="Arial"/>
                <a:ea typeface="DejaVu Sans"/>
              </a:rPr>
              <a:t>   </a:t>
            </a:r>
            <a:endParaRPr lang="pt-BR" sz="2800" b="0" strike="noStrike" spc="-1">
              <a:latin typeface="Arial"/>
              <a:ea typeface="DejaVu Sans"/>
            </a:endParaRPr>
          </a:p>
          <a:p>
            <a:pPr>
              <a:lnSpc>
                <a:spcPct val="100000"/>
              </a:lnSpc>
            </a:pP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Processos da Engenharia </a:t>
            </a:r>
            <a:endParaRPr lang="pt-BR" sz="4400" b="0" strike="noStrike" spc="-1">
              <a:latin typeface="Arial"/>
            </a:endParaRPr>
          </a:p>
          <a:p>
            <a:pPr algn="ctr">
              <a:lnSpc>
                <a:spcPct val="100000"/>
              </a:lnSpc>
            </a:pPr>
            <a:r>
              <a:rPr lang="en-US" sz="4400" b="0" strike="noStrike" spc="-1">
                <a:solidFill>
                  <a:srgbClr val="000000"/>
                </a:solidFill>
                <a:latin typeface="Calibri"/>
                <a:ea typeface="DejaVu Sans"/>
              </a:rPr>
              <a:t>de Requisitos</a:t>
            </a:r>
            <a:endParaRPr lang="pt-BR" sz="4400" b="0" strike="noStrike" spc="-1">
              <a:latin typeface="Arial"/>
            </a:endParaRPr>
          </a:p>
          <a:p>
            <a:pPr algn="ctr">
              <a:lnSpc>
                <a:spcPct val="100000"/>
              </a:lnSpc>
            </a:pPr>
            <a:endParaRPr lang="pt-BR" sz="4400" b="0" strike="noStrike" spc="-1">
              <a:latin typeface="Arial"/>
            </a:endParaRPr>
          </a:p>
        </p:txBody>
      </p:sp>
      <p:sp>
        <p:nvSpPr>
          <p:cNvPr id="192"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A engenharia de requisitos envolve diversas atividades, como:</a:t>
            </a:r>
            <a:endParaRPr lang="pt-BR" sz="3200" b="0" strike="noStrike" spc="-1">
              <a:latin typeface="Arial"/>
            </a:endParaRPr>
          </a:p>
          <a:p>
            <a:pPr>
              <a:lnSpc>
                <a:spcPct val="100000"/>
              </a:lnSpc>
            </a:pPr>
            <a:r>
              <a:rPr lang="pt-BR" sz="2800" b="0" strike="noStrike" spc="-1">
                <a:solidFill>
                  <a:srgbClr val="000000"/>
                </a:solidFill>
                <a:latin typeface="Arial"/>
                <a:ea typeface="DejaVu Sans"/>
              </a:rPr>
              <a:t>• Estudo de viabilidade</a:t>
            </a:r>
            <a:endParaRPr lang="pt-BR" sz="2800" b="0" strike="noStrike" spc="-1">
              <a:latin typeface="Arial"/>
            </a:endParaRPr>
          </a:p>
          <a:p>
            <a:pPr>
              <a:lnSpc>
                <a:spcPct val="100000"/>
              </a:lnSpc>
            </a:pPr>
            <a:r>
              <a:rPr lang="pt-BR" sz="2800" b="0" strike="noStrike" spc="-1">
                <a:solidFill>
                  <a:srgbClr val="000000"/>
                </a:solidFill>
                <a:latin typeface="Arial"/>
                <a:ea typeface="DejaVu Sans"/>
              </a:rPr>
              <a:t>• Elicitação de requisitos</a:t>
            </a:r>
            <a:endParaRPr lang="pt-BR" sz="2800" b="0" strike="noStrike" spc="-1">
              <a:latin typeface="Arial"/>
            </a:endParaRPr>
          </a:p>
          <a:p>
            <a:r>
              <a:rPr lang="pt-BR" sz="2800" b="0" strike="noStrike" spc="-1">
                <a:solidFill>
                  <a:srgbClr val="000000"/>
                </a:solidFill>
                <a:latin typeface="Arial"/>
                <a:ea typeface="DejaVu Sans"/>
              </a:rPr>
              <a:t>• Documentação de requisitos</a:t>
            </a:r>
            <a:endParaRPr lang="pt-BR" sz="2800" b="0" strike="noStrike" spc="-1">
              <a:latin typeface="Arial"/>
              <a:ea typeface="DejaVu Sans"/>
            </a:endParaRPr>
          </a:p>
          <a:p>
            <a:r>
              <a:rPr lang="pt-BR" sz="2800" b="0" strike="noStrike" spc="-1">
                <a:solidFill>
                  <a:srgbClr val="000000"/>
                </a:solidFill>
                <a:latin typeface="Arial"/>
                <a:ea typeface="DejaVu Sans"/>
              </a:rPr>
              <a:t>• Manutenção de requisitos</a:t>
            </a:r>
            <a:endParaRPr lang="pt-BR" sz="2800" b="0" strike="noStrike" spc="-1">
              <a:latin typeface="Arial"/>
              <a:ea typeface="DejaVu Sans"/>
            </a:endParaRPr>
          </a:p>
          <a:p>
            <a:r>
              <a:rPr lang="pt-BR" sz="2800" b="0" strike="noStrike" spc="-1">
                <a:solidFill>
                  <a:srgbClr val="000000"/>
                </a:solidFill>
                <a:latin typeface="Arial"/>
                <a:ea typeface="DejaVu Sans"/>
              </a:rPr>
              <a:t>• Rastreabilidade de requisitos</a:t>
            </a:r>
            <a:endParaRPr lang="pt-BR" sz="2800" b="0" strike="noStrike" spc="-1">
              <a:latin typeface="Arial"/>
              <a:ea typeface="DejaVu Sans"/>
            </a:endParaRPr>
          </a:p>
          <a:p>
            <a:r>
              <a:rPr lang="pt-BR" sz="2800" b="0" strike="noStrike" spc="-1">
                <a:solidFill>
                  <a:srgbClr val="000000"/>
                </a:solidFill>
                <a:latin typeface="Arial"/>
                <a:ea typeface="DejaVu Sans"/>
              </a:rPr>
              <a:t>• Análise de requisitos </a:t>
            </a:r>
            <a:endParaRPr lang="pt-BR" sz="2800" b="0" strike="noStrike" spc="-1">
              <a:latin typeface="Arial"/>
              <a:ea typeface="DejaVu Sans"/>
            </a:endParaRPr>
          </a:p>
          <a:p>
            <a:r>
              <a:rPr lang="pt-BR" sz="2800" b="0" strike="noStrike" spc="-1">
                <a:solidFill>
                  <a:srgbClr val="000000"/>
                </a:solidFill>
                <a:latin typeface="Arial"/>
                <a:ea typeface="DejaVu Sans"/>
              </a:rPr>
              <a:t>• Validação de requisitos </a:t>
            </a:r>
            <a:endParaRPr lang="pt-BR" sz="2800" b="0" strike="noStrike" spc="-1">
              <a:latin typeface="Arial"/>
              <a:ea typeface="DejaVu Sans"/>
            </a:endParaRPr>
          </a:p>
          <a:p>
            <a:pPr>
              <a:lnSpc>
                <a:spcPct val="100000"/>
              </a:lnSpc>
            </a:pP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576720" y="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400" b="0" strike="noStrike" spc="-1">
                <a:solidFill>
                  <a:srgbClr val="FFFFFF"/>
                </a:solidFill>
                <a:latin typeface="Arial"/>
              </a:rPr>
              <a:t>Motivação</a:t>
            </a:r>
            <a:endParaRPr lang="pt-BR" sz="4400" b="0" strike="noStrike" spc="-1">
              <a:latin typeface="Arial"/>
            </a:endParaRPr>
          </a:p>
        </p:txBody>
      </p:sp>
      <p:pic>
        <p:nvPicPr>
          <p:cNvPr id="157" name="Picture 156"/>
          <p:cNvPicPr/>
          <p:nvPr/>
        </p:nvPicPr>
        <p:blipFill>
          <a:blip r:embed="rId2"/>
          <a:stretch/>
        </p:blipFill>
        <p:spPr>
          <a:xfrm>
            <a:off x="599400" y="1574640"/>
            <a:ext cx="3936240" cy="3681000"/>
          </a:xfrm>
          <a:prstGeom prst="rect">
            <a:avLst/>
          </a:prstGeom>
          <a:ln>
            <a:noFill/>
          </a:ln>
        </p:spPr>
      </p:pic>
      <p:pic>
        <p:nvPicPr>
          <p:cNvPr id="158" name="Picture 157"/>
          <p:cNvPicPr/>
          <p:nvPr/>
        </p:nvPicPr>
        <p:blipFill>
          <a:blip r:embed="rId3"/>
          <a:stretch/>
        </p:blipFill>
        <p:spPr>
          <a:xfrm>
            <a:off x="5412960" y="1574280"/>
            <a:ext cx="3658680" cy="3609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r>
              <a:rPr lang="en-US" sz="4400" b="0" strike="noStrike" spc="-1">
                <a:solidFill>
                  <a:srgbClr val="000000"/>
                </a:solidFill>
                <a:latin typeface="Calibri"/>
                <a:ea typeface="DejaVu Sans"/>
              </a:rPr>
              <a:t>Por que os requisitos </a:t>
            </a:r>
            <a:endParaRPr lang="en-US" sz="4400" b="0" strike="noStrike" spc="-1">
              <a:solidFill>
                <a:srgbClr val="000000"/>
              </a:solidFill>
              <a:latin typeface="Arial"/>
              <a:ea typeface="DejaVu Sans"/>
            </a:endParaRPr>
          </a:p>
          <a:p>
            <a:pPr algn="ctr"/>
            <a:r>
              <a:rPr lang="en-US" sz="4400" b="0" strike="noStrike" spc="-1">
                <a:solidFill>
                  <a:srgbClr val="000000"/>
                </a:solidFill>
                <a:latin typeface="Calibri"/>
                <a:ea typeface="DejaVu Sans"/>
              </a:rPr>
              <a:t>mudam?</a:t>
            </a:r>
            <a:endParaRPr lang="en-US" sz="4400" b="0" strike="noStrike" spc="-1">
              <a:solidFill>
                <a:srgbClr val="000000"/>
              </a:solidFill>
              <a:latin typeface="Arial"/>
              <a:ea typeface="DejaVu Sans"/>
            </a:endParaRPr>
          </a:p>
          <a:p>
            <a:pPr algn="ctr">
              <a:lnSpc>
                <a:spcPct val="100000"/>
              </a:lnSpc>
            </a:pPr>
            <a:endParaRPr lang="pt-BR" sz="4400" b="0" strike="noStrike" spc="-1">
              <a:latin typeface="Arial"/>
            </a:endParaRPr>
          </a:p>
        </p:txBody>
      </p:sp>
      <p:sp>
        <p:nvSpPr>
          <p:cNvPr id="194"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Stakeholders desenvolvem melhor compreensão do que querem/precisam </a:t>
            </a:r>
            <a:endParaRPr lang="pt-BR" sz="2800" b="0" strike="noStrike" spc="-1">
              <a:latin typeface="Arial"/>
            </a:endParaRPr>
          </a:p>
          <a:p>
            <a:pPr>
              <a:lnSpc>
                <a:spcPct val="100000"/>
              </a:lnSpc>
            </a:pPr>
            <a:r>
              <a:rPr lang="pt-BR" sz="2800" b="0" strike="noStrike" spc="-1">
                <a:solidFill>
                  <a:srgbClr val="000000"/>
                </a:solidFill>
                <a:latin typeface="Arial"/>
                <a:ea typeface="DejaVu Sans"/>
              </a:rPr>
              <a:t>• As organizações mudam</a:t>
            </a:r>
            <a:endParaRPr lang="pt-BR" sz="2800" b="0" strike="noStrike" spc="-1">
              <a:latin typeface="Arial"/>
            </a:endParaRPr>
          </a:p>
          <a:p>
            <a:r>
              <a:rPr lang="pt-BR" sz="2800" b="0" strike="noStrike" spc="-1">
                <a:solidFill>
                  <a:srgbClr val="000000"/>
                </a:solidFill>
                <a:latin typeface="Arial"/>
                <a:ea typeface="DejaVu Sans"/>
              </a:rPr>
              <a:t>• Alterações de Hardware, Software, ambiente</a:t>
            </a:r>
            <a:endParaRPr lang="pt-BR" sz="2800" b="0" strike="noStrike" spc="-1">
              <a:latin typeface="Arial"/>
              <a:ea typeface="DejaVu Sans"/>
            </a:endParaRPr>
          </a:p>
          <a:p>
            <a:r>
              <a:rPr lang="pt-BR" sz="2800" b="0" strike="noStrike" spc="-1">
                <a:solidFill>
                  <a:srgbClr val="000000"/>
                </a:solidFill>
                <a:latin typeface="Arial"/>
                <a:ea typeface="DejaVu Sans"/>
              </a:rPr>
              <a:t>• Mudanças nas leis e regras governamentais</a:t>
            </a:r>
            <a:endParaRPr lang="pt-BR" sz="2800" b="0" strike="noStrike" spc="-1">
              <a:latin typeface="Arial"/>
              <a:ea typeface="DejaVu Sans"/>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r>
              <a:rPr lang="en-US" sz="4400" b="0" strike="noStrike" spc="-1">
                <a:solidFill>
                  <a:srgbClr val="000000"/>
                </a:solidFill>
                <a:latin typeface="Calibri"/>
                <a:ea typeface="DejaVu Sans"/>
              </a:rPr>
              <a:t>Stakeholders	</a:t>
            </a:r>
          </a:p>
          <a:p>
            <a:pPr algn="ctr">
              <a:lnSpc>
                <a:spcPct val="100000"/>
              </a:lnSpc>
            </a:pPr>
            <a:endParaRPr lang="pt-BR" sz="4400" b="0" strike="noStrike" spc="-1">
              <a:latin typeface="Arial"/>
            </a:endParaRPr>
          </a:p>
        </p:txBody>
      </p:sp>
      <p:sp>
        <p:nvSpPr>
          <p:cNvPr id="196"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Analistas de negócios que trabalham juntos para definir os requisitos do sistema</a:t>
            </a:r>
            <a:endParaRPr lang="pt-BR" sz="2800" b="0" strike="noStrike" spc="-1">
              <a:latin typeface="Arial"/>
            </a:endParaRPr>
          </a:p>
          <a:p>
            <a:pPr>
              <a:lnSpc>
                <a:spcPct val="100000"/>
              </a:lnSpc>
            </a:pPr>
            <a:r>
              <a:rPr lang="pt-BR" sz="2800" b="0" strike="noStrike" spc="-1">
                <a:solidFill>
                  <a:srgbClr val="000000"/>
                </a:solidFill>
                <a:latin typeface="Arial"/>
                <a:ea typeface="DejaVu Sans"/>
              </a:rPr>
              <a:t>• Usuários </a:t>
            </a:r>
            <a:endParaRPr lang="pt-BR" sz="2800" b="0" strike="noStrike" spc="-1">
              <a:latin typeface="Arial"/>
            </a:endParaRPr>
          </a:p>
          <a:p>
            <a:pPr>
              <a:lnSpc>
                <a:spcPct val="100000"/>
              </a:lnSpc>
            </a:pPr>
            <a:r>
              <a:rPr lang="pt-BR" sz="2800" b="0" strike="noStrike" spc="-1">
                <a:solidFill>
                  <a:srgbClr val="000000"/>
                </a:solidFill>
                <a:latin typeface="Arial"/>
                <a:ea typeface="DejaVu Sans"/>
              </a:rPr>
              <a:t>• Clientes</a:t>
            </a:r>
            <a:endParaRPr lang="pt-BR" sz="2800" b="0" strike="noStrike" spc="-1">
              <a:latin typeface="Arial"/>
            </a:endParaRPr>
          </a:p>
          <a:p>
            <a:r>
              <a:rPr lang="pt-BR" sz="2800" b="0" strike="noStrike" spc="-1">
                <a:solidFill>
                  <a:srgbClr val="000000"/>
                </a:solidFill>
                <a:latin typeface="Arial"/>
                <a:ea typeface="DejaVu Sans"/>
              </a:rPr>
              <a:t>• Gerentes</a:t>
            </a:r>
            <a:endParaRPr lang="pt-BR" sz="2800" b="0" strike="noStrike" spc="-1">
              <a:latin typeface="Arial"/>
              <a:ea typeface="DejaVu Sans"/>
            </a:endParaRPr>
          </a:p>
          <a:p>
            <a:r>
              <a:rPr lang="pt-BR" sz="2800" b="0" strike="noStrike" spc="-1">
                <a:solidFill>
                  <a:srgbClr val="000000"/>
                </a:solidFill>
                <a:latin typeface="Arial"/>
                <a:ea typeface="DejaVu Sans"/>
              </a:rPr>
              <a:t>• Desenvolvedores</a:t>
            </a:r>
            <a:endParaRPr lang="pt-BR" sz="2800" b="0" strike="noStrike" spc="-1">
              <a:latin typeface="Arial"/>
              <a:ea typeface="DejaVu Sans"/>
            </a:endParaRPr>
          </a:p>
          <a:p>
            <a:r>
              <a:rPr lang="pt-BR" sz="2800" b="0" strike="noStrike" spc="-1">
                <a:solidFill>
                  <a:srgbClr val="000000"/>
                </a:solidFill>
                <a:latin typeface="Arial"/>
                <a:ea typeface="DejaVu Sans"/>
              </a:rPr>
              <a:t>• Líderes de projeto </a:t>
            </a:r>
            <a:endParaRPr lang="pt-BR" sz="2800" b="0" strike="noStrike" spc="-1">
              <a:latin typeface="Arial"/>
              <a:ea typeface="DejaVu Sans"/>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Dificuldade de elicitar requisitos	</a:t>
            </a:r>
            <a:endParaRPr lang="pt-BR" sz="4400" b="0" strike="noStrike" spc="-1">
              <a:latin typeface="Arial"/>
            </a:endParaRPr>
          </a:p>
          <a:p>
            <a:pPr algn="ctr">
              <a:lnSpc>
                <a:spcPct val="100000"/>
              </a:lnSpc>
            </a:pPr>
            <a:endParaRPr lang="pt-BR" sz="4400" b="0" strike="noStrike" spc="-1">
              <a:latin typeface="Arial"/>
            </a:endParaRPr>
          </a:p>
        </p:txBody>
      </p:sp>
      <p:sp>
        <p:nvSpPr>
          <p:cNvPr id="198"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Stakeholders frequentemente não sabem o que querem</a:t>
            </a:r>
            <a:endParaRPr lang="pt-BR" sz="2800" b="0" strike="noStrike" spc="-1">
              <a:latin typeface="Arial"/>
            </a:endParaRPr>
          </a:p>
          <a:p>
            <a:pPr>
              <a:lnSpc>
                <a:spcPct val="100000"/>
              </a:lnSpc>
            </a:pPr>
            <a:r>
              <a:rPr lang="pt-BR" sz="2800" b="0" strike="noStrike" spc="-1">
                <a:solidFill>
                  <a:srgbClr val="000000"/>
                </a:solidFill>
                <a:latin typeface="Arial"/>
                <a:ea typeface="DejaVu Sans"/>
              </a:rPr>
              <a:t>• Stakeholders apresentam visões muito gerais</a:t>
            </a:r>
            <a:endParaRPr lang="pt-BR" sz="2800" b="0" strike="noStrike" spc="-1">
              <a:latin typeface="Arial"/>
            </a:endParaRPr>
          </a:p>
          <a:p>
            <a:pPr>
              <a:lnSpc>
                <a:spcPct val="100000"/>
              </a:lnSpc>
            </a:pPr>
            <a:r>
              <a:rPr lang="pt-BR" sz="2800" b="0" strike="noStrike" spc="-1">
                <a:solidFill>
                  <a:srgbClr val="000000"/>
                </a:solidFill>
                <a:latin typeface="Arial"/>
                <a:ea typeface="DejaVu Sans"/>
              </a:rPr>
              <a:t>• Pedidos irrealistas</a:t>
            </a:r>
            <a:endParaRPr lang="pt-BR" sz="2800" b="0" strike="noStrike" spc="-1">
              <a:latin typeface="Arial"/>
            </a:endParaRPr>
          </a:p>
          <a:p>
            <a:r>
              <a:rPr lang="pt-BR" sz="2800" b="0" strike="noStrike" spc="-1">
                <a:solidFill>
                  <a:srgbClr val="000000"/>
                </a:solidFill>
                <a:latin typeface="Arial"/>
                <a:ea typeface="DejaVu Sans"/>
              </a:rPr>
              <a:t>• Não conhecimento do domínio</a:t>
            </a:r>
            <a:endParaRPr lang="pt-BR" sz="2800" b="0" strike="noStrike" spc="-1">
              <a:latin typeface="Arial"/>
              <a:ea typeface="DejaVu Sans"/>
            </a:endParaRPr>
          </a:p>
          <a:p>
            <a:pPr>
              <a:lnSpc>
                <a:spcPct val="100000"/>
              </a:lnSpc>
            </a:pPr>
            <a:r>
              <a:rPr lang="pt-BR" sz="2800" b="0" strike="noStrike" spc="-1">
                <a:solidFill>
                  <a:srgbClr val="000000"/>
                </a:solidFill>
                <a:latin typeface="Arial"/>
                <a:ea typeface="DejaVu Sans"/>
              </a:rPr>
              <a:t>• Alterações pedidas nos requisitos</a:t>
            </a:r>
            <a:endParaRPr lang="pt-BR" sz="2800" b="0" strike="noStrike" spc="-1">
              <a:latin typeface="Arial"/>
              <a:ea typeface="DejaVu Sans"/>
            </a:endParaRPr>
          </a:p>
          <a:p>
            <a:pPr>
              <a:lnSpc>
                <a:spcPct val="100000"/>
              </a:lnSpc>
            </a:pPr>
            <a:r>
              <a:rPr lang="pt-BR" sz="2800" b="0" strike="noStrike" spc="-1">
                <a:solidFill>
                  <a:srgbClr val="000000"/>
                </a:solidFill>
                <a:latin typeface="Arial"/>
                <a:ea typeface="DejaVu Sans"/>
              </a:rPr>
              <a:t>• Diferentes formas de expressar </a:t>
            </a:r>
            <a:endParaRPr lang="pt-BR" sz="2800" b="0" strike="noStrike" spc="-1">
              <a:latin typeface="Arial"/>
              <a:ea typeface="DejaVu Sans"/>
            </a:endParaRPr>
          </a:p>
          <a:p>
            <a:pPr>
              <a:lnSpc>
                <a:spcPct val="100000"/>
              </a:lnSpc>
            </a:pPr>
            <a:r>
              <a:rPr lang="pt-BR" sz="2800" b="0" strike="noStrike" spc="-1">
                <a:solidFill>
                  <a:srgbClr val="000000"/>
                </a:solidFill>
                <a:latin typeface="Arial"/>
                <a:ea typeface="DejaVu Sans"/>
              </a:rPr>
              <a:t>as mesmas ideias</a:t>
            </a:r>
            <a:endParaRPr lang="pt-BR" sz="2800" b="0" strike="noStrike" spc="-1">
              <a:latin typeface="Arial"/>
              <a:ea typeface="DejaVu Sans"/>
            </a:endParaRPr>
          </a:p>
          <a:p>
            <a:r>
              <a:rPr lang="pt-BR" sz="2800" b="0" strike="noStrike" spc="-1">
                <a:solidFill>
                  <a:srgbClr val="000000"/>
                </a:solidFill>
                <a:latin typeface="Arial"/>
                <a:ea typeface="DejaVu Sans"/>
              </a:rPr>
              <a:t> </a:t>
            </a:r>
            <a:endParaRPr lang="pt-BR" sz="2800" b="0" strike="noStrike" spc="-1">
              <a:latin typeface="Arial"/>
              <a:ea typeface="DejaVu Sans"/>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Dificuldade de elicitar requisitos	</a:t>
            </a:r>
            <a:endParaRPr lang="pt-BR" sz="4400" b="0" strike="noStrike" spc="-1">
              <a:latin typeface="Arial"/>
            </a:endParaRPr>
          </a:p>
          <a:p>
            <a:pPr algn="ctr">
              <a:lnSpc>
                <a:spcPct val="100000"/>
              </a:lnSpc>
            </a:pPr>
            <a:endParaRPr lang="pt-BR" sz="4400" b="0" strike="noStrike" spc="-1">
              <a:latin typeface="Arial"/>
            </a:endParaRPr>
          </a:p>
        </p:txBody>
      </p:sp>
      <p:sp>
        <p:nvSpPr>
          <p:cNvPr id="200"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“O cliente nunca sabe o que quer”</a:t>
            </a:r>
            <a:endParaRPr lang="pt-BR" sz="2800" b="0" strike="noStrike" spc="-1">
              <a:latin typeface="Arial"/>
            </a:endParaRPr>
          </a:p>
          <a:p>
            <a:pPr>
              <a:lnSpc>
                <a:spcPct val="100000"/>
              </a:lnSpc>
            </a:pPr>
            <a:r>
              <a:rPr lang="pt-BR" sz="2800" b="0" strike="noStrike" spc="-1">
                <a:solidFill>
                  <a:srgbClr val="000000"/>
                </a:solidFill>
                <a:latin typeface="Arial"/>
                <a:ea typeface="DejaVu Sans"/>
              </a:rPr>
              <a:t>• “Não pedi porque é óbvio”</a:t>
            </a:r>
            <a:endParaRPr lang="pt-BR" sz="2800" b="0" strike="noStrike" spc="-1">
              <a:latin typeface="Arial"/>
            </a:endParaRPr>
          </a:p>
          <a:p>
            <a:pPr>
              <a:lnSpc>
                <a:spcPct val="100000"/>
              </a:lnSpc>
            </a:pPr>
            <a:r>
              <a:rPr lang="pt-BR" sz="2800" b="0" strike="noStrike" spc="-1">
                <a:solidFill>
                  <a:srgbClr val="000000"/>
                </a:solidFill>
                <a:latin typeface="Arial"/>
                <a:ea typeface="DejaVu Sans"/>
              </a:rPr>
              <a:t>• “Basta incluir dois campos a mais no formulário”</a:t>
            </a:r>
            <a:endParaRPr lang="pt-BR" sz="2800" b="0" strike="noStrike" spc="-1">
              <a:latin typeface="Arial"/>
            </a:endParaRPr>
          </a:p>
          <a:p>
            <a:r>
              <a:rPr lang="pt-BR" sz="2800" b="0" strike="noStrike" spc="-1">
                <a:solidFill>
                  <a:srgbClr val="000000"/>
                </a:solidFill>
                <a:latin typeface="Arial"/>
                <a:ea typeface="DejaVu Sans"/>
              </a:rPr>
              <a:t>• “Funcionava mais rápido na fase de testes”</a:t>
            </a:r>
            <a:endParaRPr lang="pt-BR" sz="2800" b="0" strike="noStrike" spc="-1">
              <a:latin typeface="Arial"/>
              <a:ea typeface="DejaVu Sans"/>
            </a:endParaRPr>
          </a:p>
          <a:p>
            <a:r>
              <a:rPr lang="pt-BR" sz="2800" b="0" strike="noStrike" spc="-1">
                <a:solidFill>
                  <a:srgbClr val="000000"/>
                </a:solidFill>
                <a:latin typeface="Arial"/>
                <a:ea typeface="DejaVu Sans"/>
              </a:rPr>
              <a:t> </a:t>
            </a:r>
            <a:endParaRPr lang="pt-BR" sz="2800" b="0" strike="noStrike" spc="-1">
              <a:latin typeface="Arial"/>
              <a:ea typeface="DejaVu Sans"/>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Técnicas de elicitação de requisitos</a:t>
            </a:r>
            <a:endParaRPr lang="pt-BR" sz="4400" b="0" strike="noStrike" spc="-1">
              <a:latin typeface="Arial"/>
            </a:endParaRPr>
          </a:p>
          <a:p>
            <a:pPr algn="ctr">
              <a:lnSpc>
                <a:spcPct val="100000"/>
              </a:lnSpc>
            </a:pPr>
            <a:endParaRPr lang="pt-BR" sz="4400" b="0" strike="noStrike" spc="-1">
              <a:latin typeface="Arial"/>
            </a:endParaRPr>
          </a:p>
        </p:txBody>
      </p:sp>
      <p:sp>
        <p:nvSpPr>
          <p:cNvPr id="202"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Cenários</a:t>
            </a:r>
            <a:endParaRPr lang="pt-BR" sz="2800" b="0" strike="noStrike" spc="-1">
              <a:latin typeface="Arial"/>
            </a:endParaRPr>
          </a:p>
          <a:p>
            <a:pPr>
              <a:lnSpc>
                <a:spcPct val="100000"/>
              </a:lnSpc>
            </a:pPr>
            <a:r>
              <a:rPr lang="pt-BR" sz="2800" b="0" strike="noStrike" spc="-1">
                <a:solidFill>
                  <a:srgbClr val="000000"/>
                </a:solidFill>
                <a:latin typeface="Arial"/>
                <a:ea typeface="DejaVu Sans"/>
              </a:rPr>
              <a:t>• Brainstorming </a:t>
            </a:r>
            <a:endParaRPr lang="pt-BR" sz="2800" b="0" strike="noStrike" spc="-1">
              <a:latin typeface="Arial"/>
            </a:endParaRPr>
          </a:p>
          <a:p>
            <a:pPr>
              <a:lnSpc>
                <a:spcPct val="100000"/>
              </a:lnSpc>
            </a:pPr>
            <a:r>
              <a:rPr lang="pt-BR" sz="2800" b="0" strike="noStrike" spc="-1">
                <a:solidFill>
                  <a:srgbClr val="000000"/>
                </a:solidFill>
                <a:latin typeface="Arial"/>
                <a:ea typeface="DejaVu Sans"/>
              </a:rPr>
              <a:t>• Entrevistas</a:t>
            </a:r>
            <a:endParaRPr lang="pt-BR" sz="2800" b="0" strike="noStrike" spc="-1">
              <a:latin typeface="Arial"/>
            </a:endParaRPr>
          </a:p>
          <a:p>
            <a:r>
              <a:rPr lang="pt-BR" sz="2800" b="0" strike="noStrike" spc="-1">
                <a:solidFill>
                  <a:srgbClr val="000000"/>
                </a:solidFill>
                <a:latin typeface="Arial"/>
                <a:ea typeface="DejaVu Sans"/>
              </a:rPr>
              <a:t>• Etnografia</a:t>
            </a:r>
            <a:endParaRPr lang="pt-BR" sz="2800" b="0" strike="noStrike" spc="-1">
              <a:latin typeface="Arial"/>
              <a:ea typeface="DejaVu Sans"/>
            </a:endParaRPr>
          </a:p>
          <a:p>
            <a:r>
              <a:rPr lang="pt-BR" sz="2800" b="0" strike="noStrike" spc="-1">
                <a:solidFill>
                  <a:srgbClr val="000000"/>
                </a:solidFill>
                <a:latin typeface="Arial"/>
                <a:ea typeface="DejaVu Sans"/>
              </a:rPr>
              <a:t> </a:t>
            </a:r>
            <a:endParaRPr lang="pt-BR" sz="2800" b="0" strike="noStrike" spc="-1">
              <a:latin typeface="Arial"/>
              <a:ea typeface="DejaVu Sans"/>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Entrevistas</a:t>
            </a:r>
            <a:endParaRPr lang="pt-BR" sz="4400" b="0" strike="noStrike" spc="-1">
              <a:latin typeface="Arial"/>
            </a:endParaRPr>
          </a:p>
          <a:p>
            <a:pPr algn="ctr">
              <a:lnSpc>
                <a:spcPct val="100000"/>
              </a:lnSpc>
            </a:pPr>
            <a:endParaRPr lang="pt-BR" sz="4400" b="0" strike="noStrike" spc="-1">
              <a:latin typeface="Arial"/>
            </a:endParaRPr>
          </a:p>
        </p:txBody>
      </p:sp>
      <p:sp>
        <p:nvSpPr>
          <p:cNvPr id="204"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Os desenvolvedores preparam perguntas a serem respondidas sobre o futuro sistema</a:t>
            </a:r>
            <a:endParaRPr lang="pt-BR" sz="2800" b="0" strike="noStrike" spc="-1">
              <a:latin typeface="Arial"/>
            </a:endParaRPr>
          </a:p>
          <a:p>
            <a:pPr>
              <a:lnSpc>
                <a:spcPct val="100000"/>
              </a:lnSpc>
            </a:pPr>
            <a:r>
              <a:rPr lang="pt-BR" sz="2800" b="0" strike="noStrike" spc="-1">
                <a:solidFill>
                  <a:srgbClr val="000000"/>
                </a:solidFill>
                <a:latin typeface="Arial"/>
                <a:ea typeface="DejaVu Sans"/>
              </a:rPr>
              <a:t>• Os stakeholders apresentam informações sobre as funções a serem implementadas</a:t>
            </a:r>
            <a:endParaRPr lang="pt-BR" sz="2800" b="0" strike="noStrike" spc="-1">
              <a:latin typeface="Arial"/>
            </a:endParaRPr>
          </a:p>
          <a:p>
            <a:pPr>
              <a:lnSpc>
                <a:spcPct val="100000"/>
              </a:lnSpc>
            </a:pPr>
            <a:r>
              <a:rPr lang="pt-BR" sz="2800" b="0" strike="noStrike" spc="-1">
                <a:solidFill>
                  <a:srgbClr val="000000"/>
                </a:solidFill>
                <a:latin typeface="Arial"/>
                <a:ea typeface="DejaVu Sans"/>
              </a:rPr>
              <a:t>• Perguntas podem ser abertas, fechadas, e de continuidade </a:t>
            </a:r>
            <a:endParaRPr lang="pt-BR" sz="2800" b="0" strike="noStrike" spc="-1">
              <a:latin typeface="Arial"/>
            </a:endParaRPr>
          </a:p>
          <a:p>
            <a:r>
              <a:rPr lang="pt-BR" sz="2800" b="0" strike="noStrike" spc="-1">
                <a:solidFill>
                  <a:srgbClr val="000000"/>
                </a:solidFill>
                <a:latin typeface="Arial"/>
                <a:ea typeface="DejaVu Sans"/>
              </a:rPr>
              <a:t>• O questionamento deve seguir </a:t>
            </a:r>
            <a:endParaRPr lang="pt-BR" sz="2800" b="0" strike="noStrike" spc="-1">
              <a:latin typeface="Arial"/>
              <a:ea typeface="DejaVu Sans"/>
            </a:endParaRPr>
          </a:p>
          <a:p>
            <a:r>
              <a:rPr lang="pt-BR" sz="2800" b="0" strike="noStrike" spc="-1">
                <a:solidFill>
                  <a:srgbClr val="000000"/>
                </a:solidFill>
                <a:latin typeface="Arial"/>
                <a:ea typeface="DejaVu Sans"/>
              </a:rPr>
              <a:t>uma sequência lógica</a:t>
            </a:r>
            <a:endParaRPr lang="pt-BR" sz="2800" b="0" strike="noStrike" spc="-1">
              <a:latin typeface="Arial"/>
              <a:ea typeface="DejaVu Sans"/>
            </a:endParaRPr>
          </a:p>
          <a:p>
            <a:r>
              <a:rPr lang="pt-BR" sz="2800" b="0" strike="noStrike" spc="-1">
                <a:solidFill>
                  <a:srgbClr val="000000"/>
                </a:solidFill>
                <a:latin typeface="Arial"/>
                <a:ea typeface="DejaVu Sans"/>
              </a:rPr>
              <a:t> </a:t>
            </a:r>
            <a:endParaRPr lang="pt-BR" sz="2800" b="0" strike="noStrike" spc="-1">
              <a:latin typeface="Arial"/>
              <a:ea typeface="DejaVu Sans"/>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Perguntas abertas</a:t>
            </a:r>
            <a:endParaRPr lang="pt-BR" sz="4400" b="0" strike="noStrike" spc="-1">
              <a:latin typeface="Arial"/>
            </a:endParaRPr>
          </a:p>
          <a:p>
            <a:pPr algn="ctr">
              <a:lnSpc>
                <a:spcPct val="100000"/>
              </a:lnSpc>
            </a:pPr>
            <a:endParaRPr lang="pt-BR" sz="4400" b="0" strike="noStrike" spc="-1">
              <a:latin typeface="Arial"/>
            </a:endParaRPr>
          </a:p>
        </p:txBody>
      </p:sp>
      <p:sp>
        <p:nvSpPr>
          <p:cNvPr id="206"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Solicita-se ao entrevistado como funciona uma tarefa, ou como o sistema deve reagir, o que ele deve fazer, etc</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“Como será o relatório de vendas?”</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“Como será gerenciado o pedido de férias de funcionários?”</a:t>
            </a:r>
            <a:r>
              <a:rPr lang="pt-BR" sz="2800" b="0" strike="noStrike" spc="-1">
                <a:solidFill>
                  <a:srgbClr val="000000"/>
                </a:solidFill>
                <a:latin typeface="Arial"/>
                <a:ea typeface="DejaVu Sans"/>
              </a:rPr>
              <a:t>  </a:t>
            </a:r>
            <a:endParaRPr lang="pt-BR" sz="2800" b="0" strike="noStrike" spc="-1">
              <a:latin typeface="Arial"/>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Perguntas fechadas</a:t>
            </a:r>
            <a:endParaRPr lang="pt-BR" sz="4400" b="0" strike="noStrike" spc="-1">
              <a:latin typeface="Arial"/>
            </a:endParaRPr>
          </a:p>
          <a:p>
            <a:pPr algn="ctr">
              <a:lnSpc>
                <a:spcPct val="100000"/>
              </a:lnSpc>
            </a:pPr>
            <a:endParaRPr lang="pt-BR" sz="4400" b="0" strike="noStrike" spc="-1">
              <a:latin typeface="Arial"/>
            </a:endParaRPr>
          </a:p>
        </p:txBody>
      </p:sp>
      <p:sp>
        <p:nvSpPr>
          <p:cNvPr id="208"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Perguntas mais objetivas:</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“Quantos relatórios serão gerados por semana?”</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a:t>
            </a:r>
            <a:r>
              <a:rPr lang="pt-BR" sz="2800" b="0" strike="noStrike" spc="-1">
                <a:solidFill>
                  <a:srgbClr val="000000"/>
                </a:solidFill>
                <a:latin typeface="Arial"/>
                <a:ea typeface="DejaVu Sans"/>
              </a:rPr>
              <a:t>“Quantas pessoas deverão ter acesso ao sistema?” </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a:t>
            </a:r>
            <a:r>
              <a:rPr lang="pt-BR" sz="2800" b="0" strike="noStrike" spc="-1">
                <a:solidFill>
                  <a:srgbClr val="000000"/>
                </a:solidFill>
                <a:latin typeface="Arial"/>
                <a:ea typeface="DejaVu Sans"/>
              </a:rPr>
              <a:t>“Quais pessoas podem usar o </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módulo gerencial?”</a:t>
            </a:r>
            <a:endParaRPr lang="pt-BR" sz="2800" b="0" strike="noStrike" spc="-1">
              <a:latin typeface="Arial"/>
            </a:endParaRPr>
          </a:p>
          <a:p>
            <a:endParaRPr lang="pt-BR" sz="2800" b="0" strike="noStrike" spc="-1">
              <a:latin typeface="Arial"/>
              <a:ea typeface="DejaVu Sans"/>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Condução da entrevista</a:t>
            </a:r>
            <a:endParaRPr lang="pt-BR" sz="4400" b="0" strike="noStrike" spc="-1">
              <a:latin typeface="Arial"/>
            </a:endParaRPr>
          </a:p>
          <a:p>
            <a:pPr algn="ctr">
              <a:lnSpc>
                <a:spcPct val="100000"/>
              </a:lnSpc>
            </a:pPr>
            <a:endParaRPr lang="pt-BR" sz="4400" b="0" strike="noStrike" spc="-1">
              <a:latin typeface="Arial"/>
            </a:endParaRPr>
          </a:p>
        </p:txBody>
      </p:sp>
      <p:sp>
        <p:nvSpPr>
          <p:cNvPr id="210"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Iniciar por uma pergunta aberta</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Como funciona determinado procedimento</a:t>
            </a:r>
            <a:endParaRPr lang="pt-BR" sz="2800" b="0" strike="noStrike" spc="-1">
              <a:latin typeface="Arial"/>
            </a:endParaRPr>
          </a:p>
          <a:p>
            <a:pPr marL="457200" indent="-285840">
              <a:lnSpc>
                <a:spcPct val="100000"/>
              </a:lnSpc>
            </a:pPr>
            <a:r>
              <a:rPr lang="en-US" sz="2800" b="0" strike="noStrike" spc="-1">
                <a:solidFill>
                  <a:srgbClr val="000000"/>
                </a:solidFill>
                <a:latin typeface="Arial"/>
                <a:ea typeface="DejaVu Sans"/>
              </a:rPr>
              <a:t>  – Peça para explicar algo do processo atual</a:t>
            </a:r>
            <a:endParaRPr lang="pt-BR" sz="2800" b="0" strike="noStrike" spc="-1">
              <a:latin typeface="Arial"/>
            </a:endParaRPr>
          </a:p>
          <a:p>
            <a:pPr>
              <a:lnSpc>
                <a:spcPct val="100000"/>
              </a:lnSpc>
            </a:pPr>
            <a:r>
              <a:rPr lang="pt-BR" sz="2800" b="0" strike="noStrike" spc="-1">
                <a:solidFill>
                  <a:srgbClr val="000000"/>
                </a:solidFill>
                <a:latin typeface="Arial"/>
                <a:ea typeface="DejaVu Sans"/>
              </a:rPr>
              <a:t>• Fazer perguntas de seguimento para dar foco</a:t>
            </a:r>
            <a:endParaRPr lang="pt-BR" sz="2800" b="0" strike="noStrike" spc="-1">
              <a:latin typeface="Arial"/>
            </a:endParaRPr>
          </a:p>
          <a:p>
            <a:pPr>
              <a:lnSpc>
                <a:spcPct val="100000"/>
              </a:lnSpc>
            </a:pPr>
            <a:r>
              <a:rPr lang="pt-BR" sz="2800" b="0" strike="noStrike" spc="-1">
                <a:solidFill>
                  <a:srgbClr val="000000"/>
                </a:solidFill>
                <a:latin typeface="Arial"/>
                <a:ea typeface="DejaVu Sans"/>
              </a:rPr>
              <a:t>• Fazer resumos/sumários constantemente</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a:t>
            </a: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Condução da entrevista</a:t>
            </a:r>
            <a:endParaRPr lang="pt-BR" sz="4400" b="0" strike="noStrike" spc="-1">
              <a:latin typeface="Arial"/>
            </a:endParaRPr>
          </a:p>
          <a:p>
            <a:pPr algn="ctr">
              <a:lnSpc>
                <a:spcPct val="100000"/>
              </a:lnSpc>
            </a:pPr>
            <a:endParaRPr lang="pt-BR" sz="4400" b="0" strike="noStrike" spc="-1">
              <a:latin typeface="Arial"/>
            </a:endParaRPr>
          </a:p>
        </p:txBody>
      </p:sp>
      <p:sp>
        <p:nvSpPr>
          <p:cNvPr id="212"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Usar perguntas previamente preparadas</a:t>
            </a:r>
            <a:endParaRPr lang="pt-BR" sz="2800" b="0" strike="noStrike" spc="-1">
              <a:latin typeface="Arial"/>
            </a:endParaRPr>
          </a:p>
          <a:p>
            <a:pPr>
              <a:lnSpc>
                <a:spcPct val="100000"/>
              </a:lnSpc>
            </a:pPr>
            <a:r>
              <a:rPr lang="pt-BR" sz="2800" b="0" strike="noStrike" spc="-1">
                <a:solidFill>
                  <a:srgbClr val="000000"/>
                </a:solidFill>
                <a:latin typeface="Arial"/>
                <a:ea typeface="DejaVu Sans"/>
              </a:rPr>
              <a:t>• Fazer perguntas, não interrogatórios</a:t>
            </a:r>
            <a:endParaRPr lang="pt-BR" sz="2800" b="0" strike="noStrike" spc="-1">
              <a:latin typeface="Arial"/>
            </a:endParaRPr>
          </a:p>
          <a:p>
            <a:pPr>
              <a:lnSpc>
                <a:spcPct val="100000"/>
              </a:lnSpc>
            </a:pPr>
            <a:r>
              <a:rPr lang="pt-BR" sz="2800" b="0" strike="noStrike" spc="-1">
                <a:solidFill>
                  <a:srgbClr val="000000"/>
                </a:solidFill>
                <a:latin typeface="Arial"/>
                <a:ea typeface="DejaVu Sans"/>
              </a:rPr>
              <a:t>• Tomar notas/gravar a entrevista</a:t>
            </a:r>
            <a:endParaRPr lang="pt-BR" sz="2800" b="0" strike="noStrike" spc="-1">
              <a:latin typeface="Arial"/>
            </a:endParaRPr>
          </a:p>
          <a:p>
            <a:pPr>
              <a:lnSpc>
                <a:spcPct val="100000"/>
              </a:lnSpc>
            </a:pPr>
            <a:r>
              <a:rPr lang="pt-BR" sz="2800" b="0" strike="noStrike" spc="-1">
                <a:solidFill>
                  <a:srgbClr val="000000"/>
                </a:solidFill>
                <a:latin typeface="Arial"/>
                <a:ea typeface="DejaVu Sans"/>
              </a:rPr>
              <a:t>• Transcrever as anotações logo ao terminar  </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a:t>
            </a: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Engenharia de requisitos de software</a:t>
            </a:r>
            <a:endParaRPr lang="pt-BR" sz="4400" b="0" strike="noStrike" spc="-1">
              <a:latin typeface="Arial"/>
            </a:endParaRPr>
          </a:p>
        </p:txBody>
      </p:sp>
      <p:sp>
        <p:nvSpPr>
          <p:cNvPr id="160"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Requisitos são as funções e restrições que estabelecem exatamente o que o software deve fazer.</a:t>
            </a:r>
            <a:endParaRPr lang="pt-BR" sz="3200" b="0" strike="noStrike" spc="-1">
              <a:latin typeface="Arial"/>
            </a:endParaRPr>
          </a:p>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O processo de descobrir, analisar, documentar, rastrear e verificar essas funções e restrições é chamado de Engenharia de Requisitos</a:t>
            </a:r>
            <a:endParaRPr lang="pt-BR" sz="3200" b="0" strike="noStrike" spc="-1">
              <a:latin typeface="Arial"/>
            </a:endParaRPr>
          </a:p>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Engenharia de Requisitos é uma parte fundamental do desenvolvimento de um software</a:t>
            </a:r>
            <a:endParaRPr lang="pt-BR" sz="3200" b="0" strike="noStrike" spc="-1">
              <a:latin typeface="Arial"/>
            </a:endParaRPr>
          </a:p>
          <a:p>
            <a:pPr>
              <a:lnSpc>
                <a:spcPct val="100000"/>
              </a:lnSpc>
            </a:pP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Documentação de requisitos</a:t>
            </a:r>
            <a:endParaRPr lang="pt-BR" sz="4400" b="0" strike="noStrike" spc="-1">
              <a:latin typeface="Arial"/>
            </a:endParaRPr>
          </a:p>
          <a:p>
            <a:pPr algn="ctr">
              <a:lnSpc>
                <a:spcPct val="100000"/>
              </a:lnSpc>
            </a:pPr>
            <a:endParaRPr lang="pt-BR" sz="4400" b="0" strike="noStrike" spc="-1">
              <a:latin typeface="Arial"/>
            </a:endParaRPr>
          </a:p>
        </p:txBody>
      </p:sp>
      <p:sp>
        <p:nvSpPr>
          <p:cNvPr id="214"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Vários diferentes diagramas, notações, técnicas, métodos </a:t>
            </a:r>
            <a:endParaRPr lang="pt-BR" sz="2800" b="0" strike="noStrike" spc="-1">
              <a:latin typeface="Arial"/>
            </a:endParaRPr>
          </a:p>
          <a:p>
            <a:pPr>
              <a:lnSpc>
                <a:spcPct val="100000"/>
              </a:lnSpc>
            </a:pPr>
            <a:r>
              <a:rPr lang="pt-BR" sz="2800" b="0" strike="noStrike" spc="-1">
                <a:solidFill>
                  <a:srgbClr val="000000"/>
                </a:solidFill>
                <a:latin typeface="Arial"/>
                <a:ea typeface="DejaVu Sans"/>
              </a:rPr>
              <a:t>• Vamos usar linguagem natural: </a:t>
            </a:r>
            <a:endParaRPr lang="pt-BR" sz="2800" b="0" strike="noStrike" spc="-1">
              <a:latin typeface="Arial"/>
            </a:endParaRPr>
          </a:p>
          <a:p>
            <a:pPr>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a:t>
            </a:r>
            <a:r>
              <a:rPr lang="pt-BR" sz="2800" b="0" strike="noStrike" spc="-1">
                <a:solidFill>
                  <a:srgbClr val="000000"/>
                </a:solidFill>
                <a:latin typeface="Arial"/>
                <a:ea typeface="DejaVu Sans"/>
              </a:rPr>
              <a:t>“O sistema deve …”</a:t>
            </a:r>
            <a:endParaRPr lang="pt-BR" sz="2800" b="0" strike="noStrike" spc="-1">
              <a:latin typeface="Arial"/>
            </a:endParaRPr>
          </a:p>
          <a:p>
            <a:pPr>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“O usuário deve entrar com X”</a:t>
            </a:r>
            <a:endParaRPr lang="pt-BR" sz="2800" b="0" strike="noStrike" spc="-1">
              <a:latin typeface="Arial"/>
            </a:endParaRPr>
          </a:p>
          <a:p>
            <a:pPr>
              <a:lnSpc>
                <a:spcPct val="100000"/>
              </a:lnSpc>
            </a:pPr>
            <a:r>
              <a:rPr lang="en-US" sz="2800" b="0" strike="noStrike" spc="-1">
                <a:solidFill>
                  <a:srgbClr val="000000"/>
                </a:solidFill>
                <a:latin typeface="Arial"/>
                <a:ea typeface="DejaVu Sans"/>
              </a:rPr>
              <a:t>    – “O sistema deve ser capaz de X”</a:t>
            </a:r>
            <a:endParaRPr lang="pt-BR" sz="2800" b="0" strike="noStrike" spc="-1">
              <a:latin typeface="Arial"/>
            </a:endParaRPr>
          </a:p>
          <a:p>
            <a:pPr>
              <a:lnSpc>
                <a:spcPct val="100000"/>
              </a:lnSpc>
            </a:pPr>
            <a:endParaRPr lang="pt-BR" sz="2800" b="0" strike="noStrike" spc="-1">
              <a:latin typeface="Arial"/>
            </a:endParaRPr>
          </a:p>
          <a:p>
            <a:pPr>
              <a:lnSpc>
                <a:spcPct val="100000"/>
              </a:lnSpc>
            </a:pPr>
            <a:r>
              <a:rPr lang="pt-BR" sz="2800" b="0" strike="noStrike" spc="-1">
                <a:solidFill>
                  <a:srgbClr val="000000"/>
                </a:solidFill>
                <a:latin typeface="Arial"/>
                <a:ea typeface="DejaVu Sans"/>
              </a:rPr>
              <a:t>   </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a:t>
            </a: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432720" y="864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r>
              <a:rPr lang="en-US" sz="4400" b="0" strike="noStrike" spc="-1">
                <a:solidFill>
                  <a:srgbClr val="000000"/>
                </a:solidFill>
                <a:latin typeface="Calibri"/>
                <a:ea typeface="DejaVu Sans"/>
              </a:rPr>
              <a:t>  </a:t>
            </a:r>
            <a:endParaRPr lang="pt-BR" sz="4400" b="0" strike="noStrike" spc="-1">
              <a:latin typeface="Arial"/>
            </a:endParaRPr>
          </a:p>
          <a:p>
            <a:r>
              <a:rPr lang="en-US" sz="4400" b="0" strike="noStrike" spc="-1">
                <a:solidFill>
                  <a:srgbClr val="000000"/>
                </a:solidFill>
                <a:latin typeface="Calibri"/>
                <a:ea typeface="DejaVu Sans"/>
              </a:rPr>
              <a:t>              Revisão de requisitos</a:t>
            </a:r>
            <a:endParaRPr lang="pt-BR" sz="4400" b="0" strike="noStrike" spc="-1">
              <a:latin typeface="Arial"/>
            </a:endParaRPr>
          </a:p>
          <a:p>
            <a:pPr algn="ctr">
              <a:lnSpc>
                <a:spcPct val="100000"/>
              </a:lnSpc>
            </a:pPr>
            <a:endParaRPr lang="pt-BR" sz="4400" b="0" strike="noStrike" spc="-1">
              <a:latin typeface="Arial"/>
            </a:endParaRPr>
          </a:p>
        </p:txBody>
      </p:sp>
      <p:sp>
        <p:nvSpPr>
          <p:cNvPr id="216" name="CustomShape 2"/>
          <p:cNvSpPr/>
          <p:nvPr/>
        </p:nvSpPr>
        <p:spPr>
          <a:xfrm>
            <a:off x="576000" y="2120040"/>
            <a:ext cx="8207640" cy="395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800" b="0" strike="noStrike" spc="-1">
                <a:solidFill>
                  <a:srgbClr val="000000"/>
                </a:solidFill>
                <a:latin typeface="Arial"/>
                <a:ea typeface="DejaVu Sans"/>
              </a:rPr>
              <a:t>• Processo manual de verificação do documento de requisitos com o objetivo de detectar problemas como</a:t>
            </a:r>
            <a:endParaRPr lang="pt-BR" sz="2800" b="0" strike="noStrike" spc="-1">
              <a:latin typeface="Arial"/>
            </a:endParaRPr>
          </a:p>
          <a:p>
            <a:pPr>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Imprecisões</a:t>
            </a:r>
            <a:endParaRPr lang="pt-BR" sz="2800" b="0" strike="noStrike" spc="-1">
              <a:latin typeface="Arial"/>
            </a:endParaRPr>
          </a:p>
          <a:p>
            <a:pPr>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Ambiguidade</a:t>
            </a:r>
            <a:endParaRPr lang="pt-BR" sz="2800" b="0" strike="noStrike" spc="-1">
              <a:latin typeface="Arial"/>
            </a:endParaRPr>
          </a:p>
          <a:p>
            <a:pPr>
              <a:lnSpc>
                <a:spcPct val="100000"/>
              </a:lnSpc>
            </a:pPr>
            <a:r>
              <a:rPr lang="en-US" sz="2800" b="0" strike="noStrike" spc="-1">
                <a:solidFill>
                  <a:srgbClr val="000000"/>
                </a:solidFill>
                <a:latin typeface="Arial"/>
                <a:ea typeface="DejaVu Sans"/>
              </a:rPr>
              <a:t>    – Omissões</a:t>
            </a:r>
            <a:endParaRPr lang="pt-BR" sz="2800" b="0" strike="noStrike" spc="-1">
              <a:latin typeface="Arial"/>
            </a:endParaRPr>
          </a:p>
          <a:p>
            <a:pPr>
              <a:lnSpc>
                <a:spcPct val="100000"/>
              </a:lnSpc>
            </a:pPr>
            <a:r>
              <a:rPr lang="en-US" sz="2800" b="0" strike="noStrike" spc="-1">
                <a:solidFill>
                  <a:srgbClr val="000000"/>
                </a:solidFill>
                <a:latin typeface="Arial"/>
                <a:ea typeface="DejaVu Sans"/>
              </a:rPr>
              <a:t>    – Erros</a:t>
            </a:r>
            <a:endParaRPr lang="pt-BR" sz="2800" b="0" strike="noStrike" spc="-1">
              <a:latin typeface="Arial"/>
            </a:endParaRPr>
          </a:p>
          <a:p>
            <a:pPr>
              <a:lnSpc>
                <a:spcPct val="100000"/>
              </a:lnSpc>
            </a:pPr>
            <a:endParaRPr lang="pt-BR" sz="2800" b="0" strike="noStrike" spc="-1">
              <a:latin typeface="Arial"/>
            </a:endParaRPr>
          </a:p>
          <a:p>
            <a:pPr>
              <a:lnSpc>
                <a:spcPct val="100000"/>
              </a:lnSpc>
            </a:pPr>
            <a:r>
              <a:rPr lang="pt-BR" sz="2800" b="0" strike="noStrike" spc="-1">
                <a:solidFill>
                  <a:srgbClr val="000000"/>
                </a:solidFill>
                <a:latin typeface="Arial"/>
                <a:ea typeface="DejaVu Sans"/>
              </a:rPr>
              <a:t>   </a:t>
            </a:r>
            <a:endParaRPr lang="pt-BR" sz="2800" b="0" strike="noStrike" spc="-1">
              <a:latin typeface="Arial"/>
            </a:endParaRPr>
          </a:p>
          <a:p>
            <a:pPr marL="457200" indent="-285840">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Arial"/>
                <a:ea typeface="DejaVu Sans"/>
              </a:rPr>
              <a:t> </a:t>
            </a:r>
            <a:endParaRPr lang="pt-BR" sz="28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Importância da Engenharia de Requisitos</a:t>
            </a:r>
            <a:endParaRPr lang="pt-BR" sz="4400" b="0" strike="noStrike" spc="-1">
              <a:latin typeface="Arial"/>
            </a:endParaRPr>
          </a:p>
        </p:txBody>
      </p:sp>
      <p:sp>
        <p:nvSpPr>
          <p:cNvPr id="162"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Errors in requirements can be up to 100 times more expensive to fix than errors introduced during implementation (Boehm, 1973). </a:t>
            </a:r>
            <a:endParaRPr lang="pt-BR" sz="3200" b="0" strike="noStrike" spc="-1">
              <a:latin typeface="Arial"/>
            </a:endParaRPr>
          </a:p>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Knowing what to build, which includes requirements elicitation, is the most difficult phase in the design of software (Brooks 1987). </a:t>
            </a:r>
            <a:endParaRPr lang="pt-BR" sz="3200" b="0" strike="noStrike" spc="-1">
              <a:latin typeface="Arial"/>
            </a:endParaRPr>
          </a:p>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60% of errors in critical systems were the results of requirements errors (Lutz, 1993).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Importância da Engenharia de Requisitos</a:t>
            </a:r>
            <a:endParaRPr lang="pt-BR" sz="4400" b="0" strike="noStrike" spc="-1">
              <a:latin typeface="Arial"/>
            </a:endParaRPr>
          </a:p>
        </p:txBody>
      </p:sp>
      <p:sp>
        <p:nvSpPr>
          <p:cNvPr id="164"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US" sz="3200" b="0" strike="noStrike" spc="-1">
                <a:solidFill>
                  <a:srgbClr val="000000"/>
                </a:solidFill>
                <a:latin typeface="Calibri"/>
                <a:ea typeface="DejaVu Sans"/>
              </a:rPr>
              <a:t>The main factors for problems with software projects (cost overruns, delays, user dissatisfaction) are related to requirements issues, such as lack of user input, incomplete requirements specifications, uncontrolled requirements changing, and unclear objectives (The Standish Group, 2003) (van Genuchten, 1991; Hofmann and Lehner, 2001).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Importância da Engenharia de Requisitos</a:t>
            </a:r>
            <a:endParaRPr lang="pt-BR" sz="4400" b="0" strike="noStrike" spc="-1">
              <a:latin typeface="Arial"/>
            </a:endParaRPr>
          </a:p>
        </p:txBody>
      </p:sp>
      <p:sp>
        <p:nvSpPr>
          <p:cNvPr id="166"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pt-BR" sz="3200" b="0" strike="noStrike" spc="-1">
                <a:solidFill>
                  <a:srgbClr val="000000"/>
                </a:solidFill>
                <a:latin typeface="Arial"/>
                <a:ea typeface="Arial"/>
              </a:rPr>
              <a:t>•	</a:t>
            </a:r>
            <a:r>
              <a:rPr lang="en-US" sz="3200" b="0" strike="noStrike" spc="-1">
                <a:solidFill>
                  <a:srgbClr val="000000"/>
                </a:solidFill>
                <a:latin typeface="Calibri"/>
                <a:ea typeface="DejaVu Sans"/>
              </a:rPr>
              <a:t>Dealing with ever-changing requirements is considered the real problem of Software Engineering (Berry, 2004).</a:t>
            </a:r>
            <a:endParaRPr lang="pt-BR" sz="3200" b="0" strike="noStrike" spc="-1">
              <a:latin typeface="Arial"/>
            </a:endParaRPr>
          </a:p>
          <a:p>
            <a:pPr>
              <a:lnSpc>
                <a:spcPct val="100000"/>
              </a:lnSpc>
            </a:pPr>
            <a:endParaRPr lang="pt-BR" sz="3200" b="0" strike="noStrike" spc="-1">
              <a:latin typeface="Arial"/>
            </a:endParaRPr>
          </a:p>
          <a:p>
            <a:pPr>
              <a:lnSpc>
                <a:spcPct val="100000"/>
              </a:lnSpc>
            </a:pPr>
            <a:r>
              <a:rPr lang="pt-BR" sz="3200" b="0" strike="noStrike" spc="-1">
                <a:solidFill>
                  <a:srgbClr val="000000"/>
                </a:solidFill>
                <a:latin typeface="Arial"/>
                <a:ea typeface="Arial"/>
              </a:rPr>
              <a:t>•	</a:t>
            </a:r>
            <a:r>
              <a:rPr lang="en-US" sz="3200" b="0" strike="noStrike" spc="-1">
                <a:solidFill>
                  <a:srgbClr val="000000"/>
                </a:solidFill>
                <a:latin typeface="Calibri"/>
                <a:ea typeface="DejaVu Sans"/>
              </a:rPr>
              <a:t>Out of a total of 268 development problems cited, 48% (128) were requirements problems. </a:t>
            </a:r>
            <a:endParaRPr lang="pt-BR" sz="3200" b="0" strike="noStrike" spc="-1">
              <a:latin typeface="Arial"/>
            </a:endParaRPr>
          </a:p>
          <a:p>
            <a:pPr>
              <a:lnSpc>
                <a:spcPct val="100000"/>
              </a:lnSpc>
            </a:pPr>
            <a:r>
              <a:rPr lang="en-US" sz="3200" b="0" strike="noStrike" spc="-1">
                <a:solidFill>
                  <a:srgbClr val="000000"/>
                </a:solidFill>
                <a:latin typeface="Calibri"/>
                <a:ea typeface="DejaVu Sans"/>
              </a:rPr>
              <a:t>(Hall et al., 2002).</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Usuário vs. Sistema</a:t>
            </a:r>
            <a:endParaRPr lang="pt-BR" sz="4400" b="0" strike="noStrike" spc="-1">
              <a:latin typeface="Arial"/>
            </a:endParaRPr>
          </a:p>
        </p:txBody>
      </p:sp>
      <p:sp>
        <p:nvSpPr>
          <p:cNvPr id="168"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Requisitos do usuário: declarações, em linguagem natural e diagramas, sobre: </a:t>
            </a:r>
            <a:endParaRPr lang="pt-BR" sz="3200" b="0" strike="noStrike" spc="-1">
              <a:latin typeface="Arial"/>
            </a:endParaRPr>
          </a:p>
          <a:p>
            <a:pPr>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Calibri"/>
                <a:ea typeface="DejaVu Sans"/>
              </a:rPr>
              <a:t>as funções que o software deve fornecer </a:t>
            </a:r>
            <a:endParaRPr lang="pt-BR" sz="2800" b="0" strike="noStrike" spc="-1">
              <a:latin typeface="Arial"/>
            </a:endParaRPr>
          </a:p>
          <a:p>
            <a:pPr>
              <a:lnSpc>
                <a:spcPct val="100000"/>
              </a:lnSpc>
            </a:pPr>
            <a:r>
              <a:rPr lang="pt-BR" sz="2800" b="0" strike="noStrike" spc="-1">
                <a:solidFill>
                  <a:srgbClr val="000000"/>
                </a:solidFill>
                <a:latin typeface="Arial"/>
                <a:ea typeface="DejaVu Sans"/>
              </a:rPr>
              <a:t>–	</a:t>
            </a:r>
            <a:r>
              <a:rPr lang="en-US" sz="2800" b="0" strike="noStrike" spc="-1">
                <a:solidFill>
                  <a:srgbClr val="000000"/>
                </a:solidFill>
                <a:latin typeface="Calibri"/>
                <a:ea typeface="DejaVu Sans"/>
              </a:rPr>
              <a:t>as restrições sob as quais deve operar</a:t>
            </a:r>
            <a:endParaRPr lang="pt-BR" sz="2800" b="0" strike="noStrike" spc="-1">
              <a:latin typeface="Arial"/>
            </a:endParaRPr>
          </a:p>
          <a:p>
            <a:pPr>
              <a:lnSpc>
                <a:spcPct val="100000"/>
              </a:lnSpc>
            </a:pPr>
            <a:endParaRPr lang="pt-BR" sz="2800" b="0" strike="noStrike" spc="-1">
              <a:latin typeface="Arial"/>
            </a:endParaRPr>
          </a:p>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Requisitos do sistema: detalhamento das funções e restrições do software</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4000" y="30132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solidFill>
                  <a:srgbClr val="000000"/>
                </a:solidFill>
                <a:latin typeface="Calibri"/>
                <a:ea typeface="DejaVu Sans"/>
              </a:rPr>
              <a:t>Ex. Requisitos do usuário</a:t>
            </a:r>
            <a:endParaRPr lang="pt-BR" sz="4400" b="0" strike="noStrike" spc="-1">
              <a:latin typeface="Arial"/>
            </a:endParaRPr>
          </a:p>
        </p:txBody>
      </p:sp>
      <p:sp>
        <p:nvSpPr>
          <p:cNvPr id="170" name="CustomShape 2"/>
          <p:cNvSpPr/>
          <p:nvPr/>
        </p:nvSpPr>
        <p:spPr>
          <a:xfrm>
            <a:off x="504000" y="1769040"/>
            <a:ext cx="907092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O software deve oferecer um meio de representar e acessar arquivos externos.</a:t>
            </a:r>
            <a:endParaRPr lang="pt-BR" sz="3200" b="0" strike="noStrike" spc="-1">
              <a:latin typeface="Arial"/>
            </a:endParaRPr>
          </a:p>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O software deve possibilitar ao usuário a consulta de livros por autor e palavra-chave</a:t>
            </a:r>
            <a:endParaRPr lang="pt-BR" sz="3200" b="0" strike="noStrike" spc="-1">
              <a:latin typeface="Arial"/>
            </a:endParaRPr>
          </a:p>
          <a:p>
            <a:pPr>
              <a:lnSpc>
                <a:spcPct val="100000"/>
              </a:lnSpc>
            </a:pPr>
            <a:r>
              <a:rPr lang="pt-BR" sz="3200" b="0" strike="noStrike" spc="-1">
                <a:solidFill>
                  <a:srgbClr val="000000"/>
                </a:solidFill>
                <a:latin typeface="Arial"/>
                <a:ea typeface="DejaVu Sans"/>
              </a:rPr>
              <a:t>•	</a:t>
            </a:r>
            <a:r>
              <a:rPr lang="en-US" sz="3200" b="0" strike="noStrike" spc="-1">
                <a:solidFill>
                  <a:srgbClr val="000000"/>
                </a:solidFill>
                <a:latin typeface="Calibri"/>
                <a:ea typeface="DejaVu Sans"/>
              </a:rPr>
              <a:t>O software deve possibilitar a impressão de relatórios de vendas diárias</a:t>
            </a:r>
            <a:endParaRPr lang="pt-BR" sz="3200" b="0" strike="noStrike" spc="-1">
              <a:latin typeface="Arial"/>
            </a:endParaRPr>
          </a:p>
          <a:p>
            <a:pPr>
              <a:lnSpc>
                <a:spcPct val="100000"/>
              </a:lnSpc>
            </a:pP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115236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pt-BR" sz="4400" b="0" strike="noStrike" spc="-1">
                <a:latin typeface="Arial"/>
              </a:rPr>
              <a:t>Ex. Requisitos do sistema</a:t>
            </a:r>
            <a:r>
              <a:t/>
            </a:r>
            <a:br/>
            <a:endParaRPr lang="pt-BR" sz="4400" b="0" strike="noStrike" spc="-1">
              <a:latin typeface="Arial"/>
            </a:endParaRPr>
          </a:p>
        </p:txBody>
      </p:sp>
      <p:sp>
        <p:nvSpPr>
          <p:cNvPr id="172" name="CustomShape 2"/>
          <p:cNvSpPr/>
          <p:nvPr/>
        </p:nvSpPr>
        <p:spPr>
          <a:xfrm>
            <a:off x="504000" y="2330280"/>
            <a:ext cx="9143640" cy="373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pt-BR" sz="3200" b="0" strike="noStrike" spc="-1">
                <a:latin typeface="Arial"/>
                <a:ea typeface="Arial"/>
              </a:rPr>
              <a:t>• Devem ser fornecidos recursos para o ícone que representa um arquivo externo, a ser definido pelo usuário</a:t>
            </a:r>
            <a:endParaRPr lang="pt-BR" sz="3200" b="0" strike="noStrike" spc="-1">
              <a:latin typeface="Arial"/>
            </a:endParaRPr>
          </a:p>
          <a:p>
            <a:pPr>
              <a:lnSpc>
                <a:spcPct val="100000"/>
              </a:lnSpc>
            </a:pPr>
            <a:r>
              <a:rPr lang="pt-BR" sz="3200" b="0" strike="noStrike" spc="-1">
                <a:solidFill>
                  <a:srgbClr val="000000"/>
                </a:solidFill>
                <a:latin typeface="Arial"/>
                <a:ea typeface="Arial"/>
              </a:rPr>
              <a:t>• A consulta deve ser feita no banco de dados de autores através de um campo texto</a:t>
            </a:r>
            <a:endParaRPr lang="pt-BR" sz="3200" b="0" strike="noStrike" spc="-1">
              <a:latin typeface="Arial"/>
            </a:endParaRPr>
          </a:p>
          <a:p>
            <a:pPr>
              <a:lnSpc>
                <a:spcPct val="100000"/>
              </a:lnSpc>
            </a:pPr>
            <a:r>
              <a:rPr lang="pt-BR" sz="3200" b="0" strike="noStrike" spc="-1">
                <a:solidFill>
                  <a:srgbClr val="000000"/>
                </a:solidFill>
                <a:latin typeface="Arial"/>
                <a:ea typeface="Arial"/>
              </a:rPr>
              <a:t>• O campo data deve estar no formato DD/MM/AAAA</a:t>
            </a:r>
            <a:endParaRPr lang="pt-BR" sz="3200" b="0" strike="noStrike" spc="-1">
              <a:latin typeface="Arial"/>
            </a:endParaRPr>
          </a:p>
          <a:p>
            <a:pPr>
              <a:lnSpc>
                <a:spcPct val="100000"/>
              </a:lnSpc>
            </a:pPr>
            <a:r>
              <a:rPr lang="pt-BR" sz="3200" b="0" strike="noStrike" spc="-1">
                <a:solidFill>
                  <a:srgbClr val="000000"/>
                </a:solidFill>
                <a:latin typeface="Arial"/>
                <a:ea typeface="Arial"/>
              </a:rPr>
              <a:t>	</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TotalTime>
  <Words>1039</Words>
  <Application>Microsoft Office PowerPoint</Application>
  <PresentationFormat>Custom</PresentationFormat>
  <Paragraphs>253</Paragraphs>
  <Slides>31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DejaVu Sans</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Eduardo Cunha Campos</cp:lastModifiedBy>
  <cp:revision>44</cp:revision>
  <dcterms:created xsi:type="dcterms:W3CDTF">2020-07-14T13:55:06Z</dcterms:created>
  <dcterms:modified xsi:type="dcterms:W3CDTF">2020-07-20T21:00:09Z</dcterms:modified>
  <dc:language>pt-BR</dc:language>
</cp:coreProperties>
</file>