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13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Idiomas de Programação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pt-BR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Google Shape;56;p13"/>
          <p:cNvSpPr txBox="1"/>
          <p:nvPr/>
        </p:nvSpPr>
        <p:spPr>
          <a:xfrm>
            <a:off x="444402" y="4626972"/>
            <a:ext cx="5097415" cy="42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 smtClean="0"/>
              <a:t>Slides do prof. Eduardo Figueiredo do DCC/UFMG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Convenção de Nomes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Deve-se usar </a:t>
            </a:r>
            <a:r>
              <a:rPr lang="pt-BR" sz="2000" i="1" dirty="0" smtClean="0"/>
              <a:t>camel case </a:t>
            </a:r>
            <a:r>
              <a:rPr lang="pt-BR" sz="2000" dirty="0" smtClean="0"/>
              <a:t>em nomes de classes, métodos e atributos</a:t>
            </a:r>
          </a:p>
          <a:p>
            <a:pPr lvl="1"/>
            <a:r>
              <a:rPr lang="pt-BR" sz="1800" dirty="0" smtClean="0"/>
              <a:t>Nome de classes deve ser um substantivo e iniciar com letra maiúscula</a:t>
            </a:r>
          </a:p>
          <a:p>
            <a:pPr lvl="1"/>
            <a:r>
              <a:rPr lang="pt-BR" sz="1800" dirty="0" smtClean="0"/>
              <a:t>Nome de métodos deve ser um verbo e iniciar com letra minúscula</a:t>
            </a:r>
          </a:p>
          <a:p>
            <a:pPr lvl="1"/>
            <a:r>
              <a:rPr lang="pt-BR" sz="1800" dirty="0" smtClean="0"/>
              <a:t>Nome de atributos deve ser um adjetivo ou substantivo e iniciar com letra minúscula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714473"/>
            <a:ext cx="615524" cy="4889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4" y="2271979"/>
            <a:ext cx="615372" cy="493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4" y="2833059"/>
            <a:ext cx="646621" cy="5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7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Indentação e Comentários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Evidencie o aninhamento de estruturas por meio de indentação</a:t>
            </a:r>
          </a:p>
          <a:p>
            <a:endParaRPr lang="pt-BR" sz="2000" dirty="0"/>
          </a:p>
          <a:p>
            <a:r>
              <a:rPr lang="pt-BR" sz="2000" dirty="0" smtClean="0"/>
              <a:t>Separar por uma linha em branco a primeira linha de um bloco de comentários da última linha do bloco de comandos que o antecede</a:t>
            </a:r>
          </a:p>
          <a:p>
            <a:pPr lvl="1"/>
            <a:r>
              <a:rPr lang="pt-BR" sz="1800" dirty="0" smtClean="0"/>
              <a:t>Comentários devem se referir ao código que segue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78" y="1152476"/>
            <a:ext cx="614050" cy="509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238" y="1939208"/>
            <a:ext cx="622919" cy="504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11" y="2708189"/>
            <a:ext cx="653971" cy="5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7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73" y="216425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Exemplo: Carro 2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1" y="1011384"/>
            <a:ext cx="6350843" cy="39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5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Reduzir Escopo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Utilize blocos aninhados para declarar variáveis locais de modo que tenham o menor escopo possível</a:t>
            </a:r>
          </a:p>
          <a:p>
            <a:endParaRPr lang="pt-BR" sz="2000" dirty="0"/>
          </a:p>
          <a:p>
            <a:r>
              <a:rPr lang="pt-BR" sz="2000" dirty="0" smtClean="0"/>
              <a:t>Blocos aninhados também são úteis para delimitar a região de um comentário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41" y="2659698"/>
            <a:ext cx="707210" cy="5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9564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Exemplo: Carro 3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27" y="947903"/>
            <a:ext cx="5780809" cy="404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Declarações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Evite nomear variáveis locais com o mesmo nome de variáveis globais</a:t>
            </a:r>
          </a:p>
          <a:p>
            <a:pPr lvl="1"/>
            <a:r>
              <a:rPr lang="pt-BR" sz="1800" dirty="0" smtClean="0"/>
              <a:t>Ou com nomes de métodos da classe</a:t>
            </a:r>
          </a:p>
          <a:p>
            <a:pPr marL="596900" lvl="1" indent="0">
              <a:buNone/>
            </a:pPr>
            <a:endParaRPr lang="pt-BR" dirty="0"/>
          </a:p>
          <a:p>
            <a:r>
              <a:rPr lang="pt-BR" sz="2000" dirty="0" smtClean="0"/>
              <a:t>Sempre que possível, declare e inicialize as variáveis em um mesmo comando</a:t>
            </a:r>
            <a:endParaRPr lang="pt-BR" sz="2000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53" y="1585970"/>
            <a:ext cx="600974" cy="492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06" y="3282460"/>
            <a:ext cx="621187" cy="5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Evite o uso de operador ternário “?” quando uma das expressões contiver mais de um operador</a:t>
            </a:r>
          </a:p>
          <a:p>
            <a:pPr lvl="1"/>
            <a:r>
              <a:rPr lang="pt-BR" sz="1800" dirty="0" smtClean="0"/>
              <a:t>Neste caso, use o comando </a:t>
            </a:r>
            <a:r>
              <a:rPr lang="pt-BR" sz="1800" i="1" dirty="0" smtClean="0"/>
              <a:t>if</a:t>
            </a:r>
          </a:p>
          <a:p>
            <a:pPr lvl="1"/>
            <a:endParaRPr lang="pt-BR" sz="1800" i="1" dirty="0"/>
          </a:p>
          <a:p>
            <a:pPr lvl="1"/>
            <a:endParaRPr lang="pt-BR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2754140"/>
            <a:ext cx="5971337" cy="169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59" y="1777248"/>
            <a:ext cx="674059" cy="55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 smtClean="0"/>
              <a:t>Switch</a:t>
            </a:r>
            <a:r>
              <a:rPr lang="pt-BR" dirty="0" smtClean="0"/>
              <a:t> Case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Mantenha curto o código de cada </a:t>
            </a:r>
            <a:r>
              <a:rPr lang="pt-BR" sz="2000" i="1" dirty="0" smtClean="0"/>
              <a:t>case </a:t>
            </a:r>
            <a:r>
              <a:rPr lang="pt-BR" sz="2000" dirty="0" smtClean="0"/>
              <a:t>de</a:t>
            </a:r>
            <a:r>
              <a:rPr lang="pt-BR" sz="2000" i="1" dirty="0" smtClean="0"/>
              <a:t> </a:t>
            </a:r>
            <a:r>
              <a:rPr lang="pt-BR" sz="2000" dirty="0" smtClean="0"/>
              <a:t>um</a:t>
            </a:r>
            <a:r>
              <a:rPr lang="pt-BR" sz="2000" i="1" dirty="0" smtClean="0"/>
              <a:t> switch</a:t>
            </a:r>
          </a:p>
          <a:p>
            <a:pPr lvl="1"/>
            <a:r>
              <a:rPr lang="pt-BR" sz="1800" dirty="0" smtClean="0"/>
              <a:t>Em torno de 5 linhas</a:t>
            </a:r>
          </a:p>
          <a:p>
            <a:pPr lvl="1"/>
            <a:r>
              <a:rPr lang="pt-BR" sz="1800" dirty="0" smtClean="0"/>
              <a:t>Código longo deve ser extraído para um método</a:t>
            </a:r>
          </a:p>
          <a:p>
            <a:pPr lvl="1"/>
            <a:endParaRPr lang="pt-BR" dirty="0"/>
          </a:p>
          <a:p>
            <a:r>
              <a:rPr lang="pt-BR" sz="2000" dirty="0" smtClean="0"/>
              <a:t>Sempre termine o </a:t>
            </a:r>
            <a:r>
              <a:rPr lang="pt-BR" sz="2000" i="1" dirty="0" smtClean="0"/>
              <a:t>case </a:t>
            </a:r>
            <a:r>
              <a:rPr lang="pt-BR" sz="2000" dirty="0" smtClean="0"/>
              <a:t>com um comando </a:t>
            </a:r>
            <a:r>
              <a:rPr lang="pt-BR" sz="2000" i="1" dirty="0" smtClean="0"/>
              <a:t>break</a:t>
            </a:r>
            <a:endParaRPr lang="pt-BR" sz="2000" i="1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1" y="1725834"/>
            <a:ext cx="667130" cy="553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41" y="2870736"/>
            <a:ext cx="674059" cy="5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 smtClean="0"/>
              <a:t>Default</a:t>
            </a:r>
            <a:r>
              <a:rPr lang="pt-BR" dirty="0" smtClean="0"/>
              <a:t> de um </a:t>
            </a:r>
            <a:r>
              <a:rPr lang="pt-BR" i="1" dirty="0" smtClean="0"/>
              <a:t>Switch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Sempre inclua uma opção </a:t>
            </a:r>
            <a:r>
              <a:rPr lang="pt-BR" sz="2000" i="1" dirty="0" smtClean="0"/>
              <a:t>default </a:t>
            </a:r>
            <a:r>
              <a:rPr lang="pt-BR" sz="2000" dirty="0" smtClean="0"/>
              <a:t>nas estruturas </a:t>
            </a:r>
            <a:r>
              <a:rPr lang="pt-BR" sz="2000" i="1" dirty="0" smtClean="0"/>
              <a:t>switch</a:t>
            </a:r>
          </a:p>
          <a:p>
            <a:endParaRPr lang="pt-BR" sz="2000" i="1" dirty="0"/>
          </a:p>
          <a:p>
            <a:r>
              <a:rPr lang="pt-BR" sz="2000" dirty="0" smtClean="0"/>
              <a:t>O </a:t>
            </a:r>
            <a:r>
              <a:rPr lang="pt-BR" sz="2000" i="1" dirty="0" smtClean="0"/>
              <a:t>default </a:t>
            </a:r>
            <a:r>
              <a:rPr lang="pt-BR" sz="2000" dirty="0" smtClean="0"/>
              <a:t>deve capturar somente as condições não previstas pelos </a:t>
            </a:r>
            <a:r>
              <a:rPr lang="pt-BR" sz="2000" i="1" dirty="0" smtClean="0"/>
              <a:t>case</a:t>
            </a:r>
            <a:endParaRPr lang="pt-BR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68" y="1215015"/>
            <a:ext cx="691723" cy="562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24" y="2298431"/>
            <a:ext cx="677176" cy="5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89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6480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Repetições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Não crie variáveis temporárias apenas para término de uma repetição</a:t>
            </a:r>
          </a:p>
          <a:p>
            <a:endParaRPr lang="pt-BR" sz="2000" dirty="0"/>
          </a:p>
          <a:p>
            <a:r>
              <a:rPr lang="pt-BR" sz="2000" dirty="0" smtClean="0"/>
              <a:t>Use o comando </a:t>
            </a:r>
            <a:r>
              <a:rPr lang="pt-BR" sz="2000" i="1" dirty="0" smtClean="0"/>
              <a:t>break </a:t>
            </a:r>
            <a:r>
              <a:rPr lang="pt-BR" sz="2000" dirty="0" smtClean="0"/>
              <a:t>para sair de um laço de repetição antes da condição de saída ser atingida</a:t>
            </a:r>
          </a:p>
          <a:p>
            <a:endParaRPr lang="pt-BR" sz="2000" i="1" dirty="0"/>
          </a:p>
          <a:p>
            <a:r>
              <a:rPr lang="pt-BR" sz="2000" dirty="0" smtClean="0"/>
              <a:t>Use o comando </a:t>
            </a:r>
            <a:r>
              <a:rPr lang="pt-BR" sz="2000" i="1" dirty="0" smtClean="0"/>
              <a:t>continue </a:t>
            </a:r>
            <a:r>
              <a:rPr lang="pt-BR" sz="2000" dirty="0" smtClean="0"/>
              <a:t>para testar imediatamente a condição de saída</a:t>
            </a:r>
            <a:endParaRPr lang="pt-BR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232" y="2296074"/>
            <a:ext cx="704091" cy="5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6199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Definição de Idiomas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87858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Idiomas são padrões de baixo nível específicos de uma linguagem de programação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Cada idioma descreve como resolver um problema de programação em uma determinada linguagem</a:t>
            </a:r>
          </a:p>
          <a:p>
            <a:pPr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Idiomas facilitam a comunicação entre programadores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Aceleram o desenvolvimento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Facilitam atividades de manutenção de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8902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2033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Evite expressões lógicas complexas como a condição de um </a:t>
            </a:r>
            <a:r>
              <a:rPr lang="pt-BR" sz="2000" i="1" dirty="0" smtClean="0"/>
              <a:t>if</a:t>
            </a:r>
          </a:p>
          <a:p>
            <a:pPr lvl="1"/>
            <a:r>
              <a:rPr lang="pt-BR" sz="1800" dirty="0" smtClean="0"/>
              <a:t>Particione-as em vários comandos </a:t>
            </a:r>
            <a:r>
              <a:rPr lang="pt-BR" sz="1800" i="1" dirty="0" smtClean="0"/>
              <a:t>if</a:t>
            </a:r>
            <a:r>
              <a:rPr lang="pt-BR" sz="1800" dirty="0" smtClean="0"/>
              <a:t> aninhados</a:t>
            </a:r>
          </a:p>
          <a:p>
            <a:pPr lvl="1"/>
            <a:endParaRPr lang="pt-BR" sz="1800" dirty="0" smtClean="0"/>
          </a:p>
          <a:p>
            <a:r>
              <a:rPr lang="pt-BR" sz="2000" dirty="0" smtClean="0"/>
              <a:t>Todos os blocos { } vazios devem receber um comentário indicando que estão propositalmente vazios</a:t>
            </a:r>
            <a:endParaRPr lang="pt-BR" sz="2000" dirty="0"/>
          </a:p>
          <a:p>
            <a:pPr lvl="1"/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88" y="1679142"/>
            <a:ext cx="722510" cy="593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04" y="2965885"/>
            <a:ext cx="691724" cy="5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F. Buschmann et al. </a:t>
            </a:r>
            <a:r>
              <a:rPr lang="pt-BR" sz="2000" b="1" dirty="0"/>
              <a:t>Pattern-Oriented Software Architecture: A System of Patterns</a:t>
            </a:r>
            <a:r>
              <a:rPr lang="pt-BR" sz="2000" dirty="0"/>
              <a:t>. </a:t>
            </a:r>
            <a:r>
              <a:rPr lang="pt-BR" sz="2000" dirty="0" smtClean="0"/>
              <a:t>John </a:t>
            </a:r>
            <a:r>
              <a:rPr lang="pt-BR" sz="2000" dirty="0"/>
              <a:t>Wiley &amp; Sons, 1996. </a:t>
            </a:r>
            <a:endParaRPr lang="pt-BR" sz="2000" dirty="0" smtClean="0"/>
          </a:p>
          <a:p>
            <a:pPr lvl="1"/>
            <a:r>
              <a:rPr lang="pt-BR" sz="1800" dirty="0" smtClean="0"/>
              <a:t>Cap</a:t>
            </a:r>
            <a:r>
              <a:rPr lang="pt-BR" sz="1800" dirty="0"/>
              <a:t>. 4  Idioms</a:t>
            </a:r>
          </a:p>
          <a:p>
            <a:endParaRPr lang="pt-BR" dirty="0"/>
          </a:p>
          <a:p>
            <a:r>
              <a:rPr lang="pt-BR" sz="2000" dirty="0"/>
              <a:t>A. von Staa. </a:t>
            </a:r>
            <a:r>
              <a:rPr lang="pt-BR" sz="2000" b="1" dirty="0"/>
              <a:t>Programação Modular</a:t>
            </a:r>
            <a:r>
              <a:rPr lang="pt-BR" sz="2000" dirty="0"/>
              <a:t>. Elsevier, 2000. </a:t>
            </a:r>
            <a:endParaRPr lang="pt-BR" sz="2000" dirty="0" smtClean="0"/>
          </a:p>
          <a:p>
            <a:pPr lvl="1"/>
            <a:r>
              <a:rPr lang="pt-BR" sz="1800" dirty="0" smtClean="0"/>
              <a:t>Apêndices </a:t>
            </a:r>
            <a:r>
              <a:rPr lang="pt-BR" sz="1800" dirty="0"/>
              <a:t>3, 4 e 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899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Idiomas e Estilos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Um conjunto de idiomas definem um estilo de programação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 estilo de programação é definido pela forma como são usadas as construções da linguagem</a:t>
            </a:r>
          </a:p>
          <a:p>
            <a:pPr lvl="1">
              <a:lnSpc>
                <a:spcPct val="100000"/>
              </a:lnSpc>
            </a:pPr>
            <a:endParaRPr lang="pt-BR" sz="1800" dirty="0" smtClean="0"/>
          </a:p>
          <a:p>
            <a:pPr>
              <a:lnSpc>
                <a:spcPct val="100000"/>
              </a:lnSpc>
            </a:pPr>
            <a:r>
              <a:rPr lang="pt-BR" sz="2000" dirty="0" smtClean="0"/>
              <a:t>Exemplos de idiomas</a:t>
            </a:r>
            <a:endParaRPr lang="pt-BR" sz="2000" dirty="0"/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 A forma como os loops são usados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 formato de nomes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A formatação do código-fonte</a:t>
            </a:r>
            <a:endParaRPr lang="pt-BR" sz="1800" dirty="0"/>
          </a:p>
          <a:p>
            <a:pPr marL="596900" lvl="1" indent="0">
              <a:buNone/>
            </a:pPr>
            <a:endParaRPr lang="pt-BR" sz="1800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14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71" y="1927462"/>
            <a:ext cx="3463665" cy="572700"/>
          </a:xfrm>
        </p:spPr>
        <p:txBody>
          <a:bodyPr/>
          <a:lstStyle/>
          <a:p>
            <a:r>
              <a:rPr lang="pt-BR" dirty="0" smtClean="0"/>
              <a:t>Idiomas em Java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163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Idioma e Recomendação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Muitos dos idiomas são, na verdade, recomendação sobre o uso de construções da linguagem</a:t>
            </a:r>
          </a:p>
          <a:p>
            <a:endParaRPr lang="pt-BR" dirty="0"/>
          </a:p>
          <a:p>
            <a:r>
              <a:rPr lang="pt-BR" sz="2000" dirty="0" smtClean="0"/>
              <a:t>Outros idiomas dizem como implementar um padrão de projeto usando uma linguagem</a:t>
            </a:r>
          </a:p>
          <a:p>
            <a:pPr lvl="1"/>
            <a:r>
              <a:rPr lang="pt-BR" sz="1800" dirty="0" smtClean="0"/>
              <a:t>Exemplo: como implementar o padrão </a:t>
            </a:r>
            <a:r>
              <a:rPr lang="pt-BR" sz="1800" i="1" dirty="0" smtClean="0"/>
              <a:t>Adapter</a:t>
            </a:r>
            <a:r>
              <a:rPr lang="pt-BR" sz="1800" dirty="0" smtClean="0"/>
              <a:t> em Java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47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78771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Uma Classe por Arquivo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342"/>
          </a:xfrm>
        </p:spPr>
        <p:txBody>
          <a:bodyPr/>
          <a:lstStyle/>
          <a:p>
            <a:r>
              <a:rPr lang="pt-BR" sz="2000" dirty="0" smtClean="0"/>
              <a:t>Deve-se declarar uma única classe por arquivo Java</a:t>
            </a:r>
          </a:p>
          <a:p>
            <a:pPr lvl="1"/>
            <a:r>
              <a:rPr lang="pt-BR" sz="1800" dirty="0" smtClean="0"/>
              <a:t>A única classe do arquivo deve ser pública para que outras classes tenham acesso</a:t>
            </a:r>
          </a:p>
          <a:p>
            <a:pPr marL="596900" lvl="1" indent="0">
              <a:buNone/>
            </a:pPr>
            <a:endParaRPr lang="pt-BR" dirty="0"/>
          </a:p>
          <a:p>
            <a:r>
              <a:rPr lang="pt-BR" sz="2000" dirty="0" smtClean="0"/>
              <a:t>Exemplo:</a:t>
            </a:r>
          </a:p>
          <a:p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5" y="3225316"/>
            <a:ext cx="5712915" cy="1781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28" y="1152475"/>
            <a:ext cx="638314" cy="5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9552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O Método Main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63295"/>
            <a:ext cx="8520600" cy="3835161"/>
          </a:xfrm>
        </p:spPr>
        <p:txBody>
          <a:bodyPr/>
          <a:lstStyle/>
          <a:p>
            <a:r>
              <a:rPr lang="pt-BR" sz="2000" dirty="0" smtClean="0"/>
              <a:t>Deve-se colocar o método </a:t>
            </a:r>
            <a:r>
              <a:rPr lang="pt-BR" sz="2000" i="1" dirty="0" smtClean="0"/>
              <a:t>main</a:t>
            </a:r>
            <a:r>
              <a:rPr lang="pt-BR" sz="2000" dirty="0" smtClean="0"/>
              <a:t>() em uma classe separada</a:t>
            </a:r>
          </a:p>
          <a:p>
            <a:pPr lvl="1"/>
            <a:r>
              <a:rPr lang="pt-BR" sz="1800" dirty="0" smtClean="0"/>
              <a:t>Apenas código de iniciação do sistema deve estar na classe que contém o método </a:t>
            </a:r>
            <a:r>
              <a:rPr lang="pt-BR" sz="1800" i="1" dirty="0" smtClean="0"/>
              <a:t>main</a:t>
            </a:r>
            <a:r>
              <a:rPr lang="pt-BR" sz="1800" dirty="0" smtClean="0"/>
              <a:t>()</a:t>
            </a:r>
          </a:p>
          <a:p>
            <a:pPr lvl="1"/>
            <a:endParaRPr lang="pt-BR" sz="1800" dirty="0"/>
          </a:p>
          <a:p>
            <a:r>
              <a:rPr lang="pt-BR" sz="2000" dirty="0" smtClean="0"/>
              <a:t>Exemplo:</a:t>
            </a:r>
            <a:endParaRPr lang="pt-BR" sz="1800" dirty="0" smtClean="0"/>
          </a:p>
          <a:p>
            <a:pPr lvl="1"/>
            <a:endParaRPr lang="pt-BR" sz="1800" dirty="0"/>
          </a:p>
          <a:p>
            <a:pPr lvl="1"/>
            <a:endParaRPr lang="pt-BR" sz="1800" dirty="0" smtClean="0"/>
          </a:p>
          <a:p>
            <a:pPr lvl="1"/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5" y="3372285"/>
            <a:ext cx="5930121" cy="1487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56" y="1132567"/>
            <a:ext cx="616217" cy="480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15" y="2099283"/>
            <a:ext cx="628991" cy="4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5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Ocultando Atributos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00525"/>
          </a:xfrm>
        </p:spPr>
        <p:txBody>
          <a:bodyPr/>
          <a:lstStyle/>
          <a:p>
            <a:r>
              <a:rPr lang="pt-BR" sz="2000" dirty="0" smtClean="0"/>
              <a:t>Atributos devem ser privados ou protegidos</a:t>
            </a:r>
          </a:p>
          <a:p>
            <a:pPr lvl="1"/>
            <a:r>
              <a:rPr lang="pt-BR" sz="1800" dirty="0" smtClean="0"/>
              <a:t>Métodos </a:t>
            </a:r>
            <a:r>
              <a:rPr lang="pt-BR" sz="1800" i="1" dirty="0" smtClean="0"/>
              <a:t>get</a:t>
            </a:r>
            <a:r>
              <a:rPr lang="pt-BR" sz="1800" dirty="0" smtClean="0"/>
              <a:t> e </a:t>
            </a:r>
            <a:r>
              <a:rPr lang="pt-BR" sz="1800" i="1" dirty="0" smtClean="0"/>
              <a:t>set </a:t>
            </a:r>
            <a:r>
              <a:rPr lang="pt-BR" sz="1800" dirty="0" smtClean="0"/>
              <a:t>devem ser usados por outras classes para acessar os atributos</a:t>
            </a:r>
          </a:p>
          <a:p>
            <a:pPr lvl="1"/>
            <a:endParaRPr lang="pt-BR" sz="1800" i="1" dirty="0"/>
          </a:p>
          <a:p>
            <a:pPr lvl="1"/>
            <a:endParaRPr lang="pt-BR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55" y="2793477"/>
            <a:ext cx="5936700" cy="2066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81" y="1221746"/>
            <a:ext cx="617948" cy="505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45" y="2090359"/>
            <a:ext cx="576675" cy="48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482" y="216425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Exemplo: Carro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8" y="880834"/>
            <a:ext cx="6752585" cy="41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618</Words>
  <Application>Microsoft Office PowerPoint</Application>
  <PresentationFormat>On-screen Show (16:9)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Idiomas de Programação  Prof. Eduardo Campos (CEFET-MG) </vt:lpstr>
      <vt:lpstr>Definição de Idiomas</vt:lpstr>
      <vt:lpstr>Idiomas e Estilos</vt:lpstr>
      <vt:lpstr>Idiomas em Java</vt:lpstr>
      <vt:lpstr>Idioma e Recomendação</vt:lpstr>
      <vt:lpstr>Uma Classe por Arquivo</vt:lpstr>
      <vt:lpstr>O Método Main</vt:lpstr>
      <vt:lpstr>Ocultando Atributos</vt:lpstr>
      <vt:lpstr>Exemplo: Carro</vt:lpstr>
      <vt:lpstr>Convenção de Nomes</vt:lpstr>
      <vt:lpstr>Indentação e Comentários</vt:lpstr>
      <vt:lpstr>Exemplo: Carro 2</vt:lpstr>
      <vt:lpstr>Reduzir Escopo</vt:lpstr>
      <vt:lpstr>Exemplo: Carro 3</vt:lpstr>
      <vt:lpstr>Declarações</vt:lpstr>
      <vt:lpstr>Expressões</vt:lpstr>
      <vt:lpstr>Switch Case</vt:lpstr>
      <vt:lpstr>Default de um Switch</vt:lpstr>
      <vt:lpstr>Repetições</vt:lpstr>
      <vt:lpstr>Expressões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  Prof. Eduardo Campos </dc:title>
  <cp:lastModifiedBy>Eduardo Cunha Campos</cp:lastModifiedBy>
  <cp:revision>250</cp:revision>
  <dcterms:modified xsi:type="dcterms:W3CDTF">2020-09-03T13:10:59Z</dcterms:modified>
</cp:coreProperties>
</file>