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13" r:id="rId3"/>
    <p:sldId id="368" r:id="rId4"/>
    <p:sldId id="367" r:id="rId5"/>
    <p:sldId id="341" r:id="rId6"/>
    <p:sldId id="348" r:id="rId7"/>
    <p:sldId id="349" r:id="rId8"/>
    <p:sldId id="350" r:id="rId9"/>
    <p:sldId id="351" r:id="rId10"/>
    <p:sldId id="361" r:id="rId11"/>
    <p:sldId id="362" r:id="rId12"/>
    <p:sldId id="363" r:id="rId13"/>
    <p:sldId id="364" r:id="rId14"/>
    <p:sldId id="365" r:id="rId15"/>
    <p:sldId id="369" r:id="rId16"/>
    <p:sldId id="352" r:id="rId17"/>
    <p:sldId id="360" r:id="rId18"/>
    <p:sldId id="330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70" r:id="rId27"/>
    <p:sldId id="371" r:id="rId28"/>
    <p:sldId id="347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1" dirty="0"/>
              <a:t>DevOps</a:t>
            </a:r>
            <a:r>
              <a:rPr lang="pt-BR" dirty="0"/>
              <a:t/>
            </a:r>
            <a:br>
              <a:rPr lang="pt-BR" dirty="0"/>
            </a:b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pt-BR" sz="2400" dirty="0" smtClean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671593" y="4355440"/>
            <a:ext cx="4105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dirty="0">
                <a:solidFill>
                  <a:srgbClr val="FF0000"/>
                </a:solidFill>
              </a:rPr>
              <a:t>Slides do prof. Marco Tulio Valente (DCC/UFMG)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95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Sistemas de Controle de Versões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59534"/>
            <a:ext cx="8520600" cy="3416400"/>
          </a:xfrm>
        </p:spPr>
        <p:txBody>
          <a:bodyPr/>
          <a:lstStyle/>
          <a:p>
            <a:r>
              <a:rPr lang="pt-BR" sz="2000" dirty="0"/>
              <a:t>No início dos anos 2000, começaram a surgir </a:t>
            </a:r>
            <a:r>
              <a:rPr lang="pt-BR" sz="2000" b="1" dirty="0"/>
              <a:t>Sistemas de Controle de Versões Distribuídos</a:t>
            </a:r>
            <a:r>
              <a:rPr lang="pt-BR" sz="2000" dirty="0"/>
              <a:t> (SCVD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/>
              <a:t>Em vez de uma arquitetura cliente/servidor, um SCVD adota uma arquitetura </a:t>
            </a:r>
            <a:r>
              <a:rPr lang="pt-BR" sz="2000" i="1" dirty="0" smtClean="0"/>
              <a:t>peer-to-peer </a:t>
            </a:r>
            <a:r>
              <a:rPr lang="pt-BR" sz="2000" dirty="0" smtClean="0"/>
              <a:t>(P2P)</a:t>
            </a:r>
          </a:p>
          <a:p>
            <a:pPr lvl="1"/>
            <a:r>
              <a:rPr lang="pt-BR" sz="2000" dirty="0" smtClean="0"/>
              <a:t>Cada </a:t>
            </a:r>
            <a:r>
              <a:rPr lang="pt-BR" sz="2000" dirty="0"/>
              <a:t>desenvolvedor possui em sua máquina um servidor completo de controle de versões</a:t>
            </a: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75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Multirepos vs Monorepos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Um SCV gerencia repositórios. Assim, uma organização precisa decidir os repositórios que vai criar em seu </a:t>
            </a:r>
            <a:r>
              <a:rPr lang="pt-BR" sz="2000" dirty="0" smtClean="0"/>
              <a:t>SCV</a:t>
            </a:r>
          </a:p>
          <a:p>
            <a:endParaRPr lang="pt-BR" sz="2000" dirty="0"/>
          </a:p>
          <a:p>
            <a:r>
              <a:rPr lang="pt-BR" sz="2000" dirty="0"/>
              <a:t>Uma decisão tradicional consiste em criar um repositório para cada projeto ou sistema da </a:t>
            </a:r>
            <a:r>
              <a:rPr lang="pt-BR" sz="2000" dirty="0" smtClean="0"/>
              <a:t>organização (</a:t>
            </a:r>
            <a:r>
              <a:rPr lang="pt-BR" sz="2000" b="1" dirty="0"/>
              <a:t>Multirepos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 smtClean="0"/>
              <a:t>Porém, </a:t>
            </a:r>
            <a:r>
              <a:rPr lang="pt-BR" sz="2000" dirty="0"/>
              <a:t>soluções baseadas em um único repositório estão sendo adotadas com </a:t>
            </a:r>
            <a:r>
              <a:rPr lang="pt-BR" sz="2000" dirty="0" smtClean="0"/>
              <a:t>mais frequência (</a:t>
            </a:r>
            <a:r>
              <a:rPr lang="pt-BR" sz="2000" b="1" dirty="0"/>
              <a:t>Monorepos</a:t>
            </a:r>
            <a:r>
              <a:rPr lang="pt-BR" sz="2000" dirty="0" smtClean="0"/>
              <a:t>)</a:t>
            </a:r>
          </a:p>
          <a:p>
            <a:pPr lvl="1"/>
            <a:r>
              <a:rPr lang="pt-BR" sz="1800" dirty="0" smtClean="0"/>
              <a:t>Ex: Google, Facebook, Microsoft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3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2033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Multirepos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/>
              <a:t>Multirepos</a:t>
            </a:r>
            <a:r>
              <a:rPr lang="pt-BR" sz="2000" dirty="0"/>
              <a:t>: um </a:t>
            </a:r>
            <a:r>
              <a:rPr lang="pt-BR" sz="2000" dirty="0" smtClean="0"/>
              <a:t>SCV </a:t>
            </a:r>
            <a:r>
              <a:rPr lang="pt-BR" sz="2000" dirty="0"/>
              <a:t>gerencia vários repositórios. Normalmente, um repositório por projeto ou </a:t>
            </a:r>
            <a:r>
              <a:rPr lang="pt-BR" sz="2000" dirty="0" smtClean="0"/>
              <a:t>sistema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64" y="2230779"/>
            <a:ext cx="4473328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6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7291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Monorepos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81882"/>
            <a:ext cx="8520600" cy="3416400"/>
          </a:xfrm>
        </p:spPr>
        <p:txBody>
          <a:bodyPr/>
          <a:lstStyle/>
          <a:p>
            <a:r>
              <a:rPr lang="pt-BR" sz="2000" b="1" dirty="0"/>
              <a:t>Monorepos</a:t>
            </a:r>
            <a:r>
              <a:rPr lang="pt-BR" sz="2000" dirty="0"/>
              <a:t>: SCV gerencia um único repositório. Projetos são diretórios desse </a:t>
            </a:r>
            <a:r>
              <a:rPr lang="pt-BR" sz="2000" dirty="0" smtClean="0"/>
              <a:t>repositório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73" y="2077000"/>
            <a:ext cx="4244708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0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Vantagens de um SCV Distribuído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Quando comparado com um SCV Centralizado, um SCV Distribuído possui as seguintes vantagens:</a:t>
            </a:r>
          </a:p>
          <a:p>
            <a:pPr lvl="1"/>
            <a:r>
              <a:rPr lang="pt-BR" sz="1800" dirty="0" smtClean="0"/>
              <a:t>Pode-se </a:t>
            </a:r>
            <a:r>
              <a:rPr lang="pt-BR" sz="1800" dirty="0"/>
              <a:t>trabalhar e gerenciar versões de forma </a:t>
            </a:r>
            <a:r>
              <a:rPr lang="pt-BR" sz="1800" i="1" dirty="0"/>
              <a:t>offline</a:t>
            </a:r>
            <a:r>
              <a:rPr lang="pt-BR" sz="1800" dirty="0"/>
              <a:t>, sem estar conectado a uma </a:t>
            </a:r>
            <a:r>
              <a:rPr lang="pt-BR" sz="1800" dirty="0" smtClean="0"/>
              <a:t>rede</a:t>
            </a:r>
          </a:p>
          <a:p>
            <a:pPr lvl="1"/>
            <a:r>
              <a:rPr lang="pt-BR" sz="1800" dirty="0"/>
              <a:t>A sincronização não precisa ser sempre com o repositório </a:t>
            </a:r>
            <a:r>
              <a:rPr lang="pt-BR" sz="1800" dirty="0" smtClean="0"/>
              <a:t>central</a:t>
            </a:r>
          </a:p>
          <a:p>
            <a:pPr lvl="1"/>
            <a:r>
              <a:rPr lang="pt-BR" sz="1800" dirty="0"/>
              <a:t>Pode-se realizar commits com mais </a:t>
            </a:r>
            <a:r>
              <a:rPr lang="pt-BR" sz="1800" dirty="0" smtClean="0"/>
              <a:t>frequência</a:t>
            </a:r>
          </a:p>
          <a:p>
            <a:pPr lvl="1"/>
            <a:r>
              <a:rPr lang="pt-BR" sz="1800" dirty="0" smtClean="0"/>
              <a:t>Commits </a:t>
            </a:r>
            <a:r>
              <a:rPr lang="pt-BR" sz="1800" dirty="0"/>
              <a:t>são operações mais rápidas e leves</a:t>
            </a:r>
          </a:p>
          <a:p>
            <a:pPr lvl="1"/>
            <a:endParaRPr lang="pt-B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98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64" y="16793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SCV Distribuído (Arquitetura </a:t>
            </a:r>
            <a:r>
              <a:rPr lang="pt-BR" i="1" dirty="0" smtClean="0"/>
              <a:t>peer-to-peer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65" y="905290"/>
            <a:ext cx="3222163" cy="41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5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O que é Integração Contínua?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b="1" dirty="0"/>
              <a:t>Integração Contínua</a:t>
            </a:r>
            <a:r>
              <a:rPr lang="pt-BR" sz="2000" dirty="0"/>
              <a:t> (</a:t>
            </a:r>
            <a:r>
              <a:rPr lang="pt-BR" sz="2000" i="1" dirty="0"/>
              <a:t>Continuous Integration</a:t>
            </a:r>
            <a:r>
              <a:rPr lang="pt-BR" sz="2000" dirty="0"/>
              <a:t> ou CI) é uma prática de desenvolvimento proposta por Extreme Programming (XP</a:t>
            </a:r>
            <a:r>
              <a:rPr lang="pt-BR" sz="2000" dirty="0" smtClean="0"/>
              <a:t>)</a:t>
            </a:r>
          </a:p>
          <a:p>
            <a:endParaRPr lang="pt-BR" sz="2000" dirty="0"/>
          </a:p>
          <a:p>
            <a:r>
              <a:rPr lang="pt-BR" sz="2000" dirty="0" smtClean="0"/>
              <a:t>Se </a:t>
            </a:r>
            <a:r>
              <a:rPr lang="pt-BR" sz="2000" dirty="0"/>
              <a:t>uma tarefa causa </a:t>
            </a:r>
            <a:r>
              <a:rPr lang="pt-BR" sz="2000" dirty="0" smtClean="0"/>
              <a:t>“dor”, </a:t>
            </a:r>
            <a:r>
              <a:rPr lang="pt-BR" sz="2000" dirty="0"/>
              <a:t>não podemos deixar que ela </a:t>
            </a:r>
            <a:r>
              <a:rPr lang="pt-BR" sz="2000" dirty="0" smtClean="0"/>
              <a:t>acumule</a:t>
            </a:r>
          </a:p>
          <a:p>
            <a:endParaRPr lang="pt-BR" sz="2000" dirty="0"/>
          </a:p>
          <a:p>
            <a:r>
              <a:rPr lang="pt-BR" sz="2000" dirty="0" smtClean="0"/>
              <a:t>Integrações </a:t>
            </a:r>
            <a:r>
              <a:rPr lang="pt-BR" sz="2000" dirty="0"/>
              <a:t>são uma fonte de </a:t>
            </a:r>
            <a:r>
              <a:rPr lang="pt-BR" sz="2000" dirty="0" smtClean="0"/>
              <a:t>“dor” </a:t>
            </a:r>
            <a:r>
              <a:rPr lang="pt-BR" sz="2000" dirty="0"/>
              <a:t>para os desenvolvedores, pois eles têm que resolver de forma manual diversos </a:t>
            </a:r>
            <a:r>
              <a:rPr lang="pt-BR" sz="2000" dirty="0" smtClean="0"/>
              <a:t>conflitos</a:t>
            </a:r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667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564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Conflitos de Integração de Código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07580"/>
            <a:ext cx="8520600" cy="3416400"/>
          </a:xfrm>
        </p:spPr>
        <p:txBody>
          <a:bodyPr/>
          <a:lstStyle/>
          <a:p>
            <a:r>
              <a:rPr lang="pt-BR" sz="2000" dirty="0" smtClean="0"/>
              <a:t>O termo </a:t>
            </a:r>
            <a:r>
              <a:rPr lang="pt-BR" sz="2000" b="1" dirty="0"/>
              <a:t>integration hell </a:t>
            </a:r>
            <a:r>
              <a:rPr lang="pt-BR" sz="2000" dirty="0" smtClean="0"/>
              <a:t>é usado </a:t>
            </a:r>
            <a:r>
              <a:rPr lang="pt-BR" sz="2000" dirty="0"/>
              <a:t>para descrever os problemas que ocorrem durante a integração de branches de </a:t>
            </a:r>
            <a:r>
              <a:rPr lang="pt-BR" sz="2000" dirty="0" smtClean="0"/>
              <a:t>funcionalidades</a:t>
            </a:r>
          </a:p>
          <a:p>
            <a:pPr lvl="1"/>
            <a:r>
              <a:rPr lang="pt-BR" sz="1800" dirty="0" smtClean="0"/>
              <a:t>A </a:t>
            </a:r>
            <a:r>
              <a:rPr lang="pt-BR" sz="1800" dirty="0"/>
              <a:t>resolução de conflitos é uma tarefa manual, que requer análise e consenso entre os desenvolvedores </a:t>
            </a:r>
            <a:r>
              <a:rPr lang="pt-BR" sz="1800" dirty="0" smtClean="0"/>
              <a:t>envolvidos</a:t>
            </a:r>
          </a:p>
          <a:p>
            <a:endParaRPr lang="pt-BR" sz="2000" dirty="0"/>
          </a:p>
          <a:p>
            <a:r>
              <a:rPr lang="pt-BR" sz="2000" dirty="0"/>
              <a:t>Em sistemas grandes, os problemas causados por conflitos podem </a:t>
            </a:r>
            <a:r>
              <a:rPr lang="pt-BR" sz="2000" dirty="0" smtClean="0"/>
              <a:t>atrasar </a:t>
            </a:r>
            <a:r>
              <a:rPr lang="pt-BR" sz="2000" dirty="0"/>
              <a:t>a entrada em produção de </a:t>
            </a:r>
            <a:r>
              <a:rPr lang="pt-BR" sz="2000" dirty="0" smtClean="0"/>
              <a:t>novas funcionalidades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42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718" y="1837407"/>
            <a:ext cx="5119282" cy="767248"/>
          </a:xfrm>
        </p:spPr>
        <p:txBody>
          <a:bodyPr/>
          <a:lstStyle/>
          <a:p>
            <a:pPr algn="ctr"/>
            <a:r>
              <a:rPr lang="pt-BR" dirty="0" smtClean="0"/>
              <a:t>Boas Práticas para Uso de CI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163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i="1" dirty="0"/>
              <a:t>Build</a:t>
            </a:r>
            <a:r>
              <a:rPr lang="pt-BR" dirty="0"/>
              <a:t> Automatizado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i="1" dirty="0"/>
              <a:t>Build</a:t>
            </a:r>
            <a:r>
              <a:rPr lang="pt-BR" sz="2000" dirty="0"/>
              <a:t> é o nome usado para designar a compilação de </a:t>
            </a:r>
            <a:r>
              <a:rPr lang="pt-BR" sz="2000" dirty="0" smtClean="0"/>
              <a:t>todos arquivos </a:t>
            </a:r>
            <a:r>
              <a:rPr lang="pt-BR" sz="2000" dirty="0"/>
              <a:t>de um sistema, até a geração de uma versão </a:t>
            </a:r>
            <a:r>
              <a:rPr lang="pt-BR" sz="2000" dirty="0" smtClean="0"/>
              <a:t>executável</a:t>
            </a:r>
          </a:p>
          <a:p>
            <a:endParaRPr lang="pt-BR" sz="2000" dirty="0"/>
          </a:p>
          <a:p>
            <a:r>
              <a:rPr lang="pt-BR" sz="2000" dirty="0"/>
              <a:t>Quando se usa CI, o </a:t>
            </a:r>
            <a:r>
              <a:rPr lang="pt-BR" sz="2000" i="1" dirty="0"/>
              <a:t>build</a:t>
            </a:r>
            <a:r>
              <a:rPr lang="pt-BR" sz="2000" dirty="0"/>
              <a:t> deve ser automatizado, isto é, não </a:t>
            </a:r>
            <a:r>
              <a:rPr lang="pt-BR" sz="2000" dirty="0" smtClean="0"/>
              <a:t>deve incluir </a:t>
            </a:r>
            <a:r>
              <a:rPr lang="pt-BR" sz="2000" dirty="0"/>
              <a:t>nenhum </a:t>
            </a:r>
            <a:r>
              <a:rPr lang="pt-BR" sz="2000" dirty="0" smtClean="0"/>
              <a:t>passo manual</a:t>
            </a:r>
          </a:p>
          <a:p>
            <a:endParaRPr lang="pt-BR" sz="2000" dirty="0"/>
          </a:p>
          <a:p>
            <a:r>
              <a:rPr lang="pt-BR" sz="2000" dirty="0"/>
              <a:t>Além disso, é importante que ele seja o mais rápido possível, pois com </a:t>
            </a:r>
            <a:r>
              <a:rPr lang="pt-BR" sz="2000" dirty="0" smtClean="0"/>
              <a:t>CI </a:t>
            </a:r>
            <a:r>
              <a:rPr lang="pt-BR" sz="2000" dirty="0"/>
              <a:t>ele será sempre executado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686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619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7858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/>
              <a:t>Historicamente, em organizações tradicionais, a área de Tecnologia </a:t>
            </a:r>
            <a:r>
              <a:rPr lang="pt-BR" sz="2000" dirty="0" smtClean="0"/>
              <a:t>da Informação </a:t>
            </a:r>
            <a:r>
              <a:rPr lang="pt-BR" sz="2000" dirty="0"/>
              <a:t>era dividida em dois departamentos:</a:t>
            </a:r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dirty="0" smtClean="0"/>
          </a:p>
          <a:p>
            <a:pPr>
              <a:lnSpc>
                <a:spcPct val="100000"/>
              </a:lnSpc>
            </a:pPr>
            <a:r>
              <a:rPr lang="pt-BR" sz="2000" b="1" dirty="0"/>
              <a:t>Departamento de Sistemas (ou Desenvolvimento</a:t>
            </a:r>
            <a:r>
              <a:rPr lang="pt-BR" sz="2000" b="1" dirty="0" smtClean="0"/>
              <a:t>)</a:t>
            </a:r>
            <a:r>
              <a:rPr lang="pt-BR" sz="2000" dirty="0" smtClean="0"/>
              <a:t>: </a:t>
            </a:r>
            <a:r>
              <a:rPr lang="pt-BR" sz="2000" dirty="0"/>
              <a:t>formado por desenvolvedores, </a:t>
            </a:r>
            <a:r>
              <a:rPr lang="pt-BR" sz="2000" dirty="0" smtClean="0"/>
              <a:t>programadores</a:t>
            </a:r>
            <a:r>
              <a:rPr lang="pt-BR" sz="2000" dirty="0"/>
              <a:t>, analistas, arquitetos, etc.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b="1" dirty="0"/>
              <a:t>Departamento de Suporte (ou </a:t>
            </a:r>
            <a:r>
              <a:rPr lang="pt-BR" sz="2000" b="1" dirty="0" smtClean="0"/>
              <a:t>Operações)</a:t>
            </a:r>
            <a:r>
              <a:rPr lang="pt-BR" sz="2000" dirty="0" smtClean="0"/>
              <a:t>: formado por administradores </a:t>
            </a:r>
            <a:r>
              <a:rPr lang="pt-BR" sz="2000" dirty="0"/>
              <a:t>de rede, administradores de bancos de dados, </a:t>
            </a:r>
            <a:r>
              <a:rPr lang="pt-BR" sz="2000" dirty="0" smtClean="0"/>
              <a:t>técnicos </a:t>
            </a:r>
            <a:r>
              <a:rPr lang="pt-BR" sz="2000" dirty="0"/>
              <a:t>de </a:t>
            </a:r>
            <a:r>
              <a:rPr lang="pt-BR" sz="2000" dirty="0" smtClean="0"/>
              <a:t>suporte e de </a:t>
            </a:r>
            <a:r>
              <a:rPr lang="pt-BR" sz="2000" dirty="0"/>
              <a:t>infraestrutura, etc.</a:t>
            </a:r>
          </a:p>
          <a:p>
            <a:pPr>
              <a:lnSpc>
                <a:spcPct val="100000"/>
              </a:lnSpc>
            </a:pP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902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Testes Automatizados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Ao usar CI, deve-se </a:t>
            </a:r>
            <a:r>
              <a:rPr lang="pt-BR" sz="2000" dirty="0"/>
              <a:t>garantir que o sistema compila sem erros após cada novo </a:t>
            </a:r>
            <a:r>
              <a:rPr lang="pt-BR" sz="2000" i="1" dirty="0" smtClean="0"/>
              <a:t>commit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Além disso, é </a:t>
            </a:r>
            <a:r>
              <a:rPr lang="pt-BR" sz="2000" dirty="0"/>
              <a:t>importante garantir também que </a:t>
            </a:r>
            <a:r>
              <a:rPr lang="pt-BR" sz="2000" dirty="0" smtClean="0"/>
              <a:t>o sistema </a:t>
            </a:r>
            <a:r>
              <a:rPr lang="pt-BR" sz="2000" dirty="0"/>
              <a:t>continua com o comportamento </a:t>
            </a:r>
            <a:r>
              <a:rPr lang="pt-BR" sz="2000" dirty="0" smtClean="0"/>
              <a:t>esperado</a:t>
            </a:r>
          </a:p>
          <a:p>
            <a:endParaRPr lang="pt-BR" sz="2000" dirty="0"/>
          </a:p>
          <a:p>
            <a:r>
              <a:rPr lang="pt-BR" sz="2000" dirty="0" smtClean="0"/>
              <a:t>Ao usar CI, deve-se ter uma boa cobertura de testes, principalmente testes de unidade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17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7762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Servidores de Integração Contínua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25919"/>
            <a:ext cx="8520600" cy="3630332"/>
          </a:xfrm>
        </p:spPr>
        <p:txBody>
          <a:bodyPr/>
          <a:lstStyle/>
          <a:p>
            <a:r>
              <a:rPr lang="pt-BR" sz="2000" dirty="0" smtClean="0"/>
              <a:t>Os </a:t>
            </a:r>
            <a:r>
              <a:rPr lang="pt-BR" sz="2000" i="1" dirty="0"/>
              <a:t>builds</a:t>
            </a:r>
            <a:r>
              <a:rPr lang="pt-BR" sz="2000" dirty="0"/>
              <a:t> e testes automatizados devem ser executados com frequência, se possível após cada novo </a:t>
            </a:r>
            <a:r>
              <a:rPr lang="pt-BR" sz="2000" i="1" dirty="0"/>
              <a:t>commit</a:t>
            </a:r>
            <a:r>
              <a:rPr lang="pt-BR" sz="2000" dirty="0"/>
              <a:t> realizado no </a:t>
            </a:r>
            <a:r>
              <a:rPr lang="pt-BR" sz="2000" i="1" dirty="0" smtClean="0"/>
              <a:t>master</a:t>
            </a:r>
          </a:p>
          <a:p>
            <a:endParaRPr lang="pt-BR" sz="2000" i="1" dirty="0"/>
          </a:p>
          <a:p>
            <a:r>
              <a:rPr lang="pt-BR" sz="2000" dirty="0"/>
              <a:t>Para isso, existem </a:t>
            </a:r>
            <a:r>
              <a:rPr lang="pt-BR" sz="2000" b="1" dirty="0"/>
              <a:t>Servidores de CI</a:t>
            </a:r>
            <a:r>
              <a:rPr lang="pt-BR" sz="2000" dirty="0"/>
              <a:t>, que </a:t>
            </a:r>
            <a:r>
              <a:rPr lang="pt-BR" sz="2000" dirty="0" smtClean="0"/>
              <a:t>funcionam assim:</a:t>
            </a:r>
          </a:p>
          <a:p>
            <a:pPr lvl="1"/>
            <a:r>
              <a:rPr lang="pt-BR" sz="1800" dirty="0"/>
              <a:t>Após um novo commit, o sistema de controle de versões avisa o servidor de CI, que clona o repositório e executa um build completo do sistema, bem como roda todos os </a:t>
            </a:r>
            <a:r>
              <a:rPr lang="pt-BR" sz="1800" dirty="0" smtClean="0"/>
              <a:t>testes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Depois disso, o </a:t>
            </a:r>
            <a:r>
              <a:rPr lang="pt-BR" sz="1800" dirty="0"/>
              <a:t>servidor </a:t>
            </a:r>
            <a:r>
              <a:rPr lang="pt-BR" sz="1800" dirty="0" smtClean="0"/>
              <a:t>de CI notifica </a:t>
            </a:r>
            <a:r>
              <a:rPr lang="pt-BR" sz="1800" dirty="0"/>
              <a:t>o </a:t>
            </a:r>
            <a:r>
              <a:rPr lang="pt-BR" sz="1800" dirty="0" smtClean="0"/>
              <a:t>usuário</a:t>
            </a: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230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37" y="237207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Servidores de Integração Contínua (Exemplo)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0" y="1100773"/>
            <a:ext cx="5687581" cy="34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3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Servidores </a:t>
            </a:r>
            <a:r>
              <a:rPr lang="pt-BR" dirty="0"/>
              <a:t>de Integração Contínua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/>
              <a:t>O objetivo principal de um servidor de integração contínua é evitar a integração de código com </a:t>
            </a:r>
            <a:r>
              <a:rPr lang="pt-BR" sz="2000" dirty="0" smtClean="0"/>
              <a:t>problemas</a:t>
            </a:r>
          </a:p>
          <a:p>
            <a:endParaRPr lang="pt-BR" sz="2000" dirty="0"/>
          </a:p>
          <a:p>
            <a:r>
              <a:rPr lang="pt-BR" sz="2000" dirty="0"/>
              <a:t>Quando o build falha, costuma-se dizer que ele </a:t>
            </a:r>
            <a:r>
              <a:rPr lang="pt-BR" sz="2000" dirty="0" smtClean="0"/>
              <a:t>“quebrou”</a:t>
            </a:r>
          </a:p>
          <a:p>
            <a:endParaRPr lang="pt-BR" sz="2000" dirty="0"/>
          </a:p>
          <a:p>
            <a:r>
              <a:rPr lang="pt-BR" sz="2000" dirty="0"/>
              <a:t>Se o </a:t>
            </a:r>
            <a:r>
              <a:rPr lang="pt-BR" sz="2000" b="1" dirty="0"/>
              <a:t>servidor de CI </a:t>
            </a:r>
            <a:r>
              <a:rPr lang="pt-BR" sz="2000" dirty="0"/>
              <a:t>notificar o desenvolvedor de que seu código não passou nos testes ou quebrou o build, ele deve parar tudo o que está fazendo e providenciar a </a:t>
            </a:r>
            <a:r>
              <a:rPr lang="pt-BR" sz="2000" dirty="0" smtClean="0"/>
              <a:t>correção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470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Desenvolvimento Baseado no </a:t>
            </a:r>
            <a:r>
              <a:rPr lang="pt-BR" i="1" dirty="0"/>
              <a:t>Trunk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Ao adotar </a:t>
            </a:r>
            <a:r>
              <a:rPr lang="pt-BR" sz="2000" dirty="0"/>
              <a:t>CI, </a:t>
            </a:r>
            <a:r>
              <a:rPr lang="pt-BR" sz="2000" i="1" dirty="0"/>
              <a:t>branches</a:t>
            </a:r>
            <a:r>
              <a:rPr lang="pt-BR" sz="2000" dirty="0"/>
              <a:t> devem durar no máximo um dia de </a:t>
            </a:r>
            <a:r>
              <a:rPr lang="pt-BR" sz="2000" dirty="0" smtClean="0"/>
              <a:t>trabalho</a:t>
            </a:r>
          </a:p>
          <a:p>
            <a:pPr lvl="1"/>
            <a:r>
              <a:rPr lang="pt-BR" sz="1800" dirty="0" smtClean="0"/>
              <a:t>Logo</a:t>
            </a:r>
            <a:r>
              <a:rPr lang="pt-BR" sz="1800" dirty="0"/>
              <a:t>, o </a:t>
            </a:r>
            <a:r>
              <a:rPr lang="pt-BR" sz="1800" dirty="0" smtClean="0"/>
              <a:t>custo-benefício </a:t>
            </a:r>
            <a:r>
              <a:rPr lang="pt-BR" sz="1800" dirty="0"/>
              <a:t>de criá-los pode não </a:t>
            </a:r>
            <a:r>
              <a:rPr lang="pt-BR" sz="1800" dirty="0" smtClean="0"/>
              <a:t>compensar</a:t>
            </a:r>
          </a:p>
          <a:p>
            <a:endParaRPr lang="pt-BR" sz="2000" dirty="0"/>
          </a:p>
          <a:p>
            <a:r>
              <a:rPr lang="pt-BR" sz="2000" dirty="0"/>
              <a:t>Por isso, quando migram para CI, é comum que as organizações usem também </a:t>
            </a:r>
            <a:r>
              <a:rPr lang="pt-BR" sz="2000" b="1" i="1" dirty="0" smtClean="0"/>
              <a:t>Trunk Based Development </a:t>
            </a:r>
            <a:r>
              <a:rPr lang="pt-BR" sz="2000" b="1" dirty="0"/>
              <a:t>(</a:t>
            </a:r>
            <a:r>
              <a:rPr lang="pt-BR" sz="2000" b="1" dirty="0" smtClean="0"/>
              <a:t>TBD)</a:t>
            </a:r>
          </a:p>
          <a:p>
            <a:pPr lvl="1"/>
            <a:r>
              <a:rPr lang="pt-BR" sz="1800" dirty="0" smtClean="0"/>
              <a:t>Com</a:t>
            </a:r>
            <a:r>
              <a:rPr lang="pt-BR" sz="1800" b="1" dirty="0" smtClean="0"/>
              <a:t> </a:t>
            </a:r>
            <a:r>
              <a:rPr lang="pt-BR" sz="1800" dirty="0" smtClean="0"/>
              <a:t>TBD</a:t>
            </a:r>
            <a:r>
              <a:rPr lang="pt-BR" sz="1800" b="1" dirty="0"/>
              <a:t>, </a:t>
            </a:r>
            <a:r>
              <a:rPr lang="pt-BR" sz="1800" dirty="0"/>
              <a:t>não existem mais </a:t>
            </a:r>
            <a:r>
              <a:rPr lang="pt-BR" sz="1800" i="1" dirty="0"/>
              <a:t>branches</a:t>
            </a:r>
            <a:r>
              <a:rPr lang="pt-BR" sz="1800" dirty="0"/>
              <a:t> para implementação </a:t>
            </a:r>
            <a:r>
              <a:rPr lang="pt-BR" sz="1800" dirty="0" smtClean="0"/>
              <a:t>de </a:t>
            </a:r>
            <a:r>
              <a:rPr lang="pt-BR" sz="1800" dirty="0"/>
              <a:t>novas funcionalidades ou para correção de </a:t>
            </a:r>
            <a:r>
              <a:rPr lang="pt-BR" sz="1800" dirty="0" smtClean="0"/>
              <a:t>bugs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0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Programação em Pares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Pode </a:t>
            </a:r>
            <a:r>
              <a:rPr lang="pt-BR" sz="2000" dirty="0"/>
              <a:t>ser considerada uma forma contínua de revisão de </a:t>
            </a:r>
            <a:r>
              <a:rPr lang="pt-BR" sz="2000" dirty="0" smtClean="0"/>
              <a:t>código</a:t>
            </a:r>
          </a:p>
          <a:p>
            <a:endParaRPr lang="pt-BR" sz="2000" dirty="0"/>
          </a:p>
          <a:p>
            <a:r>
              <a:rPr lang="pt-BR" sz="2000" dirty="0" smtClean="0"/>
              <a:t>Qualquer </a:t>
            </a:r>
            <a:r>
              <a:rPr lang="pt-BR" sz="2000" dirty="0"/>
              <a:t>novo trecho de código é revisado por um </a:t>
            </a:r>
            <a:r>
              <a:rPr lang="pt-BR" sz="2000" dirty="0" smtClean="0"/>
              <a:t>outro desenvolvedor</a:t>
            </a:r>
            <a:r>
              <a:rPr lang="pt-BR" sz="2000" dirty="0"/>
              <a:t>, que encontra-se sentado ao lado do desenvolvedor líder da sessão de </a:t>
            </a:r>
            <a:r>
              <a:rPr lang="pt-BR" sz="2000" dirty="0" smtClean="0"/>
              <a:t>programação</a:t>
            </a:r>
          </a:p>
          <a:p>
            <a:endParaRPr lang="pt-BR" sz="2000" dirty="0"/>
          </a:p>
          <a:p>
            <a:r>
              <a:rPr lang="pt-BR" sz="2000" dirty="0" smtClean="0"/>
              <a:t>Assim </a:t>
            </a:r>
            <a:r>
              <a:rPr lang="pt-BR" sz="2000" dirty="0"/>
              <a:t>como </a:t>
            </a:r>
            <a:r>
              <a:rPr lang="pt-BR" sz="2000" i="1" dirty="0"/>
              <a:t>builds</a:t>
            </a:r>
            <a:r>
              <a:rPr lang="pt-BR" sz="2000" dirty="0"/>
              <a:t> e testes contínuos, recomenda-se </a:t>
            </a:r>
            <a:r>
              <a:rPr lang="pt-BR" sz="2000" dirty="0" smtClean="0"/>
              <a:t>usar programação </a:t>
            </a:r>
            <a:r>
              <a:rPr lang="pt-BR" sz="2000" dirty="0"/>
              <a:t>em pares com </a:t>
            </a:r>
            <a:r>
              <a:rPr lang="pt-BR" sz="2000" dirty="0" smtClean="0"/>
              <a:t>CI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211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8043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Quando não usar CI?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CI </a:t>
            </a:r>
            <a:r>
              <a:rPr lang="pt-BR" sz="2000" dirty="0" smtClean="0"/>
              <a:t>não </a:t>
            </a:r>
            <a:r>
              <a:rPr lang="pt-BR" sz="2000" dirty="0"/>
              <a:t>é compatível com projetos de código </a:t>
            </a:r>
            <a:r>
              <a:rPr lang="pt-BR" sz="2000" dirty="0" smtClean="0"/>
              <a:t>livre</a:t>
            </a:r>
          </a:p>
          <a:p>
            <a:endParaRPr lang="pt-BR" sz="2000" dirty="0"/>
          </a:p>
          <a:p>
            <a:r>
              <a:rPr lang="pt-BR" sz="2000" dirty="0" smtClean="0"/>
              <a:t>Geralmente, os desenvolvedores </a:t>
            </a:r>
            <a:r>
              <a:rPr lang="pt-BR" sz="2000" dirty="0"/>
              <a:t>desses projetos são voluntários e não têm disponibilidade para trabalhar diariamente no seu </a:t>
            </a:r>
            <a:r>
              <a:rPr lang="pt-BR" sz="2000" dirty="0" smtClean="0"/>
              <a:t>código</a:t>
            </a:r>
          </a:p>
          <a:p>
            <a:endParaRPr lang="pt-BR" sz="2000" dirty="0"/>
          </a:p>
          <a:p>
            <a:r>
              <a:rPr lang="pt-BR" sz="2000" dirty="0"/>
              <a:t>Nesses casos, um modelo baseado em </a:t>
            </a:r>
            <a:r>
              <a:rPr lang="pt-BR" sz="2000" i="1" dirty="0"/>
              <a:t>Pull Requests </a:t>
            </a:r>
            <a:r>
              <a:rPr lang="pt-BR" sz="2000" dirty="0"/>
              <a:t>e </a:t>
            </a:r>
            <a:r>
              <a:rPr lang="pt-BR" sz="2000" i="1" dirty="0"/>
              <a:t>Forks</a:t>
            </a:r>
            <a:r>
              <a:rPr lang="pt-BR" sz="2000" dirty="0"/>
              <a:t>, conforme usado pelo GitHub, é mais </a:t>
            </a:r>
            <a:r>
              <a:rPr lang="pt-BR" sz="2000" dirty="0" smtClean="0"/>
              <a:t>adequado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89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i="1" dirty="0"/>
              <a:t>Deployment</a:t>
            </a:r>
            <a:r>
              <a:rPr lang="pt-BR" dirty="0"/>
              <a:t> Contínuo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b="1" i="1" dirty="0" smtClean="0"/>
              <a:t>Continuous </a:t>
            </a:r>
            <a:r>
              <a:rPr lang="pt-BR" sz="2000" b="1" i="1" dirty="0"/>
              <a:t>Deployment </a:t>
            </a:r>
            <a:r>
              <a:rPr lang="pt-BR" sz="2000" b="1" dirty="0"/>
              <a:t>(</a:t>
            </a:r>
            <a:r>
              <a:rPr lang="pt-BR" sz="2000" b="1" dirty="0" smtClean="0"/>
              <a:t>CD)</a:t>
            </a:r>
            <a:r>
              <a:rPr lang="pt-BR" sz="2000" dirty="0" smtClean="0"/>
              <a:t>: </a:t>
            </a:r>
            <a:r>
              <a:rPr lang="pt-BR" sz="2000" dirty="0"/>
              <a:t>todo novo commit que chega no master entra rapidamente em produção, em questões de </a:t>
            </a:r>
            <a:r>
              <a:rPr lang="pt-BR" sz="2000" dirty="0" smtClean="0"/>
              <a:t>horas...</a:t>
            </a:r>
          </a:p>
          <a:p>
            <a:endParaRPr lang="pt-BR" sz="2000" dirty="0"/>
          </a:p>
          <a:p>
            <a:r>
              <a:rPr lang="pt-BR" sz="2000" dirty="0"/>
              <a:t>Algumas vezes no dia, o servidor de CI realiza testes mais exaustivos com os novos commits que ainda não entraram em </a:t>
            </a:r>
            <a:r>
              <a:rPr lang="pt-BR" sz="2000" dirty="0" smtClean="0"/>
              <a:t>produção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Se </a:t>
            </a:r>
            <a:r>
              <a:rPr lang="pt-BR" sz="1800" dirty="0"/>
              <a:t>todos os testes passarem, os commits </a:t>
            </a:r>
            <a:r>
              <a:rPr lang="pt-BR" sz="1800" dirty="0" smtClean="0"/>
              <a:t>entram em produção e a nova versão do sistema já ficará disponível para uso</a:t>
            </a:r>
            <a:endParaRPr lang="pt-B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317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95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Marco Tulio Valente</a:t>
            </a:r>
            <a:r>
              <a:rPr lang="pt-BR" i="1" dirty="0"/>
              <a:t>. </a:t>
            </a:r>
            <a:r>
              <a:rPr lang="pt-BR" b="1" dirty="0"/>
              <a:t>Engenharia de Software Moderna: Princípios e Práticas para Desenvolvimento de Software com Produtividade</a:t>
            </a:r>
            <a:r>
              <a:rPr lang="pt-BR" i="1" dirty="0"/>
              <a:t>. </a:t>
            </a:r>
            <a:r>
              <a:rPr lang="pt-BR" dirty="0"/>
              <a:t>Leanpub, </a:t>
            </a:r>
            <a:r>
              <a:rPr lang="pt-BR" dirty="0" smtClean="0"/>
              <a:t>2020</a:t>
            </a:r>
            <a:r>
              <a:rPr lang="pt-BR" i="1" dirty="0" smtClean="0"/>
              <a:t>.</a:t>
            </a:r>
            <a:endParaRPr lang="pt-BR" sz="2000" dirty="0" smtClean="0"/>
          </a:p>
          <a:p>
            <a:pPr lvl="1"/>
            <a:r>
              <a:rPr lang="pt-BR" sz="1800" dirty="0" smtClean="0"/>
              <a:t>Cap</a:t>
            </a:r>
            <a:r>
              <a:rPr lang="pt-BR" sz="1800" dirty="0"/>
              <a:t>. </a:t>
            </a:r>
            <a:r>
              <a:rPr lang="pt-BR" sz="1800" dirty="0" smtClean="0"/>
              <a:t>10  DevOps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49" y="2109686"/>
            <a:ext cx="1543151" cy="22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/>
              <a:t>Hoje em dia, é fácil imaginar os problemas causados por essa </a:t>
            </a:r>
            <a:r>
              <a:rPr lang="pt-BR" sz="2000" dirty="0" smtClean="0"/>
              <a:t>divisão</a:t>
            </a:r>
          </a:p>
          <a:p>
            <a:endParaRPr lang="pt-BR" sz="2000" dirty="0"/>
          </a:p>
          <a:p>
            <a:r>
              <a:rPr lang="pt-BR" sz="2000" dirty="0"/>
              <a:t>Na maioria das vezes, a área de suporte tomava conhecimento </a:t>
            </a:r>
            <a:r>
              <a:rPr lang="pt-BR" sz="2000" dirty="0" smtClean="0"/>
              <a:t>de </a:t>
            </a:r>
            <a:r>
              <a:rPr lang="pt-BR" sz="2000" dirty="0"/>
              <a:t>um sistema na véspera da sua implantação</a:t>
            </a:r>
          </a:p>
          <a:p>
            <a:endParaRPr lang="pt-BR" dirty="0" smtClean="0"/>
          </a:p>
          <a:p>
            <a:r>
              <a:rPr lang="pt-BR" sz="2000" dirty="0"/>
              <a:t>Consequentemente, a implantação poderia atrasar por meses, devido a uma </a:t>
            </a:r>
            <a:r>
              <a:rPr lang="pt-BR" sz="2000" dirty="0" smtClean="0"/>
              <a:t>variedade </a:t>
            </a:r>
            <a:r>
              <a:rPr lang="pt-BR" sz="2000" dirty="0"/>
              <a:t>de problemas que não tinham sido identificados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20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619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7858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O conceito de DevOps foi proposto para facilitar a implantação e entrega de sistemas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O DevOps é um movimento que visa unificar as culturas de desenvolvimento (Dev) e de operação (Ops)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b="1" dirty="0" smtClean="0"/>
              <a:t>Objetivo</a:t>
            </a:r>
            <a:r>
              <a:rPr lang="pt-BR" sz="2000" dirty="0"/>
              <a:t>: permitir a implantação mais rápida e ágil de um sistema</a:t>
            </a:r>
            <a:endParaRPr lang="pt-BR" sz="2000" dirty="0" smtClean="0"/>
          </a:p>
          <a:p>
            <a:pPr>
              <a:lnSpc>
                <a:spcPct val="100000"/>
              </a:lnSpc>
            </a:pP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5629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0670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6900" lvl="1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75"/>
            <a:ext cx="6518591" cy="29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618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88193"/>
            <a:ext cx="8520600" cy="2721239"/>
          </a:xfrm>
        </p:spPr>
        <p:txBody>
          <a:bodyPr/>
          <a:lstStyle/>
          <a:p>
            <a:r>
              <a:rPr lang="pt-BR" sz="2000" dirty="0"/>
              <a:t>DevOps não advoga a criação de um profissional novo, que </a:t>
            </a:r>
            <a:r>
              <a:rPr lang="pt-BR" sz="2000" dirty="0" smtClean="0"/>
              <a:t>fique responsável </a:t>
            </a:r>
            <a:r>
              <a:rPr lang="pt-BR" sz="2000" dirty="0"/>
              <a:t>tanto pelo desenvolvimento como pela </a:t>
            </a:r>
            <a:r>
              <a:rPr lang="pt-BR" sz="2000" dirty="0" smtClean="0"/>
              <a:t>implantação</a:t>
            </a:r>
          </a:p>
          <a:p>
            <a:endParaRPr lang="pt-BR" sz="2000" dirty="0" smtClean="0"/>
          </a:p>
          <a:p>
            <a:r>
              <a:rPr lang="pt-BR" sz="2000" dirty="0" smtClean="0"/>
              <a:t>DevOps defende uma aproximação entre o pessoal de desenvolvimento e o pessoal de operações e vice-versa</a:t>
            </a:r>
          </a:p>
          <a:p>
            <a:endParaRPr lang="pt-BR" sz="2000" dirty="0"/>
          </a:p>
          <a:p>
            <a:r>
              <a:rPr lang="pt-BR" sz="2000" dirty="0" smtClean="0"/>
              <a:t>A ideia é evitar </a:t>
            </a:r>
            <a:r>
              <a:rPr lang="pt-BR" sz="2000" dirty="0"/>
              <a:t>dois silos </a:t>
            </a:r>
            <a:r>
              <a:rPr lang="pt-BR" sz="2000" dirty="0" smtClean="0"/>
              <a:t>independentes: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13" y="3609432"/>
            <a:ext cx="2377574" cy="13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5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1980479"/>
          </a:xfrm>
        </p:spPr>
        <p:txBody>
          <a:bodyPr/>
          <a:lstStyle/>
          <a:p>
            <a:r>
              <a:rPr lang="pt-BR" sz="2000" dirty="0" smtClean="0"/>
              <a:t>DevOps defende a automatização de todos os passos para colocar um sistema em produção e monitorar o seu correto funcionamento</a:t>
            </a:r>
          </a:p>
          <a:p>
            <a:endParaRPr lang="pt-BR" sz="2000" dirty="0" smtClean="0"/>
          </a:p>
          <a:p>
            <a:r>
              <a:rPr lang="pt-BR" sz="2000" dirty="0" smtClean="0"/>
              <a:t>DevOps advoga que os profissionais de desenvolvimento e de operações atuem em conjunto desde os primeiros sprints do projeto: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26" y="3088220"/>
            <a:ext cx="2770282" cy="18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DevOps: Práticas e Ferramentas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DevOps defende a adoção de práticas como testes </a:t>
            </a:r>
            <a:r>
              <a:rPr lang="pt-BR" sz="2000" dirty="0" smtClean="0"/>
              <a:t>automatizados</a:t>
            </a:r>
          </a:p>
          <a:p>
            <a:endParaRPr lang="pt-BR" sz="2000" dirty="0"/>
          </a:p>
          <a:p>
            <a:r>
              <a:rPr lang="pt-BR" sz="2000" dirty="0" smtClean="0"/>
              <a:t>DevOps implica no emprego de novas práticas e ferramentas, como:</a:t>
            </a:r>
          </a:p>
          <a:p>
            <a:pPr lvl="1"/>
            <a:r>
              <a:rPr lang="pt-BR" sz="1800" dirty="0"/>
              <a:t>Integração Contínua (</a:t>
            </a:r>
            <a:r>
              <a:rPr lang="pt-BR" sz="1800" i="1" dirty="0"/>
              <a:t>Continuous Integration</a:t>
            </a:r>
            <a:r>
              <a:rPr lang="pt-BR" sz="1800" dirty="0" smtClean="0"/>
              <a:t>)</a:t>
            </a:r>
          </a:p>
          <a:p>
            <a:pPr lvl="1"/>
            <a:r>
              <a:rPr lang="pt-BR" sz="1800" dirty="0"/>
              <a:t>Deployment Contínuo (</a:t>
            </a:r>
            <a:r>
              <a:rPr lang="pt-BR" sz="1800" i="1" dirty="0"/>
              <a:t>Continuous Deployment</a:t>
            </a:r>
            <a:r>
              <a:rPr lang="pt-BR" sz="1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626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DevOps: Princípios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/>
              <a:t>Alguns princípios para entrega de software propostos por Jez Humble e David </a:t>
            </a:r>
            <a:r>
              <a:rPr lang="pt-BR" sz="2000" dirty="0" smtClean="0"/>
              <a:t>Harley estão alinhados com o conceito do DevOps, como:</a:t>
            </a:r>
          </a:p>
          <a:p>
            <a:pPr lvl="1"/>
            <a:r>
              <a:rPr lang="pt-BR" sz="1800" dirty="0"/>
              <a:t>Crie um processo repetível e confiável para entrega de </a:t>
            </a:r>
            <a:r>
              <a:rPr lang="pt-BR" sz="1800" i="1" dirty="0" smtClean="0"/>
              <a:t>software</a:t>
            </a:r>
          </a:p>
          <a:p>
            <a:pPr lvl="1"/>
            <a:r>
              <a:rPr lang="pt-BR" sz="1800" dirty="0"/>
              <a:t>Automatize tudo que for </a:t>
            </a:r>
            <a:r>
              <a:rPr lang="pt-BR" sz="1800" dirty="0" smtClean="0"/>
              <a:t>possível</a:t>
            </a:r>
          </a:p>
          <a:p>
            <a:pPr lvl="1"/>
            <a:r>
              <a:rPr lang="pt-BR" sz="1800" dirty="0"/>
              <a:t>Mantenha tudo em um sistema de controle de </a:t>
            </a:r>
            <a:r>
              <a:rPr lang="pt-BR" sz="1800" dirty="0" smtClean="0"/>
              <a:t>versões</a:t>
            </a:r>
          </a:p>
          <a:p>
            <a:pPr lvl="1"/>
            <a:r>
              <a:rPr lang="pt-BR" sz="1800" dirty="0" smtClean="0"/>
              <a:t>Todos </a:t>
            </a:r>
            <a:r>
              <a:rPr lang="pt-BR" sz="1800" dirty="0"/>
              <a:t>são responsáveis pela entrega do </a:t>
            </a:r>
            <a:r>
              <a:rPr lang="pt-BR" sz="1800" i="1" dirty="0" smtClean="0"/>
              <a:t>software</a:t>
            </a:r>
          </a:p>
          <a:p>
            <a:pPr lvl="1"/>
            <a:r>
              <a:rPr lang="pt-BR" sz="1800" dirty="0"/>
              <a:t>Integração Contínua </a:t>
            </a:r>
            <a:r>
              <a:rPr lang="pt-BR" sz="1800" dirty="0" smtClean="0"/>
              <a:t>(</a:t>
            </a:r>
            <a:r>
              <a:rPr lang="pt-BR" sz="1800" dirty="0"/>
              <a:t>i.e., frequente) </a:t>
            </a:r>
            <a:r>
              <a:rPr lang="pt-BR" sz="1800" dirty="0" smtClean="0"/>
              <a:t>de código </a:t>
            </a:r>
            <a:endParaRPr lang="pt-BR" sz="1800" dirty="0"/>
          </a:p>
          <a:p>
            <a:pPr lvl="1"/>
            <a:endParaRPr lang="pt-BR" sz="1800" dirty="0" smtClean="0"/>
          </a:p>
          <a:p>
            <a:pPr lvl="1"/>
            <a:endParaRPr lang="pt-BR" sz="1600" dirty="0" smtClean="0"/>
          </a:p>
          <a:p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2704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1190</Words>
  <Application>Microsoft Office PowerPoint</Application>
  <PresentationFormat>On-screen Show (16:9)</PresentationFormat>
  <Paragraphs>164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DevOps  Prof. Eduardo Campos (CEFET-MG) </vt:lpstr>
      <vt:lpstr>Motivação</vt:lpstr>
      <vt:lpstr>Motivação</vt:lpstr>
      <vt:lpstr>DevOps</vt:lpstr>
      <vt:lpstr>DevOps</vt:lpstr>
      <vt:lpstr>DevOps</vt:lpstr>
      <vt:lpstr>DevOps</vt:lpstr>
      <vt:lpstr>DevOps: Práticas e Ferramentas</vt:lpstr>
      <vt:lpstr>DevOps: Princípios</vt:lpstr>
      <vt:lpstr>Sistemas de Controle de Versões</vt:lpstr>
      <vt:lpstr>Multirepos vs Monorepos</vt:lpstr>
      <vt:lpstr>Multirepos</vt:lpstr>
      <vt:lpstr>Monorepos</vt:lpstr>
      <vt:lpstr>Vantagens de um SCV Distribuído</vt:lpstr>
      <vt:lpstr>SCV Distribuído (Arquitetura peer-to-peer)</vt:lpstr>
      <vt:lpstr>O que é Integração Contínua?</vt:lpstr>
      <vt:lpstr>Conflitos de Integração de Código</vt:lpstr>
      <vt:lpstr>Boas Práticas para Uso de CI</vt:lpstr>
      <vt:lpstr>Build Automatizado</vt:lpstr>
      <vt:lpstr>Testes Automatizados</vt:lpstr>
      <vt:lpstr>Servidores de Integração Contínua  </vt:lpstr>
      <vt:lpstr>Servidores de Integração Contínua (Exemplo)</vt:lpstr>
      <vt:lpstr>Servidores de Integração Contínua</vt:lpstr>
      <vt:lpstr>Desenvolvimento Baseado no Trunk</vt:lpstr>
      <vt:lpstr>Programação em Pares</vt:lpstr>
      <vt:lpstr>Quando não usar CI?</vt:lpstr>
      <vt:lpstr>Deployment Contínuo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  Prof. Eduardo Campos </dc:title>
  <cp:lastModifiedBy>Eduardo Cunha Campos</cp:lastModifiedBy>
  <cp:revision>315</cp:revision>
  <dcterms:modified xsi:type="dcterms:W3CDTF">2022-08-11T12:42:28Z</dcterms:modified>
</cp:coreProperties>
</file>