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94919AE-7E1B-41C6-A0DC-C2174806C33D}">
  <a:tblStyle styleId="{094919AE-7E1B-41C6-A0DC-C2174806C3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ffa9ac2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ffa9ac2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712103d9b2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712103d9b2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12103d9b2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12103d9b2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12103d9b2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12103d9b2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712103d9b2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712103d9b2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712103d9b2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712103d9b2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712103d9b2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712103d9b2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712103d9b2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712103d9b2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712103d9b2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712103d9b2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712103d9b2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712103d9b2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712103d9b2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712103d9b2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712103d9b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712103d9b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712103d9b2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712103d9b2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712103d9b2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712103d9b2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712103d9b2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712103d9b2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712103d9b2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712103d9b2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712103d9b2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712103d9b2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712103d9b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712103d9b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712103d9b2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712103d9b2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712103d9b2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712103d9b2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712103d9b2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712103d9b2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12103d9b2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12103d9b2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712103d9b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712103d9b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712103d9b2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712103d9b2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712103d9b2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712103d9b2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712103d9b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712103d9b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712103d9b2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712103d9b2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g712103d9b2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5" name="Google Shape;555;g712103d9b2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712103d9b2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712103d9b2_0_2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712103d9b2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712103d9b2_0_2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712103d9b2_0_2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712103d9b2_0_2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712103d9b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712103d9b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712103d9b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712103d9b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712103d9b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712103d9b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712103d9b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712103d9b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712103d9b2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712103d9b2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712103d9b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712103d9b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12103d9b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12103d9b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90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693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b="1" dirty="0" smtClean="0"/>
              <a:t>Scrum</a:t>
            </a:r>
            <a:endParaRPr sz="32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90457" y="4663217"/>
            <a:ext cx="408307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 dirty="0"/>
          </a:p>
        </p:txBody>
      </p:sp>
      <p:sp>
        <p:nvSpPr>
          <p:cNvPr id="5" name="Google Shape;319;p49"/>
          <p:cNvSpPr txBox="1">
            <a:spLocks/>
          </p:cNvSpPr>
          <p:nvPr/>
        </p:nvSpPr>
        <p:spPr>
          <a:xfrm>
            <a:off x="311700" y="4643598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lnSpc>
                <a:spcPct val="114000"/>
              </a:lnSpc>
              <a:spcAft>
                <a:spcPts val="1000"/>
              </a:spcAft>
              <a:buSzPts val="2400"/>
            </a:pPr>
            <a:r>
              <a:rPr lang="pt-BR" dirty="0" smtClean="0"/>
              <a:t>Slides do professor Marco Túlio do DCC/UFMG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Hoje (Scrum)</a:t>
            </a:r>
            <a:endParaRPr/>
          </a:p>
        </p:txBody>
      </p:sp>
      <p:sp>
        <p:nvSpPr>
          <p:cNvPr id="383" name="Google Shape;383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384" name="Google Shape;384;p56"/>
          <p:cNvSpPr txBox="1"/>
          <p:nvPr/>
        </p:nvSpPr>
        <p:spPr>
          <a:xfrm>
            <a:off x="2371275" y="1213900"/>
            <a:ext cx="1368300" cy="659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</a:t>
            </a:r>
            <a:endParaRPr/>
          </a:p>
        </p:txBody>
      </p:sp>
      <p:sp>
        <p:nvSpPr>
          <p:cNvPr id="385" name="Google Shape;385;p56"/>
          <p:cNvSpPr txBox="1"/>
          <p:nvPr/>
        </p:nvSpPr>
        <p:spPr>
          <a:xfrm>
            <a:off x="4428675" y="1213900"/>
            <a:ext cx="1368300" cy="65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Devs</a:t>
            </a:r>
            <a:endParaRPr/>
          </a:p>
        </p:txBody>
      </p:sp>
      <p:sp>
        <p:nvSpPr>
          <p:cNvPr id="386" name="Google Shape;386;p56"/>
          <p:cNvSpPr txBox="1"/>
          <p:nvPr/>
        </p:nvSpPr>
        <p:spPr>
          <a:xfrm>
            <a:off x="466275" y="1213900"/>
            <a:ext cx="1368300" cy="65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Stakeholders</a:t>
            </a:r>
            <a:endParaRPr/>
          </a:p>
        </p:txBody>
      </p:sp>
      <p:cxnSp>
        <p:nvCxnSpPr>
          <p:cNvPr id="387" name="Google Shape;387;p56"/>
          <p:cNvCxnSpPr>
            <a:stCxn id="386" idx="3"/>
            <a:endCxn id="384" idx="1"/>
          </p:cNvCxnSpPr>
          <p:nvPr/>
        </p:nvCxnSpPr>
        <p:spPr>
          <a:xfrm>
            <a:off x="1834575" y="1543450"/>
            <a:ext cx="536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8" name="Google Shape;388;p56"/>
          <p:cNvCxnSpPr>
            <a:stCxn id="384" idx="3"/>
            <a:endCxn id="385" idx="1"/>
          </p:cNvCxnSpPr>
          <p:nvPr/>
        </p:nvCxnSpPr>
        <p:spPr>
          <a:xfrm>
            <a:off x="3739575" y="1543450"/>
            <a:ext cx="689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89" name="Google Shape;389;p56"/>
          <p:cNvSpPr txBox="1">
            <a:spLocks noGrp="1"/>
          </p:cNvSpPr>
          <p:nvPr>
            <p:ph type="body" idx="1"/>
          </p:nvPr>
        </p:nvSpPr>
        <p:spPr>
          <a:xfrm>
            <a:off x="159300" y="2143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Durante sprint, PO explica histórias (requisitos) para devs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Troca-se documentação formal e escrita por documentação verbal e informal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pt-BR" sz="2400"/>
              <a:t>Conversas entre PO e Devs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Funções de um PO</a:t>
            </a:r>
            <a:endParaRPr/>
          </a:p>
        </p:txBody>
      </p:sp>
      <p:sp>
        <p:nvSpPr>
          <p:cNvPr id="395" name="Google Shape;395;p5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396" name="Google Shape;396;p5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Escrever histórias dos usuários 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Explicar histórias para os devs, durante o sprint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Definir "testes de aceitação" de estórias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Priorizar histórias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Manter o backlog do produto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Backlog do Produto</a:t>
            </a:r>
            <a:endParaRPr/>
          </a:p>
        </p:txBody>
      </p:sp>
      <p:sp>
        <p:nvSpPr>
          <p:cNvPr id="402" name="Google Shape;402;p5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03" name="Google Shape;403;p5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Lista de histórias do usuário, que foram escritas pelo PO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Duas características: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Priorizada: histórias do topo têm maior prioridade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Dinâmica: histórias podem sair e entrar, à medida que o sistema evolui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Resumindo</a:t>
            </a:r>
            <a:endParaRPr/>
          </a:p>
        </p:txBody>
      </p:sp>
      <p:sp>
        <p:nvSpPr>
          <p:cNvPr id="409" name="Google Shape;409;p5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410" name="Google Shape;410;p5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Sprint (evento)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 e Devs (papeis)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Backlog do produto (artefato)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Quais histórias vão entrar no próximo sprint?</a:t>
            </a:r>
            <a:endParaRPr/>
          </a:p>
        </p:txBody>
      </p:sp>
      <p:sp>
        <p:nvSpPr>
          <p:cNvPr id="416" name="Google Shape;416;p6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417" name="Google Shape;417;p6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Essa decisão é tomada no início do sprint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Em uma reunião chamada de </a:t>
            </a:r>
            <a:r>
              <a:rPr lang="pt-BR" sz="2400" b="1"/>
              <a:t>planejamento do sprint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 propõe histórias que gostaria de ver implementadas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Devs decidem se têm </a:t>
            </a:r>
            <a:r>
              <a:rPr lang="pt-BR" sz="2400" b="1"/>
              <a:t>velocidade</a:t>
            </a:r>
            <a:r>
              <a:rPr lang="pt-BR" sz="2400"/>
              <a:t> para implementá-las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Importante</a:t>
            </a:r>
            <a:endParaRPr/>
          </a:p>
        </p:txBody>
      </p:sp>
      <p:sp>
        <p:nvSpPr>
          <p:cNvPr id="423" name="Google Shape;423;p6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424" name="Google Shape;424;p61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Em um time scrum, todos têm o mesmo nível hierárquico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 não é o "chefe" dos Devs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Devs têm autonomia para dizer que não vão conseguir implementar tudo que o PO quer em um único sprint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Voltando ao Planejamento do Sprint</a:t>
            </a:r>
            <a:endParaRPr/>
          </a:p>
        </p:txBody>
      </p:sp>
      <p:sp>
        <p:nvSpPr>
          <p:cNvPr id="430" name="Google Shape;430;p6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431" name="Google Shape;431;p62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1a parte da reunião: 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Definem-se as histórias do sprint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2a parte da reunião: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Histórias são quebradas em tarefas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Tarefas são alocadas a devs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3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Exemplo:</a:t>
            </a:r>
            <a:endParaRPr/>
          </a:p>
        </p:txBody>
      </p:sp>
      <p:sp>
        <p:nvSpPr>
          <p:cNvPr id="437" name="Google Shape;437;p6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438" name="Google Shape;438;p63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História: Postar Perguntas</a:t>
            </a:r>
            <a:endParaRPr sz="1700"/>
          </a:p>
          <a:p>
            <a:pPr marL="457200" lvl="0" indent="-3365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Tarefas:</a:t>
            </a:r>
            <a:endParaRPr sz="1700"/>
          </a:p>
          <a:p>
            <a:pPr marL="914400" marR="0" lvl="1" indent="-3365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Projetar e testar a interface Web, incluindo layout, CSS templates, etc.</a:t>
            </a:r>
            <a:endParaRPr sz="1700"/>
          </a:p>
          <a:p>
            <a:pPr marL="914400" marR="0" lvl="1" indent="-3365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Instalar banco de dados, projetar e criar tabelas.</a:t>
            </a:r>
            <a:endParaRPr sz="1700"/>
          </a:p>
          <a:p>
            <a:pPr marL="914400" marR="0" lvl="1" indent="-3365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Implementar a camada de acesso a dados.</a:t>
            </a:r>
            <a:endParaRPr sz="1700"/>
          </a:p>
          <a:p>
            <a:pPr marL="914400" marR="0" lvl="1" indent="-3365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Implementar camada de controle, com operações para cadastrar, remover e atualizar perguntas.</a:t>
            </a:r>
            <a:endParaRPr sz="1700"/>
          </a:p>
          <a:p>
            <a:pPr marL="914400" marR="0" lvl="1" indent="-33655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pt-BR" sz="1700"/>
              <a:t>Implementar interface Web.</a:t>
            </a:r>
            <a:endParaRPr sz="1700"/>
          </a:p>
          <a:p>
            <a:pPr marL="91440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Backlog do Sprint</a:t>
            </a:r>
            <a:endParaRPr/>
          </a:p>
        </p:txBody>
      </p:sp>
      <p:sp>
        <p:nvSpPr>
          <p:cNvPr id="444" name="Google Shape;444;p6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445" name="Google Shape;445;p6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Lista de tarefas do sprint, com responsáveis e duração estimada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65"/>
          <p:cNvSpPr txBox="1">
            <a:spLocks noGrp="1"/>
          </p:cNvSpPr>
          <p:nvPr>
            <p:ph type="title"/>
          </p:nvPr>
        </p:nvSpPr>
        <p:spPr>
          <a:xfrm>
            <a:off x="311700" y="1664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Sprint está pronto para começar!</a:t>
            </a:r>
            <a:endParaRPr sz="3000"/>
          </a:p>
        </p:txBody>
      </p:sp>
      <p:sp>
        <p:nvSpPr>
          <p:cNvPr id="451" name="Google Shape;451;p6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8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/>
              <a:t>Scrum: Conceitos Básicos</a:t>
            </a:r>
            <a:endParaRPr sz="36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/>
          </a:p>
        </p:txBody>
      </p:sp>
      <p:sp>
        <p:nvSpPr>
          <p:cNvPr id="312" name="Google Shape;312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6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/>
              <a:t>Scrum: Conceitos Complementares</a:t>
            </a:r>
            <a:endParaRPr sz="3600" b="1"/>
          </a:p>
        </p:txBody>
      </p:sp>
      <p:sp>
        <p:nvSpPr>
          <p:cNvPr id="457" name="Google Shape;457;p6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</a:t>
            </a:r>
            <a:endParaRPr/>
          </a:p>
        </p:txBody>
      </p:sp>
      <p:sp>
        <p:nvSpPr>
          <p:cNvPr id="463" name="Google Shape;463;p6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464" name="Google Shape;464;p67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Complementar e aprofundar um pouco em Scrum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Times Scrum </a:t>
            </a:r>
            <a:endParaRPr/>
          </a:p>
        </p:txBody>
      </p:sp>
      <p:sp>
        <p:nvSpPr>
          <p:cNvPr id="470" name="Google Shape;470;p6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Pequenos, do tamanho de "duas pizzas"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5 a 11 membros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1 PO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3 a 9 desenvolvedores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1 Scrum Master</a:t>
            </a:r>
            <a:endParaRPr sz="2400"/>
          </a:p>
          <a:p>
            <a:pPr marL="4572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Master</a:t>
            </a:r>
            <a:endParaRPr/>
          </a:p>
        </p:txBody>
      </p:sp>
      <p:sp>
        <p:nvSpPr>
          <p:cNvPr id="477" name="Google Shape;477;p6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478" name="Google Shape;478;p6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Especialista em Scrum do time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Ajudar o time a seguir Scrum e seus eventos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Removedor de "impedimentos" não-técnicos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Exemplo: desenvolvedores não têm máquinas boas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Não é o chefe do time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Pode pertencer a mais de um time 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71"/>
          <p:cNvSpPr txBox="1">
            <a:spLocks noGrp="1"/>
          </p:cNvSpPr>
          <p:nvPr>
            <p:ph type="title"/>
          </p:nvPr>
        </p:nvSpPr>
        <p:spPr>
          <a:xfrm>
            <a:off x="311700" y="1816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Mais alguns eventos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491" name="Google Shape;491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Reuniões Diárias</a:t>
            </a:r>
            <a:endParaRPr/>
          </a:p>
        </p:txBody>
      </p:sp>
      <p:sp>
        <p:nvSpPr>
          <p:cNvPr id="497" name="Google Shape;497;p7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498" name="Google Shape;498;p72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15 minutos de duração; em pé. Cada participante diz: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o que ele fez ontem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o que pretende fazer hoje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e se está tendo alguma dificuldade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Objetivos: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Melhorar comunicação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Antecipar problemas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3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Sprint termina com dois eventos: </a:t>
            </a:r>
            <a:endParaRPr sz="30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Review e Retrospectiva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04" name="Google Shape;504;p7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Revisão do Sprint</a:t>
            </a:r>
            <a:endParaRPr/>
          </a:p>
        </p:txBody>
      </p:sp>
      <p:sp>
        <p:nvSpPr>
          <p:cNvPr id="510" name="Google Shape;510;p7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511" name="Google Shape;511;p74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Time mostra o resultado do sprint para PO e stakeholders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Implementação das histórias pode ser: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Aprovada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Aprovada parcialmente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Reprovada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Nos dois últimos casos, história volta </a:t>
            </a:r>
            <a:endParaRPr sz="2400"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400"/>
              <a:t>      para o backlog do produto 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7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Retrospectiva</a:t>
            </a:r>
            <a:endParaRPr/>
          </a:p>
        </p:txBody>
      </p:sp>
      <p:sp>
        <p:nvSpPr>
          <p:cNvPr id="517" name="Google Shape;517;p7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518" name="Google Shape;518;p75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Último evento do sprint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Time se reune para decidir o que melhorar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O que deu certo?</a:t>
            </a:r>
            <a:endParaRPr sz="2400"/>
          </a:p>
          <a:p>
            <a:pPr marL="914400" marR="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Onde precisamos melhorar?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Modelo mental: melhorias constantes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Não é para "lavar a roupa suja"</a:t>
            </a:r>
            <a:endParaRPr sz="2400"/>
          </a:p>
          <a:p>
            <a:pPr marL="4572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76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Mais alguns conceitos de Scrum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4" name="Google Shape;524;p7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</a:t>
            </a:r>
            <a:endParaRPr/>
          </a:p>
        </p:txBody>
      </p:sp>
      <p:sp>
        <p:nvSpPr>
          <p:cNvPr id="318" name="Google Shape;31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319" name="Google Shape;319;p49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pt-BR" sz="2400" dirty="0"/>
              <a:t>Proposto por Jeffrey Sutherland e Ken Schwaber (OOPSLA 1995)</a:t>
            </a:r>
            <a:endParaRPr sz="2400" dirty="0"/>
          </a:p>
        </p:txBody>
      </p:sp>
      <p:pic>
        <p:nvPicPr>
          <p:cNvPr id="320" name="Google Shape;32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8" y="2049175"/>
            <a:ext cx="3774640" cy="294192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7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Time-box</a:t>
            </a:r>
            <a:endParaRPr/>
          </a:p>
        </p:txBody>
      </p:sp>
      <p:sp>
        <p:nvSpPr>
          <p:cNvPr id="530" name="Google Shape;530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531" name="Google Shape;531;p77"/>
          <p:cNvSpPr txBox="1">
            <a:spLocks noGrp="1"/>
          </p:cNvSpPr>
          <p:nvPr>
            <p:ph type="body" idx="1"/>
          </p:nvPr>
        </p:nvSpPr>
        <p:spPr>
          <a:xfrm>
            <a:off x="311700" y="1000075"/>
            <a:ext cx="85206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Atividades têm uma duração bem definida</a:t>
            </a:r>
            <a:endParaRPr sz="2400"/>
          </a:p>
          <a:p>
            <a:pPr marL="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pic>
        <p:nvPicPr>
          <p:cNvPr id="532" name="Google Shape;532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350" y="1640575"/>
            <a:ext cx="4012650" cy="18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7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Critérios para Conclusão de Histórias (done criteria)</a:t>
            </a:r>
            <a:endParaRPr/>
          </a:p>
        </p:txBody>
      </p:sp>
      <p:sp>
        <p:nvSpPr>
          <p:cNvPr id="538" name="Google Shape;538;p7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31</a:t>
            </a:fld>
            <a:endParaRPr/>
          </a:p>
        </p:txBody>
      </p:sp>
      <p:sp>
        <p:nvSpPr>
          <p:cNvPr id="539" name="Google Shape;539;p7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Importante: considerar qualidade externa e interna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Qualidade externa: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Testes de aceitação (caixa preta ou funcionais)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Testes não-funcionais (ex.: desempenho, usabilidade)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Qualidade interna: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Testes de unidade</a:t>
            </a:r>
            <a:endParaRPr sz="240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/>
              <a:t>Revisão de código</a:t>
            </a:r>
            <a:endParaRPr sz="2400"/>
          </a:p>
          <a:p>
            <a:pPr marL="4572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9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Mais alguns artefatos de Scrum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45" name="Google Shape;545;p7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32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80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Board</a:t>
            </a:r>
            <a:endParaRPr/>
          </a:p>
        </p:txBody>
      </p:sp>
      <p:sp>
        <p:nvSpPr>
          <p:cNvPr id="551" name="Google Shape;551;p8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33</a:t>
            </a:fld>
            <a:endParaRPr/>
          </a:p>
        </p:txBody>
      </p:sp>
      <p:pic>
        <p:nvPicPr>
          <p:cNvPr id="552" name="Google Shape;55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47" y="879750"/>
            <a:ext cx="5521400" cy="28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81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Board</a:t>
            </a:r>
            <a:endParaRPr/>
          </a:p>
        </p:txBody>
      </p:sp>
      <p:sp>
        <p:nvSpPr>
          <p:cNvPr id="558" name="Google Shape;558;p8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34</a:t>
            </a:fld>
            <a:endParaRPr/>
          </a:p>
        </p:txBody>
      </p:sp>
      <p:pic>
        <p:nvPicPr>
          <p:cNvPr id="559" name="Google Shape;55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450" y="971200"/>
            <a:ext cx="6002076" cy="323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82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Burndown chart</a:t>
            </a:r>
            <a:endParaRPr/>
          </a:p>
        </p:txBody>
      </p:sp>
      <p:sp>
        <p:nvSpPr>
          <p:cNvPr id="565" name="Google Shape;565;p8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35</a:t>
            </a:fld>
            <a:endParaRPr/>
          </a:p>
        </p:txBody>
      </p:sp>
      <p:pic>
        <p:nvPicPr>
          <p:cNvPr id="566" name="Google Shape;566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1" y="865325"/>
            <a:ext cx="4671326" cy="288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83"/>
          <p:cNvSpPr txBox="1">
            <a:spLocks noGrp="1"/>
          </p:cNvSpPr>
          <p:nvPr>
            <p:ph type="title"/>
          </p:nvPr>
        </p:nvSpPr>
        <p:spPr>
          <a:xfrm>
            <a:off x="311700" y="151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dk2"/>
                </a:solidFill>
              </a:rPr>
              <a:t>Estimativa de Tamanho de Histórias de Usuários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72" name="Google Shape;572;p8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36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4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Story points</a:t>
            </a:r>
            <a:endParaRPr/>
          </a:p>
        </p:txBody>
      </p:sp>
      <p:sp>
        <p:nvSpPr>
          <p:cNvPr id="578" name="Google Shape;578;p8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37</a:t>
            </a:fld>
            <a:endParaRPr/>
          </a:p>
        </p:txBody>
      </p:sp>
      <p:pic>
        <p:nvPicPr>
          <p:cNvPr id="579" name="Google Shape;579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58" y="1855925"/>
            <a:ext cx="5286375" cy="271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84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Unidade (inteiro) para comparação do tamanho de histórias. Exemplo de escala: 1, 2, 3, 5, 8, 13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Velocidade de um time</a:t>
            </a:r>
            <a:endParaRPr/>
          </a:p>
        </p:txBody>
      </p:sp>
      <p:sp>
        <p:nvSpPr>
          <p:cNvPr id="586" name="Google Shape;586;p8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38</a:t>
            </a:fld>
            <a:endParaRPr/>
          </a:p>
        </p:txBody>
      </p:sp>
      <p:sp>
        <p:nvSpPr>
          <p:cNvPr id="587" name="Google Shape;587;p85"/>
          <p:cNvSpPr txBox="1">
            <a:spLocks noGrp="1"/>
          </p:cNvSpPr>
          <p:nvPr>
            <p:ph type="body" idx="1"/>
          </p:nvPr>
        </p:nvSpPr>
        <p:spPr>
          <a:xfrm>
            <a:off x="311700" y="7714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Número de story points que o time consegue implementar em um sprint</a:t>
            </a:r>
            <a:endParaRPr sz="2400"/>
          </a:p>
          <a:p>
            <a:pPr marL="457200" marR="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Definição de story points é "empírica"</a:t>
            </a:r>
            <a:endParaRPr sz="2400"/>
          </a:p>
          <a:p>
            <a:pPr marL="457200" marR="0" lvl="0" indent="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</a:t>
            </a:r>
            <a:endParaRPr/>
          </a:p>
        </p:txBody>
      </p:sp>
      <p:sp>
        <p:nvSpPr>
          <p:cNvPr id="326" name="Google Shape;326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327" name="Google Shape;327;p50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1000"/>
              </a:spcAft>
              <a:buSzPts val="2400"/>
              <a:buChar char="●"/>
            </a:pPr>
            <a:r>
              <a:rPr lang="pt-BR" sz="2400" dirty="0"/>
              <a:t>Scrum é uma indústria: livros, consultoria, certificações, marketing</a:t>
            </a:r>
            <a:endParaRPr sz="2400" dirty="0"/>
          </a:p>
        </p:txBody>
      </p:sp>
      <p:pic>
        <p:nvPicPr>
          <p:cNvPr id="328" name="Google Shape;32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758" y="1896775"/>
            <a:ext cx="2120760" cy="309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0918" y="1896775"/>
            <a:ext cx="2052548" cy="309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Scrum vs XP</a:t>
            </a:r>
            <a:endParaRPr/>
          </a:p>
        </p:txBody>
      </p:sp>
      <p:sp>
        <p:nvSpPr>
          <p:cNvPr id="335" name="Google Shape;335;p5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336" name="Google Shape;336;p51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/>
              <a:t>Scrum não é apenas para projetos de software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 dirty="0"/>
              <a:t>Logo, não define práticas de programação, como XP</a:t>
            </a:r>
            <a:endParaRPr sz="2400" dirty="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 dirty="0"/>
              <a:t>Scrum define um "processo" mais rígido que XP</a:t>
            </a:r>
            <a:endParaRPr sz="2400" dirty="0"/>
          </a:p>
          <a:p>
            <a:pPr marL="914400" lvl="1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○"/>
            </a:pPr>
            <a:r>
              <a:rPr lang="pt-BR" sz="2400" dirty="0"/>
              <a:t>Eventos, papéis e artefatos bem claros</a:t>
            </a:r>
            <a:endParaRPr sz="2400" dirty="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Principal evento: Sprints</a:t>
            </a:r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343" name="Google Shape;343;p52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Como em qualquer método ágil, desenvolvimento é dividido em sprints (iterações)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Duração de um sprint: até 1 mês, normalmente 15 dias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pic>
        <p:nvPicPr>
          <p:cNvPr id="344" name="Google Shape;34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50" y="3148900"/>
            <a:ext cx="5246774" cy="946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5" name="Google Shape;345;p52"/>
          <p:cNvCxnSpPr/>
          <p:nvPr/>
        </p:nvCxnSpPr>
        <p:spPr>
          <a:xfrm rot="10800000" flipH="1">
            <a:off x="795175" y="2846425"/>
            <a:ext cx="408300" cy="32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p52"/>
          <p:cNvSpPr txBox="1"/>
          <p:nvPr/>
        </p:nvSpPr>
        <p:spPr>
          <a:xfrm>
            <a:off x="1196975" y="2574975"/>
            <a:ext cx="666300" cy="3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sprint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se faz em um sprint?</a:t>
            </a:r>
            <a:endParaRPr/>
          </a:p>
        </p:txBody>
      </p:sp>
      <p:sp>
        <p:nvSpPr>
          <p:cNvPr id="352" name="Google Shape;352;p5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353" name="Google Shape;353;p53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Implementa-se algumas </a:t>
            </a:r>
            <a:r>
              <a:rPr lang="pt-BR" sz="2400" b="1"/>
              <a:t>histórias dos usuários</a:t>
            </a:r>
            <a:endParaRPr sz="2400" b="1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Histórias = funcionalidades (ou features) do sistema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Exemplo: fórum de perguntas e respostas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  <p:pic>
        <p:nvPicPr>
          <p:cNvPr id="354" name="Google Shape;35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51" y="2658775"/>
            <a:ext cx="4564250" cy="15587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355" name="Google Shape;355;p53"/>
          <p:cNvSpPr txBox="1"/>
          <p:nvPr/>
        </p:nvSpPr>
        <p:spPr>
          <a:xfrm>
            <a:off x="1461375" y="4360700"/>
            <a:ext cx="28908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0000"/>
                </a:solidFill>
              </a:rPr>
              <a:t>Bem simples, deve caber em um post-it</a:t>
            </a:r>
            <a:endParaRPr sz="1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Quem escreve as histórias?</a:t>
            </a:r>
            <a:endParaRPr/>
          </a:p>
        </p:txBody>
      </p:sp>
      <p:sp>
        <p:nvSpPr>
          <p:cNvPr id="361" name="Google Shape;361;p5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362" name="Google Shape;362;p54"/>
          <p:cNvSpPr txBox="1">
            <a:spLocks noGrp="1"/>
          </p:cNvSpPr>
          <p:nvPr>
            <p:ph type="body" idx="1"/>
          </p:nvPr>
        </p:nvSpPr>
        <p:spPr>
          <a:xfrm>
            <a:off x="311700" y="923875"/>
            <a:ext cx="8520600" cy="8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pt-BR" sz="2400" b="1"/>
              <a:t>Product Owner (PO)</a:t>
            </a:r>
            <a:endParaRPr sz="2400" b="1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Membro (papel) obrigatório em times Scrum</a:t>
            </a:r>
            <a:endParaRPr sz="2400"/>
          </a:p>
          <a:p>
            <a:pPr marL="457200" lvl="0" indent="-3810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pt-BR" sz="2400"/>
              <a:t>Especialista no domínio do sistema</a:t>
            </a:r>
            <a:endParaRPr sz="2400"/>
          </a:p>
          <a:p>
            <a:pPr marL="0" lvl="0" indent="0" algn="l" rtl="0">
              <a:lnSpc>
                <a:spcPct val="114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Antes (Waterfall)</a:t>
            </a:r>
            <a:endParaRPr/>
          </a:p>
        </p:txBody>
      </p:sp>
      <p:sp>
        <p:nvSpPr>
          <p:cNvPr id="368" name="Google Shape;368;p5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369" name="Google Shape;36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1325" y="1563575"/>
            <a:ext cx="2085450" cy="1212975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55"/>
          <p:cNvSpPr txBox="1"/>
          <p:nvPr/>
        </p:nvSpPr>
        <p:spPr>
          <a:xfrm>
            <a:off x="2311200" y="2896650"/>
            <a:ext cx="28224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Linguagem natural 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(poderia levar anos para ficar pronto)</a:t>
            </a:r>
            <a:endParaRPr sz="1200"/>
          </a:p>
        </p:txBody>
      </p:sp>
      <p:sp>
        <p:nvSpPr>
          <p:cNvPr id="371" name="Google Shape;371;p55"/>
          <p:cNvSpPr txBox="1"/>
          <p:nvPr/>
        </p:nvSpPr>
        <p:spPr>
          <a:xfrm>
            <a:off x="390075" y="1137700"/>
            <a:ext cx="1368300" cy="659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Stakeholders</a:t>
            </a:r>
            <a:endParaRPr/>
          </a:p>
        </p:txBody>
      </p:sp>
      <p:sp>
        <p:nvSpPr>
          <p:cNvPr id="372" name="Google Shape;372;p55"/>
          <p:cNvSpPr txBox="1"/>
          <p:nvPr/>
        </p:nvSpPr>
        <p:spPr>
          <a:xfrm>
            <a:off x="390075" y="2433100"/>
            <a:ext cx="1368300" cy="6591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Analista de Requisitos</a:t>
            </a:r>
            <a:endParaRPr/>
          </a:p>
        </p:txBody>
      </p:sp>
      <p:cxnSp>
        <p:nvCxnSpPr>
          <p:cNvPr id="373" name="Google Shape;373;p55"/>
          <p:cNvCxnSpPr>
            <a:stCxn id="372" idx="3"/>
            <a:endCxn id="369" idx="1"/>
          </p:cNvCxnSpPr>
          <p:nvPr/>
        </p:nvCxnSpPr>
        <p:spPr>
          <a:xfrm rot="10800000" flipH="1">
            <a:off x="1758375" y="2170150"/>
            <a:ext cx="832800" cy="592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4" name="Google Shape;374;p55"/>
          <p:cNvCxnSpPr>
            <a:stCxn id="371" idx="3"/>
            <a:endCxn id="369" idx="1"/>
          </p:cNvCxnSpPr>
          <p:nvPr/>
        </p:nvCxnSpPr>
        <p:spPr>
          <a:xfrm>
            <a:off x="1758375" y="1467250"/>
            <a:ext cx="832800" cy="702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5" name="Google Shape;375;p55"/>
          <p:cNvSpPr txBox="1"/>
          <p:nvPr/>
        </p:nvSpPr>
        <p:spPr>
          <a:xfrm>
            <a:off x="5495475" y="1796800"/>
            <a:ext cx="1368300" cy="762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Devs</a:t>
            </a:r>
            <a:endParaRPr/>
          </a:p>
        </p:txBody>
      </p:sp>
      <p:cxnSp>
        <p:nvCxnSpPr>
          <p:cNvPr id="376" name="Google Shape;376;p55"/>
          <p:cNvCxnSpPr>
            <a:stCxn id="369" idx="3"/>
            <a:endCxn id="375" idx="1"/>
          </p:cNvCxnSpPr>
          <p:nvPr/>
        </p:nvCxnSpPr>
        <p:spPr>
          <a:xfrm>
            <a:off x="4676775" y="2170062"/>
            <a:ext cx="818700" cy="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55"/>
          <p:cNvSpPr txBox="1"/>
          <p:nvPr/>
        </p:nvSpPr>
        <p:spPr>
          <a:xfrm>
            <a:off x="394000" y="3639125"/>
            <a:ext cx="4326900" cy="1103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2"/>
                </a:solidFill>
              </a:rPr>
              <a:t>Observação: stakeholders são os clientes do sistema e qualquer outra parte interessada ou afetada por ele. Exemplo: departamento jurídico é interessado no módulo de contratos de um sistema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890</Words>
  <Application>Microsoft Office PowerPoint</Application>
  <PresentationFormat>On-screen Show (16:9)</PresentationFormat>
  <Paragraphs>183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Simple Light</vt:lpstr>
      <vt:lpstr> Scrum  </vt:lpstr>
      <vt:lpstr>Scrum: Conceitos Básicos </vt:lpstr>
      <vt:lpstr>Scrum</vt:lpstr>
      <vt:lpstr>Scrum</vt:lpstr>
      <vt:lpstr>Scrum vs XP</vt:lpstr>
      <vt:lpstr>Principal evento: Sprints</vt:lpstr>
      <vt:lpstr>O que se faz em um sprint?</vt:lpstr>
      <vt:lpstr>Quem escreve as histórias?</vt:lpstr>
      <vt:lpstr>Antes (Waterfall)</vt:lpstr>
      <vt:lpstr>Hoje (Scrum)</vt:lpstr>
      <vt:lpstr>Funções de um PO</vt:lpstr>
      <vt:lpstr>Backlog do Produto</vt:lpstr>
      <vt:lpstr>Resumindo</vt:lpstr>
      <vt:lpstr>Quais histórias vão entrar no próximo sprint?</vt:lpstr>
      <vt:lpstr>Importante</vt:lpstr>
      <vt:lpstr>Voltando ao Planejamento do Sprint</vt:lpstr>
      <vt:lpstr>Exemplo:</vt:lpstr>
      <vt:lpstr>Backlog do Sprint</vt:lpstr>
      <vt:lpstr>Sprint está pronto para começar!</vt:lpstr>
      <vt:lpstr>Scrum: Conceitos Complementares</vt:lpstr>
      <vt:lpstr>Objetivo</vt:lpstr>
      <vt:lpstr>Times Scrum </vt:lpstr>
      <vt:lpstr>Scrum Master</vt:lpstr>
      <vt:lpstr>Mais alguns eventos</vt:lpstr>
      <vt:lpstr>Reuniões Diárias</vt:lpstr>
      <vt:lpstr>Sprint termina com dois eventos:  Review e Retrospectiva</vt:lpstr>
      <vt:lpstr>Revisão do Sprint</vt:lpstr>
      <vt:lpstr>Retrospectiva</vt:lpstr>
      <vt:lpstr>Mais alguns conceitos de Scrum</vt:lpstr>
      <vt:lpstr>Time-box</vt:lpstr>
      <vt:lpstr>Critérios para Conclusão de Histórias (done criteria)</vt:lpstr>
      <vt:lpstr>Mais alguns artefatos de Scrum</vt:lpstr>
      <vt:lpstr>Scrum Board</vt:lpstr>
      <vt:lpstr>Scrum Board</vt:lpstr>
      <vt:lpstr>Burndown chart</vt:lpstr>
      <vt:lpstr>Estimativa de Tamanho de Histórias de Usuários</vt:lpstr>
      <vt:lpstr>Story points</vt:lpstr>
      <vt:lpstr>Velocidade de um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Engenharia de Software Moderna  Scrum  Prof. Marco Tulio Valente  https://engsoftmoderna.info</dc:title>
  <cp:lastModifiedBy>Eduardo Cunha Campos</cp:lastModifiedBy>
  <cp:revision>13</cp:revision>
  <dcterms:modified xsi:type="dcterms:W3CDTF">2020-07-23T20:19:53Z</dcterms:modified>
</cp:coreProperties>
</file>