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7" r:id="rId15"/>
    <p:sldId id="328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06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4919AE-7E1B-41C6-A0DC-C2174806C33D}">
  <a:tblStyle styleId="{094919AE-7E1B-41C6-A0DC-C2174806C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fa9ac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fa9ac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2103d9b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2103d9b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29464" y="2220121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 smtClean="0"/>
              <a:t>Reuso de Software</a:t>
            </a:r>
            <a:br>
              <a:rPr lang="pt-BR" sz="3200" b="1" dirty="0" smtClean="0"/>
            </a:br>
            <a:r>
              <a:rPr lang="pt-BR" sz="3200" b="1" dirty="0" smtClean="0"/>
              <a:t/>
            </a:r>
            <a:br>
              <a:rPr lang="pt-BR" sz="3200" b="1" dirty="0" smtClean="0"/>
            </a:br>
            <a:r>
              <a:rPr lang="pt-BR" sz="1800" b="1" dirty="0" smtClean="0"/>
              <a:t>Prof. Eduardo Campos (CEFET-MG)</a:t>
            </a:r>
            <a:endParaRPr sz="1800" b="1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  <p:sp>
        <p:nvSpPr>
          <p:cNvPr id="4" name="Google Shape;54;p13"/>
          <p:cNvSpPr txBox="1">
            <a:spLocks/>
          </p:cNvSpPr>
          <p:nvPr/>
        </p:nvSpPr>
        <p:spPr>
          <a:xfrm>
            <a:off x="-900572" y="5143500"/>
            <a:ext cx="8485936" cy="25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400" dirty="0" smtClean="0"/>
              <a:t>   Agradeço ao professor Eduardo Figueiredo do DCC/UFMG pelos slides</a:t>
            </a:r>
          </a:p>
          <a:p>
            <a:endParaRPr lang="pt-BR" sz="3000" b="1" dirty="0" smtClean="0"/>
          </a:p>
          <a:p>
            <a:endParaRPr lang="pt-B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00" y="237206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Panorama de Reuso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" y="1049872"/>
            <a:ext cx="6477000" cy="350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6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Técnicas de Reuso (1 de 3)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pt-BR" sz="2400" dirty="0" smtClean="0"/>
              <a:t>Padrões de projeto e de arquitetura</a:t>
            </a:r>
          </a:p>
          <a:p>
            <a:pPr lvl="1">
              <a:lnSpc>
                <a:spcPct val="50000"/>
              </a:lnSpc>
            </a:pPr>
            <a:r>
              <a:rPr lang="pt-BR" sz="2000" dirty="0" smtClean="0"/>
              <a:t>Padrões são soluções genéricas para problemas recorrentes</a:t>
            </a:r>
          </a:p>
          <a:p>
            <a:endParaRPr lang="pt-BR" sz="2400" dirty="0"/>
          </a:p>
          <a:p>
            <a:pPr>
              <a:lnSpc>
                <a:spcPct val="50000"/>
              </a:lnSpc>
            </a:pPr>
            <a:r>
              <a:rPr lang="pt-BR" sz="2400" i="1" dirty="0" smtClean="0"/>
              <a:t>Frameworks</a:t>
            </a:r>
            <a:r>
              <a:rPr lang="pt-BR" sz="2400" dirty="0" smtClean="0"/>
              <a:t> de aplicação</a:t>
            </a:r>
          </a:p>
          <a:p>
            <a:pPr lvl="1">
              <a:lnSpc>
                <a:spcPct val="50000"/>
              </a:lnSpc>
            </a:pPr>
            <a:r>
              <a:rPr lang="pt-BR" sz="2000" dirty="0" smtClean="0"/>
              <a:t>Classes abstratas e concretas que criam a estrutura da aplicação</a:t>
            </a:r>
          </a:p>
          <a:p>
            <a:pPr lvl="1">
              <a:lnSpc>
                <a:spcPct val="50000"/>
              </a:lnSpc>
            </a:pPr>
            <a:endParaRPr lang="pt-BR" sz="2400" dirty="0"/>
          </a:p>
          <a:p>
            <a:pPr>
              <a:lnSpc>
                <a:spcPct val="50000"/>
              </a:lnSpc>
            </a:pPr>
            <a:r>
              <a:rPr lang="pt-BR" sz="2400" dirty="0" smtClean="0"/>
              <a:t>Componentes</a:t>
            </a:r>
          </a:p>
          <a:p>
            <a:pPr lvl="1">
              <a:lnSpc>
                <a:spcPct val="50000"/>
              </a:lnSpc>
            </a:pPr>
            <a:r>
              <a:rPr lang="pt-BR" sz="2000" dirty="0" smtClean="0"/>
              <a:t>Subsistemas que integram uma aplicação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73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Técnicas de Reuso (2 de 3)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pt-BR" sz="2400" dirty="0" smtClean="0"/>
              <a:t>Empacotamento de sistemas legados</a:t>
            </a:r>
          </a:p>
          <a:p>
            <a:pPr lvl="1">
              <a:lnSpc>
                <a:spcPct val="50000"/>
              </a:lnSpc>
            </a:pPr>
            <a:r>
              <a:rPr lang="pt-BR" sz="2000" dirty="0" smtClean="0"/>
              <a:t>O empacotamento se dá pela definição de interfaces de acessos</a:t>
            </a:r>
          </a:p>
          <a:p>
            <a:endParaRPr lang="pt-BR" dirty="0"/>
          </a:p>
          <a:p>
            <a:pPr>
              <a:lnSpc>
                <a:spcPct val="50000"/>
              </a:lnSpc>
            </a:pPr>
            <a:r>
              <a:rPr lang="pt-BR" sz="2400" dirty="0" smtClean="0"/>
              <a:t>Sistemas orientados a serviços</a:t>
            </a:r>
          </a:p>
          <a:p>
            <a:pPr lvl="1">
              <a:lnSpc>
                <a:spcPct val="50000"/>
              </a:lnSpc>
            </a:pPr>
            <a:r>
              <a:rPr lang="pt-BR" sz="2000" dirty="0" smtClean="0"/>
              <a:t>Sistemas desenvolvidos pela criação de serviços compartilhados</a:t>
            </a:r>
          </a:p>
          <a:p>
            <a:endParaRPr lang="pt-BR" dirty="0"/>
          </a:p>
          <a:p>
            <a:pPr>
              <a:lnSpc>
                <a:spcPct val="50000"/>
              </a:lnSpc>
            </a:pPr>
            <a:r>
              <a:rPr lang="pt-BR" sz="2400" dirty="0" smtClean="0"/>
              <a:t>Linhas de produtos de software</a:t>
            </a:r>
          </a:p>
          <a:p>
            <a:pPr lvl="1">
              <a:lnSpc>
                <a:spcPct val="50000"/>
              </a:lnSpc>
            </a:pPr>
            <a:r>
              <a:rPr lang="pt-BR" sz="2000" dirty="0" smtClean="0"/>
              <a:t>Família de aplicações que compartilham a mesma arquitetura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82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Técnicas de Reuso (3 de 3)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pt-BR" sz="2400" dirty="0" smtClean="0"/>
              <a:t>Bibliotecas de programas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Classes e métodos que implementam abstrações comumente usadas</a:t>
            </a:r>
          </a:p>
          <a:p>
            <a:pPr lvl="1">
              <a:lnSpc>
                <a:spcPct val="50000"/>
              </a:lnSpc>
            </a:pPr>
            <a:endParaRPr lang="pt-BR" sz="1800" dirty="0" smtClean="0"/>
          </a:p>
          <a:p>
            <a:pPr>
              <a:lnSpc>
                <a:spcPct val="50000"/>
              </a:lnSpc>
            </a:pPr>
            <a:r>
              <a:rPr lang="pt-BR" sz="2400" dirty="0" smtClean="0"/>
              <a:t>Desenvolvimento dirigido por modelos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O código é gerado a partir de modelos de domínio e de implementação</a:t>
            </a:r>
          </a:p>
          <a:p>
            <a:pPr lvl="1">
              <a:lnSpc>
                <a:spcPct val="50000"/>
              </a:lnSpc>
            </a:pPr>
            <a:endParaRPr lang="pt-BR" sz="1800" dirty="0" smtClean="0"/>
          </a:p>
          <a:p>
            <a:pPr>
              <a:lnSpc>
                <a:spcPct val="50000"/>
              </a:lnSpc>
            </a:pPr>
            <a:r>
              <a:rPr lang="pt-BR" sz="2400" dirty="0" smtClean="0"/>
              <a:t>Desenvolvimento orientado a aspectos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Técnica de modularização de código para apoiar o reuso de módulos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26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63" y="223352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Técnicas de Reuso que serão estudadas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" y="1153438"/>
            <a:ext cx="6470073" cy="35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00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558" y="1975952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Biblioteca e Framework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854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Bibliotecas de </a:t>
            </a:r>
            <a:r>
              <a:rPr lang="pt-BR" i="1" dirty="0" smtClean="0"/>
              <a:t>Software</a:t>
            </a:r>
            <a:endParaRPr lang="pt-BR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Bibliotecas implementam serviços que podem ser usados por programas</a:t>
            </a:r>
          </a:p>
          <a:p>
            <a:endParaRPr lang="pt-BR" dirty="0"/>
          </a:p>
          <a:p>
            <a:pPr>
              <a:lnSpc>
                <a:spcPct val="50000"/>
              </a:lnSpc>
            </a:pPr>
            <a:r>
              <a:rPr lang="pt-BR" sz="2400" dirty="0" smtClean="0"/>
              <a:t>Provê funcionalidades comuns a diferentes sistemas</a:t>
            </a:r>
            <a:endParaRPr lang="pt-BR" dirty="0"/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Converter informação entre formatos conhecidos 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Acesso a recursos, arquivos, BD, etc.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Tipos abstratos de dados: fila, pilha, lista, etc.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282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413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Uso de Biblioteca em Java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66" y="919864"/>
            <a:ext cx="4410431" cy="401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9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i="1" dirty="0" smtClean="0"/>
              <a:t>Framework</a:t>
            </a:r>
            <a:endParaRPr lang="pt-BR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pt-BR" sz="2000" i="1" dirty="0" smtClean="0"/>
              <a:t>Frameworks</a:t>
            </a:r>
            <a:r>
              <a:rPr lang="pt-BR" sz="2000" dirty="0" smtClean="0"/>
              <a:t> são aplicações incompletas</a:t>
            </a:r>
          </a:p>
          <a:p>
            <a:pPr>
              <a:lnSpc>
                <a:spcPct val="50000"/>
              </a:lnSpc>
            </a:pPr>
            <a:endParaRPr lang="pt-BR" sz="2000" dirty="0"/>
          </a:p>
          <a:p>
            <a:pPr>
              <a:lnSpc>
                <a:spcPct val="50000"/>
              </a:lnSpc>
            </a:pPr>
            <a:endParaRPr lang="pt-BR" sz="2000" dirty="0" smtClean="0"/>
          </a:p>
          <a:p>
            <a:pPr>
              <a:lnSpc>
                <a:spcPct val="50000"/>
              </a:lnSpc>
            </a:pPr>
            <a:r>
              <a:rPr lang="pt-BR" sz="2000" dirty="0" smtClean="0"/>
              <a:t>São formados por interfaces, classes abstratas e classes concretas</a:t>
            </a:r>
            <a:endParaRPr lang="pt-BR" sz="2000" dirty="0"/>
          </a:p>
          <a:p>
            <a:pPr>
              <a:lnSpc>
                <a:spcPct val="50000"/>
              </a:lnSpc>
            </a:pPr>
            <a:endParaRPr lang="pt-BR" sz="2000" dirty="0"/>
          </a:p>
          <a:p>
            <a:r>
              <a:rPr lang="pt-BR" sz="2000" dirty="0" smtClean="0"/>
              <a:t>O conjunto de classes e interfaces formam uma estrutura genérica</a:t>
            </a:r>
          </a:p>
          <a:p>
            <a:endParaRPr lang="pt-BR" sz="2000" dirty="0"/>
          </a:p>
          <a:p>
            <a:pPr>
              <a:lnSpc>
                <a:spcPct val="50000"/>
              </a:lnSpc>
            </a:pPr>
            <a:r>
              <a:rPr lang="pt-BR" sz="2000" dirty="0" smtClean="0"/>
              <a:t>Um sistema pode implementar as </a:t>
            </a:r>
            <a:r>
              <a:rPr lang="pt-BR" sz="2000" dirty="0"/>
              <a:t>classes abstratas do </a:t>
            </a:r>
            <a:r>
              <a:rPr lang="pt-BR" sz="2000" i="1" dirty="0"/>
              <a:t>framework</a:t>
            </a:r>
            <a:r>
              <a:rPr lang="pt-BR" sz="2000" dirty="0" smtClean="0"/>
              <a:t> </a:t>
            </a:r>
          </a:p>
          <a:p>
            <a:pPr marL="596900" lvl="1" indent="0">
              <a:lnSpc>
                <a:spcPct val="50000"/>
              </a:lnSpc>
              <a:buNone/>
            </a:pPr>
            <a:endParaRPr lang="pt-BR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047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13407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Tipos de </a:t>
            </a:r>
            <a:r>
              <a:rPr lang="pt-BR" i="1" dirty="0" smtClean="0"/>
              <a:t>Frameworks</a:t>
            </a:r>
            <a:endParaRPr lang="pt-BR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pt-BR" sz="2400" dirty="0" smtClean="0"/>
              <a:t>Frameworks de infra-estrutura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Apóiam a criação de infra-estruturas de sistemas (Ex: compiladores)</a:t>
            </a:r>
          </a:p>
          <a:p>
            <a:endParaRPr lang="pt-BR" dirty="0"/>
          </a:p>
          <a:p>
            <a:pPr>
              <a:lnSpc>
                <a:spcPct val="50000"/>
              </a:lnSpc>
            </a:pPr>
            <a:r>
              <a:rPr lang="pt-BR" sz="2400" dirty="0" smtClean="0"/>
              <a:t>Frameworks de integração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Apóiam a comunicação e a troca de informações de componentes</a:t>
            </a:r>
          </a:p>
          <a:p>
            <a:endParaRPr lang="pt-BR" dirty="0"/>
          </a:p>
          <a:p>
            <a:pPr>
              <a:lnSpc>
                <a:spcPct val="50000"/>
              </a:lnSpc>
            </a:pPr>
            <a:r>
              <a:rPr lang="pt-BR" sz="2400" dirty="0" smtClean="0"/>
              <a:t>Frameworks de aplicações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Apóiam o desenvolvimento de um tipo de aplicação </a:t>
            </a:r>
          </a:p>
          <a:p>
            <a:pPr marL="596900" lvl="1" indent="0">
              <a:lnSpc>
                <a:spcPct val="50000"/>
              </a:lnSpc>
              <a:buNone/>
            </a:pPr>
            <a:r>
              <a:rPr lang="pt-BR" sz="1800" dirty="0" smtClean="0"/>
              <a:t>     (Ex: aplicações Web)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53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Reuso de Software</a:t>
            </a:r>
            <a:endParaRPr dirty="0"/>
          </a:p>
        </p:txBody>
      </p:sp>
      <p:sp>
        <p:nvSpPr>
          <p:cNvPr id="335" name="Google Shape;33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336" name="Google Shape;336;p5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 dirty="0" smtClean="0"/>
              <a:t>Abordagem de desenvolvimento com o objetivo de maximizar o uso de software pré-existente</a:t>
            </a:r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 dirty="0" smtClean="0"/>
              <a:t>Nos últimos 20 anos, muitas técnicas foram desenvolvidas para apoiar o reuso</a:t>
            </a:r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 dirty="0" smtClean="0"/>
              <a:t>O movimento </a:t>
            </a:r>
            <a:r>
              <a:rPr lang="pt-BR" sz="2400" i="1" dirty="0" smtClean="0"/>
              <a:t>open source </a:t>
            </a:r>
            <a:r>
              <a:rPr lang="pt-BR" sz="2400" dirty="0" smtClean="0"/>
              <a:t>cria uma enorme base de código disponível</a:t>
            </a:r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endParaRPr lang="pt-BR" sz="2400" dirty="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27261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Extensão de Frameworks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Frameworks são entidades grandes que devem ser estendidas para reuso</a:t>
            </a:r>
          </a:p>
          <a:p>
            <a:endParaRPr lang="pt-BR" dirty="0"/>
          </a:p>
          <a:p>
            <a:pPr>
              <a:lnSpc>
                <a:spcPct val="50000"/>
              </a:lnSpc>
            </a:pPr>
            <a:r>
              <a:rPr lang="pt-BR" sz="2400" dirty="0" smtClean="0"/>
              <a:t>Exemplos de extensão: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Adição de classes concretas que implementam métodos abstratos</a:t>
            </a:r>
          </a:p>
          <a:p>
            <a:pPr lvl="1"/>
            <a:r>
              <a:rPr lang="pt-BR" sz="1800" dirty="0" smtClean="0"/>
              <a:t>Sobrescrita de métodos que implementam comportamento padrão</a:t>
            </a:r>
          </a:p>
          <a:p>
            <a:pPr lvl="1"/>
            <a:r>
              <a:rPr lang="pt-BR" sz="1800" dirty="0" smtClean="0"/>
              <a:t>Adição de arquivos de configuração (XML)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54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13407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Principal Problema dos Frameworks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Frameworks são entidades complexas:</a:t>
            </a:r>
          </a:p>
          <a:p>
            <a:pPr lvl="1"/>
            <a:r>
              <a:rPr lang="pt-BR" sz="2000" dirty="0" smtClean="0"/>
              <a:t>Pode levar um longo tempo para entendê-lo e usá-lo efetivamente</a:t>
            </a:r>
          </a:p>
          <a:p>
            <a:pPr lvl="1"/>
            <a:r>
              <a:rPr lang="pt-BR" sz="2000" dirty="0" smtClean="0"/>
              <a:t>O desenvolvedor pode querer apenas uma funcionalidade simples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039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Padrões de Projeto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Um padrão é uma descrição do problema e a essência da sua solução</a:t>
            </a:r>
          </a:p>
          <a:p>
            <a:endParaRPr lang="pt-BR" dirty="0"/>
          </a:p>
          <a:p>
            <a:pPr>
              <a:lnSpc>
                <a:spcPct val="50000"/>
              </a:lnSpc>
            </a:pPr>
            <a:r>
              <a:rPr lang="pt-BR" sz="2400" dirty="0" smtClean="0"/>
              <a:t>Documenta boas soluções para problemas recorrentes</a:t>
            </a:r>
          </a:p>
          <a:p>
            <a:endParaRPr lang="pt-BR" sz="2400" dirty="0" smtClean="0"/>
          </a:p>
          <a:p>
            <a:r>
              <a:rPr lang="pt-BR" sz="2400" dirty="0" smtClean="0"/>
              <a:t>Deve ser suficientemente abstrato para ser reusado em aplicações diferentes</a:t>
            </a:r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03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41116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Elementos de um Padrão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Nome</a:t>
            </a:r>
            <a:r>
              <a:rPr lang="pt-BR" sz="2400" dirty="0"/>
              <a:t> </a:t>
            </a:r>
            <a:r>
              <a:rPr lang="pt-BR" sz="2400" dirty="0" smtClean="0"/>
              <a:t>do padrão </a:t>
            </a:r>
          </a:p>
          <a:p>
            <a:r>
              <a:rPr lang="pt-BR" sz="2400" dirty="0" smtClean="0"/>
              <a:t>Descrição do problema</a:t>
            </a:r>
          </a:p>
          <a:p>
            <a:pPr>
              <a:lnSpc>
                <a:spcPct val="100000"/>
              </a:lnSpc>
            </a:pPr>
            <a:r>
              <a:rPr lang="pt-BR" sz="2400" dirty="0" smtClean="0"/>
              <a:t>Descrição da solução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Um </a:t>
            </a:r>
            <a:r>
              <a:rPr lang="pt-BR" sz="1800" i="1" dirty="0" smtClean="0"/>
              <a:t>template</a:t>
            </a:r>
            <a:r>
              <a:rPr lang="pt-BR" sz="1800" dirty="0" smtClean="0"/>
              <a:t> de solução que pode ser instanciado de maneiras diversas</a:t>
            </a:r>
            <a:endParaRPr lang="pt-BR" sz="2400" dirty="0" smtClean="0"/>
          </a:p>
          <a:p>
            <a:pPr>
              <a:lnSpc>
                <a:spcPct val="100000"/>
              </a:lnSpc>
            </a:pPr>
            <a:endParaRPr lang="pt-BR" sz="2400" dirty="0" smtClean="0"/>
          </a:p>
          <a:p>
            <a:pPr>
              <a:lnSpc>
                <a:spcPct val="100000"/>
              </a:lnSpc>
            </a:pPr>
            <a:r>
              <a:rPr lang="pt-BR" sz="2400" dirty="0" smtClean="0"/>
              <a:t>Consequências</a:t>
            </a:r>
            <a:endParaRPr lang="pt-BR" dirty="0" smtClean="0"/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Os compromissos de aplicação do padrão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55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de Padrão de projeto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Nome: Observer</a:t>
            </a:r>
          </a:p>
          <a:p>
            <a:pPr>
              <a:lnSpc>
                <a:spcPct val="50000"/>
              </a:lnSpc>
            </a:pPr>
            <a:endParaRPr lang="pt-BR" sz="2400" dirty="0" smtClean="0"/>
          </a:p>
          <a:p>
            <a:pPr>
              <a:lnSpc>
                <a:spcPct val="50000"/>
              </a:lnSpc>
            </a:pPr>
            <a:r>
              <a:rPr lang="pt-BR" sz="2400" dirty="0" smtClean="0"/>
              <a:t>Descrição do problema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Separa o objeto de sua forma de apresentação</a:t>
            </a:r>
            <a:endParaRPr lang="pt-BR" sz="2400" dirty="0" smtClean="0"/>
          </a:p>
          <a:p>
            <a:pPr>
              <a:lnSpc>
                <a:spcPct val="150000"/>
              </a:lnSpc>
            </a:pPr>
            <a:r>
              <a:rPr lang="pt-BR" sz="2400" dirty="0" smtClean="0"/>
              <a:t>Descrição da solução (próximo slide)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Consequências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Otimizações para melhorar a atualização </a:t>
            </a:r>
          </a:p>
          <a:p>
            <a:pPr marL="596900" lvl="1" indent="0">
              <a:lnSpc>
                <a:spcPct val="50000"/>
              </a:lnSpc>
              <a:buNone/>
            </a:pPr>
            <a:r>
              <a:rPr lang="pt-BR" sz="1800" dirty="0"/>
              <a:t> </a:t>
            </a:r>
            <a:r>
              <a:rPr lang="pt-BR" sz="1800" dirty="0" smtClean="0"/>
              <a:t>    da apresentação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69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30280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Solução do Observer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" y="1024653"/>
            <a:ext cx="7045036" cy="287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35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36" y="1996735"/>
            <a:ext cx="8520600" cy="572700"/>
          </a:xfrm>
        </p:spPr>
        <p:txBody>
          <a:bodyPr/>
          <a:lstStyle/>
          <a:p>
            <a:pPr algn="ctr"/>
            <a:r>
              <a:rPr lang="pt-BR" dirty="0"/>
              <a:t>Reuso de Modelos 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Geração </a:t>
            </a:r>
            <a:r>
              <a:rPr lang="pt-BR" dirty="0"/>
              <a:t>de Código</a:t>
            </a:r>
            <a:br>
              <a:rPr lang="pt-BR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74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O reuso no nível de código é geralmente difícil</a:t>
            </a:r>
          </a:p>
          <a:p>
            <a:endParaRPr lang="pt-BR" dirty="0"/>
          </a:p>
          <a:p>
            <a:r>
              <a:rPr lang="pt-BR" sz="2400" dirty="0" smtClean="0"/>
              <a:t>Envolve vários detalhes específicos da solução ou tecnologia adotada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942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Proposta de Solução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Elevar o nível de abstração</a:t>
            </a:r>
          </a:p>
          <a:p>
            <a:endParaRPr lang="pt-BR" sz="2400" dirty="0"/>
          </a:p>
          <a:p>
            <a:r>
              <a:rPr lang="pt-BR" sz="2400" dirty="0" smtClean="0"/>
              <a:t>O reuso passa ao nível de modelos</a:t>
            </a:r>
          </a:p>
          <a:p>
            <a:pPr lvl="1"/>
            <a:r>
              <a:rPr lang="pt-BR" sz="2000" dirty="0" smtClean="0"/>
              <a:t>Reuso de código </a:t>
            </a:r>
            <a:r>
              <a:rPr lang="pt-BR" sz="2000" dirty="0" smtClean="0">
                <a:sym typeface="Wingdings" panose="05000000000000000000" pitchFamily="2" charset="2"/>
              </a:rPr>
              <a:t></a:t>
            </a:r>
            <a:r>
              <a:rPr lang="pt-BR" sz="2000" dirty="0" smtClean="0"/>
              <a:t> Reuso de modelos</a:t>
            </a:r>
          </a:p>
          <a:p>
            <a:endParaRPr lang="pt-BR" sz="2400" dirty="0"/>
          </a:p>
          <a:p>
            <a:r>
              <a:rPr lang="pt-BR" sz="2400" dirty="0" smtClean="0"/>
              <a:t>Pelo uso de geradores, o código é </a:t>
            </a:r>
          </a:p>
          <a:p>
            <a:pPr marL="11430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automaticamente gerado</a:t>
            </a:r>
          </a:p>
          <a:p>
            <a:pPr marL="596900" lvl="1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555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Modelos x Código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Modelos têm vida útil mais longa</a:t>
            </a:r>
            <a:endParaRPr lang="pt-BR" sz="2400" dirty="0"/>
          </a:p>
          <a:p>
            <a:r>
              <a:rPr lang="pt-BR" sz="2400" dirty="0" smtClean="0"/>
              <a:t>Modelos facilitam a comunicação entre desenvolvedores (e clientes)</a:t>
            </a:r>
            <a:endParaRPr lang="pt-BR" sz="2400" dirty="0"/>
          </a:p>
          <a:p>
            <a:r>
              <a:rPr lang="pt-BR" sz="2400" dirty="0" smtClean="0"/>
              <a:t>Modelos são geralmente produzidos, mesmo que não se use uma abordagem de geração de código</a:t>
            </a:r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85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Tipos de Reuso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pt-BR" sz="2400" dirty="0" smtClean="0"/>
              <a:t>Reuso de Objetos e Funções</a:t>
            </a:r>
          </a:p>
          <a:p>
            <a:pPr lvl="1">
              <a:lnSpc>
                <a:spcPct val="50000"/>
              </a:lnSpc>
            </a:pPr>
            <a:r>
              <a:rPr lang="pt-BR" sz="2000" dirty="0" smtClean="0"/>
              <a:t>Tipo mais comum de reuso que ocorre nos últimos 40 anos</a:t>
            </a:r>
          </a:p>
          <a:p>
            <a:pPr lvl="1">
              <a:lnSpc>
                <a:spcPct val="50000"/>
              </a:lnSpc>
            </a:pPr>
            <a:endParaRPr lang="pt-BR" sz="1800" dirty="0"/>
          </a:p>
          <a:p>
            <a:pPr>
              <a:lnSpc>
                <a:spcPct val="50000"/>
              </a:lnSpc>
            </a:pPr>
            <a:r>
              <a:rPr lang="pt-BR" sz="2400" dirty="0" smtClean="0"/>
              <a:t>Reuso de Componentes</a:t>
            </a:r>
          </a:p>
          <a:p>
            <a:pPr lvl="1">
              <a:lnSpc>
                <a:spcPct val="50000"/>
              </a:lnSpc>
            </a:pPr>
            <a:r>
              <a:rPr lang="pt-BR" sz="2000" dirty="0" smtClean="0"/>
              <a:t>Reuso de média granularidade. Ex: componente arquitetural</a:t>
            </a:r>
          </a:p>
          <a:p>
            <a:pPr lvl="1">
              <a:lnSpc>
                <a:spcPct val="50000"/>
              </a:lnSpc>
            </a:pPr>
            <a:endParaRPr lang="pt-BR" dirty="0"/>
          </a:p>
          <a:p>
            <a:pPr>
              <a:lnSpc>
                <a:spcPct val="50000"/>
              </a:lnSpc>
            </a:pPr>
            <a:r>
              <a:rPr lang="pt-BR" sz="2400" dirty="0" smtClean="0"/>
              <a:t>Reuso de Sistema</a:t>
            </a:r>
          </a:p>
          <a:p>
            <a:pPr lvl="1">
              <a:lnSpc>
                <a:spcPct val="50000"/>
              </a:lnSpc>
            </a:pPr>
            <a:r>
              <a:rPr lang="pt-BR" sz="2000" dirty="0" smtClean="0"/>
              <a:t>Um sistema pode ser reusado por incorporação à outro sistema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730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 Proposta MDD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/>
              <a:t>Desenvolvimento Dirigido por Modelos</a:t>
            </a:r>
          </a:p>
          <a:p>
            <a:pPr>
              <a:lnSpc>
                <a:spcPct val="100000"/>
              </a:lnSpc>
            </a:pPr>
            <a:endParaRPr lang="pt-BR" sz="2400" dirty="0"/>
          </a:p>
          <a:p>
            <a:pPr>
              <a:lnSpc>
                <a:spcPct val="100000"/>
              </a:lnSpc>
            </a:pPr>
            <a:r>
              <a:rPr lang="pt-BR" sz="2400" dirty="0" smtClean="0"/>
              <a:t>Propõe que o desenvolvimento, reuso, manutenção e evolução sejam feitos no nível de projeto</a:t>
            </a:r>
          </a:p>
          <a:p>
            <a:pPr>
              <a:lnSpc>
                <a:spcPct val="100000"/>
              </a:lnSpc>
            </a:pPr>
            <a:endParaRPr lang="pt-BR" sz="2400" dirty="0"/>
          </a:p>
          <a:p>
            <a:pPr>
              <a:lnSpc>
                <a:spcPct val="100000"/>
              </a:lnSpc>
            </a:pPr>
            <a:r>
              <a:rPr lang="pt-BR" sz="2400" dirty="0" smtClean="0"/>
              <a:t>Reuso de modelos ainda é uma técnica pouco adotada</a:t>
            </a:r>
          </a:p>
          <a:p>
            <a:pPr marL="11430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</a:t>
            </a:r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6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Abordagem MDD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64" y="1017725"/>
            <a:ext cx="2826354" cy="4125775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579035" y="1263552"/>
            <a:ext cx="5167773" cy="3467439"/>
          </a:xfrm>
        </p:spPr>
        <p:txBody>
          <a:bodyPr/>
          <a:lstStyle/>
          <a:p>
            <a:r>
              <a:rPr lang="pt-BR" sz="2400" dirty="0" smtClean="0"/>
              <a:t>Os modelos são independentes de software</a:t>
            </a:r>
          </a:p>
          <a:p>
            <a:pPr lvl="1"/>
            <a:r>
              <a:rPr lang="pt-BR" sz="2000" dirty="0" smtClean="0"/>
              <a:t>Assim como, código de alto nível é independente de </a:t>
            </a:r>
            <a:r>
              <a:rPr lang="pt-BR" sz="2000" i="1" dirty="0" smtClean="0"/>
              <a:t>hardware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48578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08" y="299552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Abordagem MDD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6144" y="1152475"/>
            <a:ext cx="5036155" cy="3416400"/>
          </a:xfrm>
        </p:spPr>
        <p:txBody>
          <a:bodyPr/>
          <a:lstStyle/>
          <a:p>
            <a:r>
              <a:rPr lang="pt-BR" sz="2000" dirty="0" smtClean="0"/>
              <a:t>Modelos podem ser compilados para várias linguagens de programação</a:t>
            </a:r>
          </a:p>
          <a:p>
            <a:endParaRPr lang="pt-BR" sz="2000" dirty="0"/>
          </a:p>
          <a:p>
            <a:r>
              <a:rPr lang="pt-BR" sz="2000" dirty="0" smtClean="0"/>
              <a:t>Modelos podem ser parcialmente ou totalmente reusados em diferentes contextos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32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18" y="1017725"/>
            <a:ext cx="2923337" cy="39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65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Processo MDD (1 de 2)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Selecionar um modelo existente</a:t>
            </a:r>
          </a:p>
          <a:p>
            <a:endParaRPr lang="pt-BR" sz="2400" dirty="0" smtClean="0"/>
          </a:p>
          <a:p>
            <a:r>
              <a:rPr lang="pt-BR" sz="2400" dirty="0" smtClean="0"/>
              <a:t>“Recortar” as partes do modelo que interessam</a:t>
            </a:r>
          </a:p>
          <a:p>
            <a:endParaRPr lang="pt-BR" sz="2400" dirty="0" smtClean="0"/>
          </a:p>
          <a:p>
            <a:r>
              <a:rPr lang="pt-BR" sz="2400" dirty="0" smtClean="0"/>
              <a:t>Integrar as partes selecionadas ao modelo do sistema</a:t>
            </a:r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515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Processo MDD (2 de 2)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Selecionar uma tecnologia de implementação</a:t>
            </a:r>
          </a:p>
          <a:p>
            <a:endParaRPr lang="pt-BR" sz="2400" dirty="0" smtClean="0"/>
          </a:p>
          <a:p>
            <a:r>
              <a:rPr lang="pt-BR" sz="2400" dirty="0" smtClean="0"/>
              <a:t>Descrever (ou reusar) o mapeamento dos modelos para a implementação</a:t>
            </a:r>
          </a:p>
          <a:p>
            <a:endParaRPr lang="pt-BR" sz="2400" dirty="0" smtClean="0"/>
          </a:p>
          <a:p>
            <a:r>
              <a:rPr lang="pt-BR" sz="2400" dirty="0" smtClean="0"/>
              <a:t>Gerar o sistema</a:t>
            </a:r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778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Potenciais Problemas 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b="1" dirty="0" smtClean="0"/>
              <a:t>Imaturidade</a:t>
            </a:r>
            <a:r>
              <a:rPr lang="pt-BR" sz="2400" dirty="0" smtClean="0"/>
              <a:t> do desenvolvimento dirigido por modelos</a:t>
            </a:r>
          </a:p>
          <a:p>
            <a:r>
              <a:rPr lang="pt-BR" sz="2400" dirty="0" smtClean="0"/>
              <a:t>Falta de suporte de ferramentas e ambientes de desenvolvimento</a:t>
            </a:r>
          </a:p>
          <a:p>
            <a:r>
              <a:rPr lang="pt-BR" sz="2400" dirty="0" smtClean="0"/>
              <a:t>Modelos são vistos como extras. Código seria o principal</a:t>
            </a:r>
            <a:endParaRPr lang="pt-BR" sz="2000" dirty="0" smtClean="0"/>
          </a:p>
          <a:p>
            <a:r>
              <a:rPr lang="pt-BR" sz="2400" dirty="0" smtClean="0"/>
              <a:t>Desenvolvedores são resistentes pois temem por seus empregos como programadores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969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Ian Sommerville. </a:t>
            </a:r>
            <a:r>
              <a:rPr lang="pt-BR" sz="2400" b="1" dirty="0" smtClean="0"/>
              <a:t>Engenharia de Software</a:t>
            </a:r>
            <a:r>
              <a:rPr lang="pt-BR" sz="2400" dirty="0" smtClean="0"/>
              <a:t>, 9ª edição. Pearson Education, 2011. </a:t>
            </a:r>
          </a:p>
          <a:p>
            <a:pPr lvl="1"/>
            <a:r>
              <a:rPr lang="pt-BR" sz="2000" dirty="0" smtClean="0"/>
              <a:t>Cap. 16 - Reuso de </a:t>
            </a:r>
            <a:r>
              <a:rPr lang="pt-BR" sz="2000" i="1" dirty="0" smtClean="0"/>
              <a:t>Software</a:t>
            </a:r>
            <a:r>
              <a:rPr lang="pt-BR" sz="2000" dirty="0" smtClean="0"/>
              <a:t> (Seções 16.1 e 16.2)</a:t>
            </a:r>
          </a:p>
          <a:p>
            <a:pPr lvl="1"/>
            <a:r>
              <a:rPr lang="pt-BR" sz="2000" dirty="0" smtClean="0"/>
              <a:t>Seção 5.5 – Engenharia Dirigida por Modelos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78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9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Vantagens de Reuso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pt-BR" sz="2400" dirty="0" smtClean="0"/>
              <a:t>Redução de tempo e custos</a:t>
            </a:r>
          </a:p>
          <a:p>
            <a:pPr lvl="1">
              <a:lnSpc>
                <a:spcPct val="50000"/>
              </a:lnSpc>
            </a:pPr>
            <a:r>
              <a:rPr lang="pt-BR" sz="2000" dirty="0" smtClean="0"/>
              <a:t>O sistema pode ser entregue em menor prazo, que reduz custos</a:t>
            </a:r>
          </a:p>
          <a:p>
            <a:pPr lvl="1">
              <a:lnSpc>
                <a:spcPct val="50000"/>
              </a:lnSpc>
            </a:pPr>
            <a:endParaRPr lang="pt-BR" sz="2000" dirty="0" smtClean="0"/>
          </a:p>
          <a:p>
            <a:pPr>
              <a:lnSpc>
                <a:spcPct val="50000"/>
              </a:lnSpc>
            </a:pPr>
            <a:r>
              <a:rPr lang="pt-BR" sz="2400" dirty="0" smtClean="0"/>
              <a:t>Maior confiabilidade do produto</a:t>
            </a:r>
          </a:p>
          <a:p>
            <a:pPr lvl="1">
              <a:lnSpc>
                <a:spcPct val="50000"/>
              </a:lnSpc>
            </a:pPr>
            <a:r>
              <a:rPr lang="pt-BR" sz="2000" dirty="0" smtClean="0"/>
              <a:t>O software reusado já foi testado antes</a:t>
            </a:r>
          </a:p>
          <a:p>
            <a:pPr lvl="1">
              <a:lnSpc>
                <a:spcPct val="50000"/>
              </a:lnSpc>
            </a:pPr>
            <a:endParaRPr lang="pt-BR" sz="2000" dirty="0" smtClean="0"/>
          </a:p>
          <a:p>
            <a:pPr>
              <a:lnSpc>
                <a:spcPct val="50000"/>
              </a:lnSpc>
            </a:pPr>
            <a:endParaRPr lang="pt-BR" sz="2400" dirty="0" smtClean="0"/>
          </a:p>
          <a:p>
            <a:pPr>
              <a:lnSpc>
                <a:spcPct val="50000"/>
              </a:lnSpc>
            </a:pPr>
            <a:r>
              <a:rPr lang="pt-BR" sz="2400" dirty="0" smtClean="0"/>
              <a:t>Uso eficaz de especialistas</a:t>
            </a:r>
          </a:p>
          <a:p>
            <a:pPr lvl="1">
              <a:lnSpc>
                <a:spcPct val="50000"/>
              </a:lnSpc>
            </a:pPr>
            <a:r>
              <a:rPr lang="pt-BR" sz="2000" dirty="0" smtClean="0"/>
              <a:t>Especialistas compartilham conhecimento</a:t>
            </a:r>
          </a:p>
          <a:p>
            <a:pPr lvl="1">
              <a:lnSpc>
                <a:spcPct val="50000"/>
              </a:lnSpc>
            </a:pPr>
            <a:endParaRPr lang="pt-BR" sz="2400" dirty="0" smtClean="0"/>
          </a:p>
          <a:p>
            <a:pPr>
              <a:lnSpc>
                <a:spcPct val="50000"/>
              </a:lnSpc>
            </a:pPr>
            <a:r>
              <a:rPr lang="pt-BR" sz="2400" dirty="0" smtClean="0"/>
              <a:t>Adequação aos padrões</a:t>
            </a:r>
          </a:p>
          <a:p>
            <a:pPr lvl="1">
              <a:lnSpc>
                <a:spcPct val="50000"/>
              </a:lnSpc>
            </a:pPr>
            <a:r>
              <a:rPr lang="pt-BR" sz="2000" dirty="0" smtClean="0"/>
              <a:t>Padrões de interface podem ser reusáveis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80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1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Potenciais Problemas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pt-BR" sz="2400" dirty="0" smtClean="0"/>
              <a:t>Custo de Manutenção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Componentes reusados podem se tornar incompatíveis no futuro</a:t>
            </a:r>
          </a:p>
          <a:p>
            <a:pPr marL="596900" lvl="1" indent="0">
              <a:lnSpc>
                <a:spcPct val="50000"/>
              </a:lnSpc>
              <a:buNone/>
            </a:pPr>
            <a:endParaRPr lang="pt-BR" sz="2000" dirty="0" smtClean="0"/>
          </a:p>
          <a:p>
            <a:pPr>
              <a:lnSpc>
                <a:spcPct val="50000"/>
              </a:lnSpc>
            </a:pPr>
            <a:r>
              <a:rPr lang="pt-BR" sz="2400" dirty="0"/>
              <a:t>É caro manter uma biblioteca para Reuso</a:t>
            </a:r>
          </a:p>
          <a:p>
            <a:pPr lvl="1">
              <a:lnSpc>
                <a:spcPct val="50000"/>
              </a:lnSpc>
            </a:pPr>
            <a:r>
              <a:rPr lang="pt-BR" sz="1800" dirty="0"/>
              <a:t>É difícil encontrar e entender o software que se pretende reusar</a:t>
            </a:r>
          </a:p>
          <a:p>
            <a:pPr marL="596900" lvl="1" indent="0">
              <a:lnSpc>
                <a:spcPct val="50000"/>
              </a:lnSpc>
              <a:buNone/>
            </a:pPr>
            <a:endParaRPr lang="pt-BR" sz="2000" dirty="0" smtClean="0"/>
          </a:p>
          <a:p>
            <a:pPr>
              <a:lnSpc>
                <a:spcPct val="50000"/>
              </a:lnSpc>
            </a:pPr>
            <a:r>
              <a:rPr lang="pt-BR" sz="2400" dirty="0" smtClean="0"/>
              <a:t>Falta de Apoio de Ferramenta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IDEs podem não estar preparadas para o reuso</a:t>
            </a:r>
          </a:p>
          <a:p>
            <a:pPr lvl="1">
              <a:lnSpc>
                <a:spcPct val="50000"/>
              </a:lnSpc>
            </a:pPr>
            <a:endParaRPr lang="pt-BR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49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Planejamento para Reuso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O reuso não ocorre por acaso</a:t>
            </a:r>
          </a:p>
          <a:p>
            <a:endParaRPr lang="pt-BR" sz="2400" dirty="0"/>
          </a:p>
          <a:p>
            <a:r>
              <a:rPr lang="pt-BR" sz="2400" dirty="0" smtClean="0"/>
              <a:t>Ele deve ser planejado e incentivado na organização</a:t>
            </a:r>
          </a:p>
          <a:p>
            <a:endParaRPr lang="pt-BR" dirty="0"/>
          </a:p>
          <a:p>
            <a:pPr>
              <a:lnSpc>
                <a:spcPct val="100000"/>
              </a:lnSpc>
            </a:pPr>
            <a:r>
              <a:rPr lang="pt-BR" sz="2400" dirty="0" smtClean="0"/>
              <a:t>Empresas desenvolvem sistemas em um mesmo domínio</a:t>
            </a:r>
            <a:endParaRPr lang="pt-BR" sz="2000" dirty="0" smtClean="0"/>
          </a:p>
          <a:p>
            <a:pPr lvl="1">
              <a:lnSpc>
                <a:spcPct val="100000"/>
              </a:lnSpc>
            </a:pPr>
            <a:r>
              <a:rPr lang="pt-BR" sz="2000" dirty="0" smtClean="0"/>
              <a:t>Surgem situações potenciais para o reuso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04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Fatores do Planejamento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Alguns fatores a considerar no planejamento de reuso</a:t>
            </a:r>
          </a:p>
          <a:p>
            <a:pPr lvl="1"/>
            <a:r>
              <a:rPr lang="pt-BR" sz="2000" dirty="0" smtClean="0"/>
              <a:t>Cronograma de desenvolvimento</a:t>
            </a:r>
          </a:p>
          <a:p>
            <a:pPr lvl="1"/>
            <a:r>
              <a:rPr lang="pt-BR" sz="2000" dirty="0" smtClean="0"/>
              <a:t>Ciclo de vida do software</a:t>
            </a:r>
          </a:p>
          <a:p>
            <a:pPr lvl="1"/>
            <a:r>
              <a:rPr lang="pt-BR" sz="2000" dirty="0" smtClean="0"/>
              <a:t>Conhecimento e experiência da equipe</a:t>
            </a:r>
          </a:p>
          <a:p>
            <a:pPr lvl="1"/>
            <a:r>
              <a:rPr lang="pt-BR" sz="2000" dirty="0" smtClean="0"/>
              <a:t>Domínio da aplicação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86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191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Cronograma e Ciclo de Vida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pt-BR" sz="2400" dirty="0" smtClean="0"/>
              <a:t>Cronograma de Desenvolvimento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Se o cronograma de entrega é apertado, reusar pode agilizar a entrega </a:t>
            </a:r>
          </a:p>
          <a:p>
            <a:pPr lvl="1">
              <a:lnSpc>
                <a:spcPct val="50000"/>
              </a:lnSpc>
            </a:pPr>
            <a:endParaRPr lang="pt-BR" sz="1800" dirty="0" smtClean="0"/>
          </a:p>
          <a:p>
            <a:pPr>
              <a:lnSpc>
                <a:spcPct val="50000"/>
              </a:lnSpc>
            </a:pPr>
            <a:endParaRPr lang="pt-BR" sz="2400" dirty="0" smtClean="0"/>
          </a:p>
          <a:p>
            <a:pPr>
              <a:lnSpc>
                <a:spcPct val="50000"/>
              </a:lnSpc>
            </a:pPr>
            <a:r>
              <a:rPr lang="pt-BR" sz="2400" dirty="0" smtClean="0"/>
              <a:t>Ciclo de Vida do Software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Reuso é um problema em sistemas que sofrem manutenções frequentes </a:t>
            </a:r>
          </a:p>
          <a:p>
            <a:pPr lvl="1"/>
            <a:r>
              <a:rPr lang="pt-BR" sz="1800" dirty="0" smtClean="0"/>
              <a:t>Componentes de terceiros (código proprietário) dificultam a manutenção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09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Equipe e Domínio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pt-BR" sz="2400" dirty="0" smtClean="0"/>
              <a:t>Expertise da equipe na abordagem de reuso</a:t>
            </a:r>
          </a:p>
          <a:p>
            <a:pPr lvl="1">
              <a:lnSpc>
                <a:spcPct val="50000"/>
              </a:lnSpc>
            </a:pPr>
            <a:r>
              <a:rPr lang="pt-BR" sz="2000" dirty="0" smtClean="0"/>
              <a:t>Muitas abordagens de reuso são difíceis de serem usadas </a:t>
            </a:r>
          </a:p>
          <a:p>
            <a:pPr lvl="1">
              <a:lnSpc>
                <a:spcPct val="50000"/>
              </a:lnSpc>
            </a:pPr>
            <a:endParaRPr lang="pt-BR" sz="1800" dirty="0" smtClean="0"/>
          </a:p>
          <a:p>
            <a:r>
              <a:rPr lang="pt-BR" sz="2400" dirty="0" smtClean="0"/>
              <a:t>Domínio da aplicação</a:t>
            </a:r>
          </a:p>
          <a:p>
            <a:pPr lvl="1"/>
            <a:r>
              <a:rPr lang="pt-BR" sz="2000" dirty="0" smtClean="0"/>
              <a:t>Em alguns domínios, é fácil encontrar componentes e bibliotecas para serem reusados</a:t>
            </a:r>
          </a:p>
          <a:p>
            <a:pPr lvl="1"/>
            <a:r>
              <a:rPr lang="pt-BR" sz="2000" dirty="0" smtClean="0"/>
              <a:t>Em outros domínios, é mais complicado</a:t>
            </a:r>
            <a:endParaRPr lang="pt-BR" sz="2000" dirty="0"/>
          </a:p>
          <a:p>
            <a:pPr lvl="1"/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12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1114</Words>
  <Application>Microsoft Office PowerPoint</Application>
  <PresentationFormat>On-screen Show (16:9)</PresentationFormat>
  <Paragraphs>245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Wingdings</vt:lpstr>
      <vt:lpstr>Simple Light</vt:lpstr>
      <vt:lpstr>Reuso de Software  Prof. Eduardo Campos (CEFET-MG)  </vt:lpstr>
      <vt:lpstr>Reuso de Software</vt:lpstr>
      <vt:lpstr>Tipos de Reuso</vt:lpstr>
      <vt:lpstr>Vantagens de Reuso</vt:lpstr>
      <vt:lpstr>Potenciais Problemas</vt:lpstr>
      <vt:lpstr>Planejamento para Reuso</vt:lpstr>
      <vt:lpstr>Fatores do Planejamento</vt:lpstr>
      <vt:lpstr>Cronograma e Ciclo de Vida</vt:lpstr>
      <vt:lpstr>Equipe e Domínio</vt:lpstr>
      <vt:lpstr>Panorama de Reuso</vt:lpstr>
      <vt:lpstr>Técnicas de Reuso (1 de 3)</vt:lpstr>
      <vt:lpstr>Técnicas de Reuso (2 de 3)</vt:lpstr>
      <vt:lpstr>Técnicas de Reuso (3 de 3)</vt:lpstr>
      <vt:lpstr>Técnicas de Reuso que serão estudadas</vt:lpstr>
      <vt:lpstr>Biblioteca e Framework</vt:lpstr>
      <vt:lpstr>Bibliotecas de Software</vt:lpstr>
      <vt:lpstr>Uso de Biblioteca em Java</vt:lpstr>
      <vt:lpstr>Framework</vt:lpstr>
      <vt:lpstr>Tipos de Frameworks</vt:lpstr>
      <vt:lpstr>Extensão de Frameworks</vt:lpstr>
      <vt:lpstr>Principal Problema dos Frameworks</vt:lpstr>
      <vt:lpstr>Padrões de Projeto</vt:lpstr>
      <vt:lpstr>Elementos de um Padrão</vt:lpstr>
      <vt:lpstr>Exemplo de Padrão de projeto</vt:lpstr>
      <vt:lpstr>Solução do Observer</vt:lpstr>
      <vt:lpstr>Reuso de Modelos e  Geração de Código </vt:lpstr>
      <vt:lpstr>Motivação</vt:lpstr>
      <vt:lpstr>Proposta de Solução</vt:lpstr>
      <vt:lpstr>Modelos x Código</vt:lpstr>
      <vt:lpstr>A Proposta MDD</vt:lpstr>
      <vt:lpstr>Abordagem MDD</vt:lpstr>
      <vt:lpstr>Abordagem MDD</vt:lpstr>
      <vt:lpstr>O Processo MDD (1 de 2)</vt:lpstr>
      <vt:lpstr>O Processo MDD (2 de 2)</vt:lpstr>
      <vt:lpstr>Potenciais Problemas 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Moderna  Scrum  Prof. Marco Tulio Valente  https://engsoftmoderna.info</dc:title>
  <cp:lastModifiedBy>Eduardo Cunha Campos</cp:lastModifiedBy>
  <cp:revision>159</cp:revision>
  <dcterms:modified xsi:type="dcterms:W3CDTF">2020-07-29T13:07:49Z</dcterms:modified>
</cp:coreProperties>
</file>