
<file path=[Content_Types].xml><?xml version="1.0" encoding="utf-8"?>
<Types xmlns="http://schemas.openxmlformats.org/package/2006/content-types">
  <Override PartName="/_rels/.rels" ContentType="application/vnd.openxmlformats-package.relationships+xml"/>
  <Override PartName="/ppt/_rels/presentation.xml.rels" ContentType="application/vnd.openxmlformats-package.relationships+xml"/>
  <Override PartName="/ppt/slides/_rels/slide31.xml.rels" ContentType="application/vnd.openxmlformats-package.relationships+xml"/>
  <Override PartName="/ppt/slides/_rels/slide30.xml.rels" ContentType="application/vnd.openxmlformats-package.relationships+xml"/>
  <Override PartName="/ppt/slides/_rels/slide28.xml.rels" ContentType="application/vnd.openxmlformats-package.relationships+xml"/>
  <Override PartName="/ppt/slides/_rels/slide7.xml.rels" ContentType="application/vnd.openxmlformats-package.relationships+xml"/>
  <Override PartName="/ppt/slides/_rels/slide24.xml.rels" ContentType="application/vnd.openxmlformats-package.relationships+xml"/>
  <Override PartName="/ppt/slides/_rels/slide6.xml.rels" ContentType="application/vnd.openxmlformats-package.relationships+xml"/>
  <Override PartName="/ppt/slides/_rels/slide23.xml.rels" ContentType="application/vnd.openxmlformats-package.relationships+xml"/>
  <Override PartName="/ppt/slides/_rels/slide5.xml.rels" ContentType="application/vnd.openxmlformats-package.relationships+xml"/>
  <Override PartName="/ppt/slides/_rels/slide22.xml.rels" ContentType="application/vnd.openxmlformats-package.relationships+xml"/>
  <Override PartName="/ppt/slides/_rels/slide17.xml.rels" ContentType="application/vnd.openxmlformats-package.relationships+xml"/>
  <Override PartName="/ppt/slides/_rels/slide16.xml.rels" ContentType="application/vnd.openxmlformats-package.relationships+xml"/>
  <Override PartName="/ppt/slides/_rels/slide15.xml.rels" ContentType="application/vnd.openxmlformats-package.relationships+xml"/>
  <Override PartName="/ppt/slides/_rels/slide29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0.xml.rels" ContentType="application/vnd.openxmlformats-package.relationships+xml"/>
  <Override PartName="/ppt/slides/_rels/slide19.xml.rels" ContentType="application/vnd.openxmlformats-package.relationships+xml"/>
  <Override PartName="/ppt/slides/_rels/slide2.xml.rels" ContentType="application/vnd.openxmlformats-package.relationships+xml"/>
  <Override PartName="/ppt/slides/_rels/slide27.xml.rels" ContentType="application/vnd.openxmlformats-package.relationships+xml"/>
  <Override PartName="/ppt/slides/_rels/slide18.xml.rels" ContentType="application/vnd.openxmlformats-package.relationships+xml"/>
  <Override PartName="/ppt/slides/_rels/slide1.xml.rels" ContentType="application/vnd.openxmlformats-package.relationships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9.xml" ContentType="application/vnd.openxmlformats-officedocument.presentationml.slide+xml"/>
  <Override PartName="/ppt/slides/slide18.xml" ContentType="application/vnd.openxmlformats-officedocument.presentationml.slide+xml"/>
  <Override PartName="/ppt/slides/slide8.xml" ContentType="application/vnd.openxmlformats-officedocument.presentationml.slide+xml"/>
  <Override PartName="/ppt/slides/slide17.xml" ContentType="application/vnd.openxmlformats-officedocument.presentationml.slide+xml"/>
  <Override PartName="/ppt/slides/slide7.xml" ContentType="application/vnd.openxmlformats-officedocument.presentationml.slide+xml"/>
  <Override PartName="/ppt/slides/slide16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13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media/image13.png" ContentType="image/png"/>
  <Override PartName="/ppt/media/image12.png" ContentType="image/png"/>
  <Override PartName="/ppt/media/image11.png" ContentType="image/png"/>
  <Override PartName="/ppt/media/image10.png" ContentType="image/png"/>
  <Override PartName="/ppt/media/image9.png" ContentType="image/png"/>
  <Override PartName="/ppt/media/image8.png" ContentType="image/png"/>
  <Override PartName="/ppt/media/image7.png" ContentType="image/png"/>
  <Override PartName="/ppt/media/image6.png" ContentType="image/png"/>
  <Override PartName="/ppt/media/image5.png" ContentType="image/png"/>
  <Override PartName="/ppt/media/image4.png" ContentType="image/png"/>
  <Override PartName="/ppt/media/image3.png" ContentType="image/png"/>
  <Override PartName="/ppt/media/image2.png" ContentType="image/png"/>
  <Override PartName="/ppt/media/image1.png" ContentType="image/png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.xml.rels" ContentType="application/vnd.openxmlformats-package.relationships+xml"/>
  <Override PartName="/ppt/slideLayouts/slideLayout2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1.xml" ContentType="application/vnd.openxmlformats-officedocument.theme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2.xml" ContentType="application/vnd.openxmlformats-officedocument.presentationml.slideMaster+xml"/>
  <Override PartName="/ppt/slideMasters/slideMaster1.xml" ContentType="application/vnd.openxmlformats-officedocument.presentationml.slideMaster+xml"/>
  <Override PartName="/ppt/presentation.xml" ContentType="application/vnd.openxmlformats-officedocument.presentationml.presentation.main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</p:sldIdLst>
  <p:sldSz cx="9144000" cy="685800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<Relationship Id="rId34" Type="http://schemas.openxmlformats.org/officeDocument/2006/relationships/slide" Target="slides/slide3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4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37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38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pic>
        <p:nvPicPr>
          <p:cNvPr id="76" name="" descr=""/>
          <p:cNvPicPr/>
          <p:nvPr/>
        </p:nvPicPr>
        <p:blipFill>
          <a:blip r:embed="rId2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  <p:pic>
        <p:nvPicPr>
          <p:cNvPr id="77" name="" descr=""/>
          <p:cNvPicPr/>
          <p:nvPr/>
        </p:nvPicPr>
        <p:blipFill>
          <a:blip r:embed="rId3"/>
          <a:stretch/>
        </p:blipFill>
        <p:spPr>
          <a:xfrm>
            <a:off x="1735560" y="1599840"/>
            <a:ext cx="5671800" cy="4525560"/>
          </a:xfrm>
          <a:prstGeom prst="rect">
            <a:avLst/>
          </a:prstGeom>
          <a:ln>
            <a:noFill/>
          </a:ln>
        </p:spPr>
      </p:pic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/>
          <a:p>
            <a:pPr algn="ctr"/>
            <a:endParaRPr/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/>
          <a:p>
            <a:endParaRPr/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</p:spPr>
        <p:txBody>
          <a:bodyPr lIns="0" rIns="0" tIns="0" bIns="0"/>
          <a:p>
            <a:endParaRPr/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19/03/19</a:t>
            </a:r>
            <a:endParaRPr/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55116BC-AFBB-4791-8005-3F1322ED4601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/>
          <a:p>
            <a:pPr>
              <a:buSzPct val="45000"/>
              <a:buFont typeface="StarSymbol"/>
              <a:buChar char=""/>
            </a:pPr>
            <a:r>
              <a:rPr lang="pt-BR" sz="3200"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2400"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2000"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Sixth Outline Level</a:t>
            </a:r>
            <a:endParaRPr/>
          </a:p>
          <a:p>
            <a:pPr lvl="6">
              <a:buSzPct val="45000"/>
              <a:buFont typeface="StarSymbol"/>
              <a:buChar char=""/>
            </a:pPr>
            <a:r>
              <a:rPr lang="pt-BR" sz="2000">
                <a:latin typeface="Calibri"/>
              </a:rPr>
              <a:t>Seventh Outline Level</a:t>
            </a:r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Click to edit the title text formatClique para editar o estilo do título mestre</a:t>
            </a:r>
            <a:endParaRPr/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</p:spPr>
        <p:txBody>
          <a:bodyPr/>
          <a:p>
            <a:pPr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/>
          </a:p>
          <a:p>
            <a:pPr lvl="1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/>
          </a:p>
          <a:p>
            <a:pPr lvl="2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/>
          </a:p>
          <a:p>
            <a:pPr lvl="3">
              <a:buSzPct val="75000"/>
              <a:buFont typeface="StarSymbol"/>
              <a:buChar char="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/>
          </a:p>
          <a:p>
            <a:pPr lvl="4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/>
          </a:p>
          <a:p>
            <a:pPr lvl="5">
              <a:buSzPct val="45000"/>
              <a:buFont typeface="StarSymbol"/>
              <a:buChar char="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Seventh Outline LevelClique para editar os estilos do texto mestre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Segundo nível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Terceiro nível</a:t>
            </a:r>
            <a:endParaRPr/>
          </a:p>
          <a:p>
            <a:pPr lvl="3">
              <a:lnSpc>
                <a:spcPct val="100000"/>
              </a:lnSpc>
              <a:buFont typeface="Arial"/>
              <a:buChar char="–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Quarto nível</a:t>
            </a:r>
            <a:endParaRPr/>
          </a:p>
          <a:p>
            <a:pPr lvl="4">
              <a:lnSpc>
                <a:spcPct val="100000"/>
              </a:lnSpc>
              <a:buFont typeface="Arial"/>
              <a:buChar char="»"/>
            </a:pPr>
            <a:r>
              <a:rPr lang="pt-BR" sz="2000" strike="noStrike">
                <a:solidFill>
                  <a:srgbClr val="000000"/>
                </a:solidFill>
                <a:latin typeface="Calibri"/>
              </a:rPr>
              <a:t>Quinto nível</a:t>
            </a:r>
            <a:endParaRPr/>
          </a:p>
        </p:txBody>
      </p:sp>
      <p:sp>
        <p:nvSpPr>
          <p:cNvPr id="41" name="PlaceHolder 3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/>
          <a:p>
            <a:pPr>
              <a:lnSpc>
                <a:spcPct val="100000"/>
              </a:lnSpc>
            </a:pPr>
            <a:r>
              <a:rPr lang="pt-BR" sz="1200" strike="noStrike">
                <a:solidFill>
                  <a:srgbClr val="8b8b8b"/>
                </a:solidFill>
                <a:latin typeface="Calibri"/>
              </a:rPr>
              <a:t>19/03/19</a:t>
            </a:r>
            <a:endParaRPr/>
          </a:p>
        </p:txBody>
      </p:sp>
      <p:sp>
        <p:nvSpPr>
          <p:cNvPr id="42" name="PlaceHolder 4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/>
          <a:p>
            <a:endParaRPr/>
          </a:p>
        </p:txBody>
      </p:sp>
      <p:sp>
        <p:nvSpPr>
          <p:cNvPr id="43" name="PlaceHolder 5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p>
            <a:pPr algn="r">
              <a:lnSpc>
                <a:spcPct val="100000"/>
              </a:lnSpc>
            </a:pPr>
            <a:fld id="{4339A64B-CA8A-44CC-B89D-AFE1DA2D6632}" type="slidenum">
              <a:rPr lang="pt-BR" sz="1200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/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TextShape 1"/>
          <p:cNvSpPr txBox="1"/>
          <p:nvPr/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Introdução à Modelagem de Software</a:t>
            </a:r>
            <a:endParaRPr/>
          </a:p>
        </p:txBody>
      </p:sp>
      <p:sp>
        <p:nvSpPr>
          <p:cNvPr id="79" name="TextShape 2"/>
          <p:cNvSpPr txBox="1"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 algn="ctr"/>
            <a:endParaRPr/>
          </a:p>
        </p:txBody>
      </p:sp>
    </p:spTree>
  </p:cSld>
  <p:timing>
    <p:tnLst>
      <p:par>
        <p:cTn id="1" dur="indefinite" restart="never" nodeType="tmRoot">
          <p:childTnLst>
            <p:seq>
              <p:cTn id="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Crise do Software</a:t>
            </a:r>
            <a:endParaRPr/>
          </a:p>
        </p:txBody>
      </p:sp>
      <p:sp>
        <p:nvSpPr>
          <p:cNvPr id="10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Preço do hardware cai (circuitos integrados) 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Maior demanda por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Maior demanda por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Baixa produtividade e qualidade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Resultado: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Software entregue fora do prazo e com maior custo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Grandes falhas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9" dur="indefinite" restart="never" nodeType="tmRoot">
          <p:childTnLst>
            <p:seq>
              <p:cTn id="2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Por que Engenharia de Software?</a:t>
            </a:r>
            <a:endParaRPr/>
          </a:p>
        </p:txBody>
      </p:sp>
      <p:sp>
        <p:nvSpPr>
          <p:cNvPr id="10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Termo criado em 1968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Idéia de usar processos e métodos bem definidos, quantificáveis, formais, para desenvolvimento de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Aplicação de conceitos de engenharia ao desenvolvimento de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1" dur="indefinite" restart="never" nodeType="tmRoot">
          <p:childTnLst>
            <p:seq>
              <p:cTn id="2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Mitos do software</a:t>
            </a:r>
            <a:endParaRPr/>
          </a:p>
        </p:txBody>
      </p:sp>
      <p:sp>
        <p:nvSpPr>
          <p:cNvPr id="10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 strike="noStrike">
                <a:solidFill>
                  <a:srgbClr val="000000"/>
                </a:solidFill>
                <a:latin typeface="Calibri"/>
              </a:rPr>
              <a:t>Meu pessoal tem ferramentas de desenvolvimento de software que estão no estado da arte, afinal, compramos para eles os computadores mais novos”.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 strike="noStrike">
                <a:solidFill>
                  <a:srgbClr val="000000"/>
                </a:solidFill>
                <a:latin typeface="Calibri"/>
              </a:rPr>
              <a:t>Se nos atrasarmos no planejamento, podemos adicionar mais programadores”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 strike="noStrike">
                <a:solidFill>
                  <a:srgbClr val="000000"/>
                </a:solidFill>
                <a:latin typeface="Calibri"/>
              </a:rPr>
              <a:t>O estabelecimento geral de objetivos é suficiente para iniciar o desenvolvimento do software – podemos fornecer os detalhes posteriormente”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3" dur="indefinite" restart="never" nodeType="tmRoot">
          <p:childTnLst>
            <p:seq>
              <p:cTn id="2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Mitos do software</a:t>
            </a:r>
            <a:endParaRPr/>
          </a:p>
        </p:txBody>
      </p:sp>
      <p:sp>
        <p:nvSpPr>
          <p:cNvPr id="10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 strike="noStrike">
                <a:solidFill>
                  <a:srgbClr val="000000"/>
                </a:solidFill>
                <a:latin typeface="Calibri"/>
              </a:rPr>
              <a:t>Quando escrevemos um programa e o fazemos funcionar, nosso trabalho está completo”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“</a:t>
            </a:r>
            <a:r>
              <a:rPr lang="pt-BR" sz="3200" strike="noStrike">
                <a:solidFill>
                  <a:srgbClr val="000000"/>
                </a:solidFill>
                <a:latin typeface="Calibri"/>
              </a:rPr>
              <a:t>Até que eu esteja com o programa funcionando não tenho como avaliar sua qualidade ”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25" dur="indefinite" restart="never" nodeType="tmRoot">
          <p:childTnLst>
            <p:seq>
              <p:cTn id="2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Desenvolvimento de software: Arte ou Engenharia?</a:t>
            </a:r>
            <a:endParaRPr/>
          </a:p>
        </p:txBody>
      </p:sp>
      <p:pic>
        <p:nvPicPr>
          <p:cNvPr id="108" name="Picture 2" descr=""/>
          <p:cNvPicPr/>
          <p:nvPr/>
        </p:nvPicPr>
        <p:blipFill>
          <a:blip r:embed="rId1"/>
          <a:stretch/>
        </p:blipFill>
        <p:spPr>
          <a:xfrm>
            <a:off x="251640" y="2349000"/>
            <a:ext cx="3779640" cy="3060360"/>
          </a:xfrm>
          <a:prstGeom prst="rect">
            <a:avLst/>
          </a:prstGeom>
          <a:ln w="9360">
            <a:noFill/>
          </a:ln>
        </p:spPr>
      </p:pic>
      <p:pic>
        <p:nvPicPr>
          <p:cNvPr id="109" name="Picture 3" descr=""/>
          <p:cNvPicPr/>
          <p:nvPr/>
        </p:nvPicPr>
        <p:blipFill>
          <a:blip r:embed="rId2"/>
          <a:stretch/>
        </p:blipFill>
        <p:spPr>
          <a:xfrm>
            <a:off x="5436000" y="2205000"/>
            <a:ext cx="2700000" cy="2901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7" dur="indefinite" restart="never" nodeType="tmRoot">
          <p:childTnLst>
            <p:seq>
              <p:cTn id="2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Picture 2" descr=""/>
          <p:cNvPicPr/>
          <p:nvPr/>
        </p:nvPicPr>
        <p:blipFill>
          <a:blip r:embed="rId1"/>
          <a:stretch/>
        </p:blipFill>
        <p:spPr>
          <a:xfrm>
            <a:off x="179640" y="5400"/>
            <a:ext cx="8208720" cy="685224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29" dur="indefinite" restart="never" nodeType="tmRoot">
          <p:childTnLst>
            <p:seq>
              <p:cTn id="3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TextShape 1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12" name="Picture 2" descr=""/>
          <p:cNvPicPr/>
          <p:nvPr/>
        </p:nvPicPr>
        <p:blipFill>
          <a:blip r:embed="rId1"/>
          <a:stretch/>
        </p:blipFill>
        <p:spPr>
          <a:xfrm>
            <a:off x="142920" y="647640"/>
            <a:ext cx="8857800" cy="556236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31" dur="indefinite" restart="never" nodeType="tmRoot">
          <p:childTnLst>
            <p:seq>
              <p:cTn id="3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História da modelagem de SW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1945-1960’s</a:t>
            </a:r>
            <a:endParaRPr/>
          </a:p>
        </p:txBody>
      </p:sp>
      <p:sp>
        <p:nvSpPr>
          <p:cNvPr id="11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Mainframes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Software relativamente simples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Preocupação maior com hardware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Fluxogramas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Diagramas de módulos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Decomposição funcional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COBOL, FORTRAN, ALGOL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3" dur="indefinite" restart="never" nodeType="tmRoot">
          <p:childTnLst>
            <p:seq>
              <p:cTn id="3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História da modelagem de SW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1970’s-1980’s</a:t>
            </a:r>
            <a:endParaRPr/>
          </a:p>
        </p:txBody>
      </p:sp>
      <p:sp>
        <p:nvSpPr>
          <p:cNvPr id="116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Expansão do mercado computacional (mainframes, micros, estações de trabalho)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Software mais complexo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Programação estruturada (Dijkstra, Wirth)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Análise e projeto estruturados (Tom DeMarco, Gane &amp; Sarson, Yourdon, Constantine)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Diagramas de Fluxo de Dados, Pseudo-linguagem, Dicionário de Dados, Tabelas e árvores de decisão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Pascal, C, 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5" dur="indefinite" restart="never" nodeType="tmRoot">
          <p:childTnLst>
            <p:seq>
              <p:cTn id="3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História da modelagem de SW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1980’s – 1995</a:t>
            </a:r>
            <a:endParaRPr/>
          </a:p>
        </p:txBody>
      </p:sp>
      <p:sp>
        <p:nvSpPr>
          <p:cNvPr id="11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Interfaces homem-máquina, redes locais, PCs, Internet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Programação orientada a objetos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Análise e projeto orientados a objetos (Mellor, Fusion, Coad, Yourdon, OOSE, OMT)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Diagramas de Classes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C++, Eiffel 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7" dur="indefinite" restart="never" nodeType="tmRoot">
          <p:childTnLst>
            <p:seq>
              <p:cTn id="3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O que é software? </a:t>
            </a:r>
            <a:endParaRPr/>
          </a:p>
        </p:txBody>
      </p:sp>
      <p:sp>
        <p:nvSpPr>
          <p:cNvPr id="8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Programas de computador, juntamente com as estruturas de dados e documentação associada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" dur="indefinite" restart="never" nodeType="tmRoot">
          <p:childTnLst>
            <p:seq>
              <p:cTn id="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História da modelagem de software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
</a:t>
            </a:r>
            <a:r>
              <a:rPr lang="pt-BR" sz="4400" strike="noStrike">
                <a:solidFill>
                  <a:srgbClr val="000000"/>
                </a:solidFill>
                <a:latin typeface="Calibri"/>
              </a:rPr>
              <a:t>1995 - ...</a:t>
            </a:r>
            <a:endParaRPr/>
          </a:p>
        </p:txBody>
      </p:sp>
      <p:sp>
        <p:nvSpPr>
          <p:cNvPr id="120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Internet, celular, palm, ...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Programação orientada a objetos atinge maturidade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UML, RUP, Metodologias ágeis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Padrões de projeto, frameworks, componentes, linhas de produtos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Java, C#, Python, Ruby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39" dur="indefinite" restart="never" nodeType="tmRoot">
          <p:childTnLst>
            <p:seq>
              <p:cTn id="4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Atividades típicas do processo de desenvolvimento</a:t>
            </a:r>
            <a:endParaRPr/>
          </a:p>
        </p:txBody>
      </p:sp>
      <p:sp>
        <p:nvSpPr>
          <p:cNvPr id="12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Elicitação de Requisitos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Qual o problema? 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O que será feito?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Análise e projeto de software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Como será feito?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Descrição computacional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Projeto de arquitetura e detalhado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Implementação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Testes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Implantação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41" dur="indefinite" restart="never" nodeType="tmRoot">
          <p:childTnLst>
            <p:seq>
              <p:cTn id="4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124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125" name="Picture 2" descr=""/>
          <p:cNvPicPr/>
          <p:nvPr/>
        </p:nvPicPr>
        <p:blipFill>
          <a:blip r:embed="rId1"/>
          <a:stretch/>
        </p:blipFill>
        <p:spPr>
          <a:xfrm>
            <a:off x="0" y="41400"/>
            <a:ext cx="9072000" cy="658260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43" dur="indefinite" restart="never" nodeType="tmRoot">
          <p:childTnLst>
            <p:seq>
              <p:cTn id="4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Modelo Linear - crítica</a:t>
            </a:r>
            <a:endParaRPr/>
          </a:p>
        </p:txBody>
      </p:sp>
      <p:sp>
        <p:nvSpPr>
          <p:cNvPr id="12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Projetos reais raramente seguem o fluxo sequencial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Em projetos grandes, é impossível elicitar todos os requisitos antes da fase de análise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Requisitos são frequentemente alterados, o que impacta na análise e projeto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Demora na descoberta de erros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Espera por fim de uma fase para iniciar outra (bloqueio)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Desenvolvimento iterativo e incremental</a:t>
            </a:r>
            <a:endParaRPr/>
          </a:p>
        </p:txBody>
      </p:sp>
      <p:sp>
        <p:nvSpPr>
          <p:cNvPr id="12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Diversos passos (iterações) com adição de funcionalidades (incremental)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Requisitos são agrupados por funcionalidade e implementados em um ciclo de desenvolvimento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Partes do software são entregues baseado em requisitos prioritários.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Requisitos com maiores riscos são atacados primeiro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Modelo em espiral</a:t>
            </a:r>
            <a:endParaRPr/>
          </a:p>
        </p:txBody>
      </p:sp>
      <p:pic>
        <p:nvPicPr>
          <p:cNvPr id="131" name="Picture 2" descr=""/>
          <p:cNvPicPr/>
          <p:nvPr/>
        </p:nvPicPr>
        <p:blipFill>
          <a:blip r:embed="rId1"/>
          <a:stretch/>
        </p:blipFill>
        <p:spPr>
          <a:xfrm>
            <a:off x="1150920" y="1375920"/>
            <a:ext cx="6840000" cy="5221080"/>
          </a:xfrm>
          <a:prstGeom prst="rect">
            <a:avLst/>
          </a:prstGeom>
          <a:ln w="9360">
            <a:noFill/>
          </a:ln>
        </p:spPr>
      </p:pic>
    </p:spTree>
  </p:cSld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Modelo em espiral</a:t>
            </a:r>
            <a:endParaRPr/>
          </a:p>
        </p:txBody>
      </p:sp>
      <p:sp>
        <p:nvSpPr>
          <p:cNvPr id="13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Cada loop é dividido em 4 setores: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Definição de objetivos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Avaliação e redução de riscos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Desenvolvimento e validação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Planejamento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Metodologias ágeis</a:t>
            </a:r>
            <a:endParaRPr/>
          </a:p>
        </p:txBody>
      </p:sp>
      <p:sp>
        <p:nvSpPr>
          <p:cNvPr id="13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conceitos chave do “Manifesto Ágil”: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pt-BR" sz="2800" strike="noStrike">
                <a:solidFill>
                  <a:srgbClr val="000000"/>
                </a:solidFill>
                <a:latin typeface="Calibri"/>
              </a:rPr>
              <a:t>Indivíduos e interações ao invés de processos e ferramentas.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pt-BR" sz="2800" strike="noStrike">
                <a:solidFill>
                  <a:srgbClr val="000000"/>
                </a:solidFill>
                <a:latin typeface="Calibri"/>
              </a:rPr>
              <a:t>Software executável ao invés de documentação.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pt-BR" sz="2800" strike="noStrike">
                <a:solidFill>
                  <a:srgbClr val="000000"/>
                </a:solidFill>
                <a:latin typeface="Calibri"/>
              </a:rPr>
              <a:t>Colaboração do cliente ao invés de negociação de contratos.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b="1" lang="pt-BR" sz="2800" strike="noStrike">
                <a:solidFill>
                  <a:srgbClr val="000000"/>
                </a:solidFill>
                <a:latin typeface="Calibri"/>
              </a:rPr>
              <a:t>Respostas rápidas a mudanças ao invés de seguir planos.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Ex. Extreme Programming (XP), Scrum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Extreme Programming</a:t>
            </a:r>
            <a:endParaRPr/>
          </a:p>
        </p:txBody>
      </p:sp>
      <p:sp>
        <p:nvSpPr>
          <p:cNvPr id="13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 Extreme Programming (XP) é uma metodologia ágil para equipes pequenas e médias que desenvolvem software baseado em requisitos vagos e que se modificam rapidamente.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Diferenciais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i="1" lang="pt-BR" sz="2800" strike="noStrike">
                <a:solidFill>
                  <a:srgbClr val="000000"/>
                </a:solidFill>
                <a:latin typeface="Calibri"/>
              </a:rPr>
              <a:t>Feedback constante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Abordagem incremental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 comunicação entre as pessoas é encorajada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12 práticas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Algumas práticas da XP</a:t>
            </a:r>
            <a:endParaRPr/>
          </a:p>
        </p:txBody>
      </p:sp>
      <p:sp>
        <p:nvSpPr>
          <p:cNvPr id="13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Entregas freqüentes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Projeto simples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Programação em pares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Propriedade coletiva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Integração contínua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Código padronizado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Tipos de software</a:t>
            </a:r>
            <a:endParaRPr/>
          </a:p>
        </p:txBody>
      </p:sp>
      <p:sp>
        <p:nvSpPr>
          <p:cNvPr id="8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Sistemas (básico): editores, compiladores, sistemas operacionais, drivers.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Aplicativos: controle de negócios e de processos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Embutido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Web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Legado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5" dur="indefinite" restart="never" nodeType="tmRoot">
          <p:childTnLst>
            <p:seq>
              <p:cTn id="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Ferramentas CASE</a:t>
            </a:r>
            <a:endParaRPr/>
          </a:p>
        </p:txBody>
      </p:sp>
      <p:sp>
        <p:nvSpPr>
          <p:cNvPr id="141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Computer Aided Software Engineering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Ferramentas que auxiliam (dão suporte) as atividades de um processo de desenvolvimento de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Ex. editores de modelos, compiladores, depuradores de código, gerenciadores de configuração, ferramentas de teste, ambientes de desenvolvimento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Uso de ferramentas CASE na disciplina</a:t>
            </a:r>
            <a:endParaRPr/>
          </a:p>
        </p:txBody>
      </p:sp>
      <p:sp>
        <p:nvSpPr>
          <p:cNvPr id="143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StarUML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ArgoUML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RationalRose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Astah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Qualquer outra que o grupo quiser</a:t>
            </a:r>
            <a:endParaRPr/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Quem desenvolve software?</a:t>
            </a:r>
            <a:endParaRPr/>
          </a:p>
        </p:txBody>
      </p:sp>
      <p:sp>
        <p:nvSpPr>
          <p:cNvPr id="8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Várias denominações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Analistas de Sistemas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Analistas de Microinformática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Analistas Programadores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Programadores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Arquitetos de Software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Engenheiros de Software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Desenvolvedores de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7" dur="indefinite" restart="never" nodeType="tmRoot">
          <p:childTnLst>
            <p:seq>
              <p:cTn id="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Aplicações de software</a:t>
            </a:r>
            <a:endParaRPr/>
          </a:p>
        </p:txBody>
      </p:sp>
      <p:sp>
        <p:nvSpPr>
          <p:cNvPr id="87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industrial automation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business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video games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telecommunications (the Internet and everything that flows on it)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databases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educational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medical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image editing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spreadsheet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simulation software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Word processing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Decision making software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9" dur="indefinite" restart="never" nodeType="tmRoot">
          <p:childTnLst>
            <p:seq>
              <p:cTn id="10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89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90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734040" cy="71416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1" dur="indefinite" restart="never" nodeType="tmRoot">
          <p:childTnLst>
            <p:seq>
              <p:cTn id="12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2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93" name="Picture 2" descr=""/>
          <p:cNvPicPr/>
          <p:nvPr/>
        </p:nvPicPr>
        <p:blipFill>
          <a:blip r:embed="rId1"/>
          <a:stretch/>
        </p:blipFill>
        <p:spPr>
          <a:xfrm>
            <a:off x="0" y="0"/>
            <a:ext cx="9513360" cy="719748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3" dur="indefinite" restart="never" nodeType="tmRoot">
          <p:childTnLst>
            <p:seq>
              <p:cTn id="14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endParaRPr/>
          </a:p>
        </p:txBody>
      </p:sp>
      <p:sp>
        <p:nvSpPr>
          <p:cNvPr id="95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endParaRPr/>
          </a:p>
        </p:txBody>
      </p:sp>
      <p:pic>
        <p:nvPicPr>
          <p:cNvPr id="96" name="Picture 2" descr=""/>
          <p:cNvPicPr/>
          <p:nvPr/>
        </p:nvPicPr>
        <p:blipFill>
          <a:blip r:embed="rId1"/>
          <a:stretch/>
        </p:blipFill>
        <p:spPr>
          <a:xfrm>
            <a:off x="0" y="90360"/>
            <a:ext cx="9216720" cy="6675120"/>
          </a:xfrm>
          <a:prstGeom prst="rect">
            <a:avLst/>
          </a:prstGeom>
          <a:ln w="9360">
            <a:noFill/>
          </a:ln>
        </p:spPr>
      </p:pic>
    </p:spTree>
  </p:cSld>
  <p:timing>
    <p:tnLst>
      <p:par>
        <p:cTn id="15" dur="indefinite" restart="never" nodeType="tmRoot">
          <p:childTnLst>
            <p:seq>
              <p:cTn id="16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>
            <a:noFill/>
          </a:ln>
        </p:spPr>
        <p:txBody>
          <a:bodyPr anchor="ctr"/>
          <a:p>
            <a:pPr algn="ctr">
              <a:lnSpc>
                <a:spcPct val="100000"/>
              </a:lnSpc>
            </a:pPr>
            <a:r>
              <a:rPr lang="pt-BR" sz="4400" strike="noStrike">
                <a:solidFill>
                  <a:srgbClr val="000000"/>
                </a:solidFill>
                <a:latin typeface="Calibri"/>
              </a:rPr>
              <a:t>Mercado de Software</a:t>
            </a:r>
            <a:endParaRPr/>
          </a:p>
        </p:txBody>
      </p:sp>
      <p:sp>
        <p:nvSpPr>
          <p:cNvPr id="98" name="TextShape 2"/>
          <p:cNvSpPr txBox="1"/>
          <p:nvPr/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>
            <a:noFill/>
          </a:ln>
        </p:spPr>
        <p:txBody>
          <a:bodyPr/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2008: U$303bi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2013: U$457bi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50% em 5 anos!!!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Modernos celulares possuem 20 milhões de linha de código</a:t>
            </a:r>
            <a:endParaRPr/>
          </a:p>
          <a:p>
            <a:pPr>
              <a:lnSpc>
                <a:spcPct val="100000"/>
              </a:lnSpc>
              <a:buFont typeface="Arial"/>
              <a:buChar char="•"/>
            </a:pPr>
            <a:r>
              <a:rPr lang="pt-BR" sz="3200" strike="noStrike">
                <a:solidFill>
                  <a:srgbClr val="000000"/>
                </a:solidFill>
                <a:latin typeface="Calibri"/>
              </a:rPr>
              <a:t>No Brasil: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SW + serviços: R$63B em 2011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7.o mercado no mundo</a:t>
            </a:r>
            <a:endParaRPr/>
          </a:p>
          <a:p>
            <a:pPr lvl="1">
              <a:lnSpc>
                <a:spcPct val="100000"/>
              </a:lnSpc>
              <a:buFont typeface="Arial"/>
              <a:buChar char="–"/>
            </a:pPr>
            <a:r>
              <a:rPr lang="pt-BR" sz="2800" strike="noStrike">
                <a:solidFill>
                  <a:srgbClr val="000000"/>
                </a:solidFill>
                <a:latin typeface="Calibri"/>
              </a:rPr>
              <a:t>~600 mil empregos no total, ~200 mil na área técnica</a:t>
            </a:r>
            <a:endParaRPr/>
          </a:p>
          <a:p>
            <a:pPr lvl="2">
              <a:lnSpc>
                <a:spcPct val="100000"/>
              </a:lnSpc>
              <a:buFont typeface="Arial"/>
              <a:buChar char="•"/>
            </a:pPr>
            <a:r>
              <a:rPr lang="pt-BR" sz="2400" strike="noStrike">
                <a:solidFill>
                  <a:srgbClr val="000000"/>
                </a:solidFill>
                <a:latin typeface="Calibri"/>
              </a:rPr>
              <a:t>Exportações: U$2,4B</a:t>
            </a:r>
            <a:endParaRPr/>
          </a:p>
          <a:p>
            <a:pPr>
              <a:lnSpc>
                <a:spcPct val="100000"/>
              </a:lnSpc>
            </a:pPr>
            <a:endParaRPr/>
          </a:p>
        </p:txBody>
      </p:sp>
    </p:spTree>
  </p:cSld>
  <p:timing>
    <p:tnLst>
      <p:par>
        <p:cTn id="17" dur="indefinite" restart="never" nodeType="tmRoot">
          <p:childTnLst>
            <p:seq>
              <p:cTn id="18" nodeType="mainSeq"/>
              <p:prevCondLst>
                <p:cond delay="0" evt="onPrev">
                  <p:tgtEl>
                    <p:sldTgt/>
                  </p:tgtEl>
                </p:cond>
              </p:prevCondLst>
              <p:nextCondLst>
                <p:cond delay="0"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