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c44872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c44872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5ac91ef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5ac91ef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fa066a6c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fa066a6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fa066a6c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fa066a6c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fa066a6c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fa066a6c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fa066a6c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fa066a6c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fa066a6c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fa066a6c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fa066a6c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fa066a6c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fa066a6c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fa066a6c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6d444dd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6d444dd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6d444dd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6d444dd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6d444dd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6d444dd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6d444dd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6d444dd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5ac91ef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5ac91ef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6b6c31f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6b6c31f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6d444dd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6d444dd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6d444dd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6d444dd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6d444dd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6d444dd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33edac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33edac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33edac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33edac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5ac91ef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5ac91ef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6d444dd9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6d444dd9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6f430d0f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6f430d0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6d444dd9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6d444dd9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3753879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3753879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6d444dd9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6d444dd9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3753879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3753879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f3080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f3080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3753879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3753879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ff30801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ff30801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3753879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3753879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ff30801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ff30801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237538798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23753879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f430d0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6f430d0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6b6c31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6b6c31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60862e24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60862e24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6b6c31f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d6b6c31f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3753879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23753879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d6b6c31f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d6b6c31f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ff308017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ff308017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f430d0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d6f430d0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9bfe04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9bfe04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6f430d0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d6f430d0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6f430d0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d6f430d0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75387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375387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d6f430d0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d6f430d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6f430d0f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d6f430d0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fa066a6c3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1fa066a6c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74bbeffd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74bbeffd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74bbef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74bbef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74bbeff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74bbeff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74bbeffd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574bbeffd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74bbeffd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74bbeffd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74bbeffd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74bbeffd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74bbeffd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74bbeffd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6f430d0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6f430d0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74bbeffd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74bbeffd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74bbeffd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74bbeffd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74bbeffd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74bbeffd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574bbeff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574bbeff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574bbeff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574bbeff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74bbeffd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574bbeffd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574bbeff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574bbeff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74bbeffd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74bbeffd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574bbeff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574bbeff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74bbeffd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574bbeffd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6d444dd9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6d444dd9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574bbeffd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574bbeffd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74bbeffd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74bbeffd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574bbeffd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574bbeffd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74bbeffd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74bbeffd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574bbeffd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574bbeffd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574bbeffd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574bbeffd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74bbeffd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74bbeffd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74bbeffd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74bbeff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574bbeff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574bbeff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237538798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237538798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6f430d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6f430d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0654abaf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0654abaf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6f430d0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6f430d0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/3.0/b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info.arxiv.org/hiring/index.html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cloud.google.com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ws.ycombinator.com/item?id=18442637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2303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Compreensão, </a:t>
            </a:r>
            <a:r>
              <a:rPr lang="en" sz="2650"/>
              <a:t>Manutenção e Evolução de Software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/>
              <a:t>Cap. 9</a:t>
            </a:r>
            <a:r>
              <a:rPr b="1" lang="en" sz="3550"/>
              <a:t> - Sistemas Legados</a:t>
            </a:r>
            <a:endParaRPr b="1" sz="3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Prof. Marco Tulio Valente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#1: Como lidar com d</a:t>
            </a:r>
            <a:r>
              <a:rPr lang="en"/>
              <a:t>ívida de tecnologia?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11524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Atualizar frequentemente ("hack days")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 linguagem começar a ficar desatualizada, migrar desenvolvimento novo para uma nova linguagem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Não comprar mais nada em tecnologias desatualizadas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392675"/>
            <a:ext cx="86688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Problema #2: Dívida</a:t>
            </a:r>
            <a:r>
              <a:rPr lang="en" sz="3000"/>
              <a:t> de Arquitetura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(ou seja, sistema legado </a:t>
            </a:r>
            <a:r>
              <a:rPr lang="en" sz="2500"/>
              <a:t>é um big ball of mud)</a:t>
            </a:r>
            <a:endParaRPr sz="2500"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200" y="1950100"/>
            <a:ext cx="3642275" cy="28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ívida Técnica de Arquitetura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Módulos sem responsabilidades e interfaces claras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Muito </a:t>
            </a:r>
            <a:r>
              <a:rPr lang="en" sz="2400"/>
              <a:t>código </a:t>
            </a:r>
            <a:r>
              <a:rPr lang="en" sz="2400"/>
              <a:t>duplicado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Muito código morto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etc 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de Caso: sistema de um grande banco global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152475"/>
            <a:ext cx="85206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50 países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Desenvolvimento começou no final dos anos 90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25 milhões de LOC, principalmente em C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Centenas de engenheiros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7"/>
          <p:cNvSpPr txBox="1"/>
          <p:nvPr/>
        </p:nvSpPr>
        <p:spPr>
          <a:xfrm>
            <a:off x="740725" y="4218850"/>
            <a:ext cx="7582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Santoru Sarkar et al. Modularization of a Large-Scale Business Application: A Case Study. IEEE Software, March/April 2009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</a:t>
            </a:r>
            <a:r>
              <a:rPr lang="en"/>
              <a:t>óstico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Arquivos com funções de diversos domínios (financeiro, contábil, trading)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Código de apresentação junto com código de domínio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Funções utilitárias (ex.: validação de datas) junto com funções de domínio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Duplicação de código (~5% das funções)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</a:t>
            </a:r>
            <a:r>
              <a:rPr lang="en"/>
              <a:t>óstico</a:t>
            </a:r>
            <a:r>
              <a:rPr lang="en"/>
              <a:t> (cont.)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 diretório, chamado "sources", continha: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13K arquivos .c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1.5K arquivos de interface com o usuário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9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148025"/>
            <a:ext cx="85206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</a:t>
            </a:r>
            <a:r>
              <a:rPr lang="en"/>
              <a:t>ção: muita refatoração por 2 anos</a:t>
            </a:r>
            <a:endParaRPr/>
          </a:p>
        </p:txBody>
      </p:sp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75" y="1061974"/>
            <a:ext cx="7315026" cy="33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311700" y="1618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Problema #3: Dívida de Testes</a:t>
            </a:r>
            <a:endParaRPr sz="3200"/>
          </a:p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826" y="1006650"/>
            <a:ext cx="1734400" cy="22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 txBox="1"/>
          <p:nvPr/>
        </p:nvSpPr>
        <p:spPr>
          <a:xfrm>
            <a:off x="875525" y="4119200"/>
            <a:ext cx="72930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"Para mim, um sistema legado é simplesmente um sistema sem testes" (preface, pág xvi)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4222900" y="3260600"/>
            <a:ext cx="7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Racional do livro</a:t>
            </a:r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Sistemas legados não possuem testes…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Logo, a ideia é começar a escrever testes, principalmente de unidade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 isso, vão aparecer "ilhas" no código com testes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 o tempo, essas ilhas vão se juntar e formar um grande "continente" coberto por testes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2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para Mudanças em Código Legado</a:t>
            </a:r>
            <a:endParaRPr/>
          </a:p>
        </p:txBody>
      </p:sp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311700" y="1152475"/>
            <a:ext cx="51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Identificar pontos de mudança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2CC"/>
                </a:highlight>
              </a:rPr>
              <a:t>Identificar pontos de teste</a:t>
            </a:r>
            <a:endParaRPr sz="2400">
              <a:highlight>
                <a:srgbClr val="FFF2CC"/>
              </a:highlight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2CC"/>
                </a:highlight>
              </a:rPr>
              <a:t>Eliminar dependências</a:t>
            </a:r>
            <a:endParaRPr sz="2400">
              <a:highlight>
                <a:srgbClr val="FFF2CC"/>
              </a:highlight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2CC"/>
                </a:highlight>
              </a:rPr>
              <a:t>Escrever testes de unidade</a:t>
            </a:r>
            <a:endParaRPr sz="2400">
              <a:highlight>
                <a:srgbClr val="FFF2CC"/>
              </a:highlight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Implementar a mudança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Refatorar o código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125" y="119500"/>
            <a:ext cx="957900" cy="12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 txBox="1"/>
          <p:nvPr/>
        </p:nvSpPr>
        <p:spPr>
          <a:xfrm>
            <a:off x="5335125" y="1963775"/>
            <a:ext cx="3361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Ideia: escrever um teste primeiro, antes de fazer a mudança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4926625" y="1854225"/>
            <a:ext cx="242400" cy="1414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r>
              <a:rPr lang="en"/>
              <a:t> de sistemas legados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Tecnologias antigas e ultrapassadas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Ninguém quer trabalhar neles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Dor de cabeça para as empresas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Dilema de sistemas legados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 realizar mudanças com segurança, nós temos que ter testes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 escrever testes, frequentemente temos que modificar o código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4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3003675" y="3491950"/>
            <a:ext cx="4502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Principalmente, para eliminar dependências e, com isso, </a:t>
            </a:r>
            <a:r>
              <a:rPr lang="en" sz="2000">
                <a:solidFill>
                  <a:srgbClr val="666666"/>
                </a:solidFill>
              </a:rPr>
              <a:t>facilitar</a:t>
            </a:r>
            <a:r>
              <a:rPr lang="en" sz="2000">
                <a:solidFill>
                  <a:srgbClr val="666666"/>
                </a:solidFill>
              </a:rPr>
              <a:t> a escrita de testes</a:t>
            </a:r>
            <a:endParaRPr sz="2000">
              <a:solidFill>
                <a:srgbClr val="666666"/>
              </a:solidFill>
            </a:endParaRPr>
          </a:p>
        </p:txBody>
      </p:sp>
      <p:cxnSp>
        <p:nvCxnSpPr>
          <p:cNvPr id="245" name="Google Shape;245;p44"/>
          <p:cNvCxnSpPr/>
          <p:nvPr/>
        </p:nvCxnSpPr>
        <p:spPr>
          <a:xfrm>
            <a:off x="2008950" y="2997450"/>
            <a:ext cx="9537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6858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Seams</a:t>
            </a:r>
            <a:endParaRPr sz="3600"/>
          </a:p>
        </p:txBody>
      </p:sp>
      <p:sp>
        <p:nvSpPr>
          <p:cNvPr id="251" name="Google Shape;251;p45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Seam</a:t>
            </a:r>
            <a:endParaRPr b="1"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076275"/>
            <a:ext cx="71301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Ponto onde podemos alterar o comportamento de um programa sem editar o código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Objetivo: facilitar testes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400" y="185375"/>
            <a:ext cx="1438275" cy="16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6"/>
          <p:cNvSpPr txBox="1"/>
          <p:nvPr/>
        </p:nvSpPr>
        <p:spPr>
          <a:xfrm>
            <a:off x="7754350" y="1860125"/>
            <a:ext cx="10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costura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ódigo sem um "seam"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311700" y="1152475"/>
            <a:ext cx="85206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TypeScript</a:t>
            </a:r>
            <a:endParaRPr sz="140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export async function calculatePrice(order:Order)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itemPrices = order.items.map(i =&gt; calculateItemPrice(i))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basePrice = itemPrices.reduce((acc, i) =&gt; acc + i.price, 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discount = calculateDiscount(order)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shipping = await </a:t>
            </a:r>
            <a:r>
              <a:rPr b="1" lang="en" sz="14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calculateShipping(order)</a:t>
            </a:r>
            <a:endParaRPr b="1" sz="140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adjustedShipping = applyShippingDiscounts(order, shipping)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basePrice + discount + adjustedShipping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47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7"/>
          <p:cNvSpPr txBox="1"/>
          <p:nvPr/>
        </p:nvSpPr>
        <p:spPr>
          <a:xfrm>
            <a:off x="3658325" y="3874975"/>
            <a:ext cx="450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Dificulta o teste: sistema externo, lento, sujeito a falhas, etc.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69" name="Google Shape;269;p47"/>
          <p:cNvCxnSpPr/>
          <p:nvPr/>
        </p:nvCxnSpPr>
        <p:spPr>
          <a:xfrm>
            <a:off x="4035500" y="3001400"/>
            <a:ext cx="9672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47"/>
          <p:cNvSpPr txBox="1"/>
          <p:nvPr/>
        </p:nvSpPr>
        <p:spPr>
          <a:xfrm>
            <a:off x="2690700" y="4723075"/>
            <a:ext cx="34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https://martinfowler.com/bliki/LegacySeam.html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ódigo agora com um "seam" habilitado</a:t>
            </a:r>
            <a:endParaRPr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273625" y="1152475"/>
            <a:ext cx="86766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export async function calculatePrice(order: Order, </a:t>
            </a:r>
            <a:r>
              <a:rPr b="1" lang="en" sz="14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shippingFn: (o:Order) =&gt; Promise&lt;number&gt;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itemPrices = order.items.map(i =&gt; calculateItemPrice(i))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basePrice = itemPrices.reduce((acc, i) =&gt; acc + i.price, 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discount = calculateDiscount(order)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shipping = </a:t>
            </a:r>
            <a:r>
              <a:rPr b="1" lang="en" sz="14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await shippingFn(order)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const adjustedShipping = applyShippingDiscounts(order, shipping)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basePrice + discount + adjustedShipping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8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4406825" y="4027375"/>
            <a:ext cx="139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Seam!</a:t>
            </a:r>
            <a:endParaRPr sz="2000">
              <a:solidFill>
                <a:schemeClr val="dk2"/>
              </a:solidFill>
            </a:endParaRPr>
          </a:p>
        </p:txBody>
      </p:sp>
      <p:cxnSp>
        <p:nvCxnSpPr>
          <p:cNvPr id="279" name="Google Shape;279;p48"/>
          <p:cNvCxnSpPr/>
          <p:nvPr/>
        </p:nvCxnSpPr>
        <p:spPr>
          <a:xfrm>
            <a:off x="4035500" y="3001400"/>
            <a:ext cx="9672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fica mais f</a:t>
            </a:r>
            <a:r>
              <a:rPr lang="en"/>
              <a:t>ácil escrever um teste…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273625" y="1152475"/>
            <a:ext cx="8676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const shippingFn = async (o:Order) =&gt; 113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expect(await calculatePrice(sampleOrder, </a:t>
            </a:r>
            <a:r>
              <a:rPr b="1" lang="en" sz="14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shippingFn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)).toStrictEqual(153)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habilitar seams?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311700" y="1152475"/>
            <a:ext cx="85206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Parâmetros e Injeção de Dependência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Arquivos de configuração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Interfaces e subclasses (polimorfismo)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Service Locators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 de Seams</a:t>
            </a:r>
            <a:endParaRPr/>
          </a:p>
        </p:txBody>
      </p:sp>
      <p:sp>
        <p:nvSpPr>
          <p:cNvPr id="299" name="Google Shape;299;p51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1"/>
          <p:cNvSpPr txBox="1"/>
          <p:nvPr/>
        </p:nvSpPr>
        <p:spPr>
          <a:xfrm>
            <a:off x="458525" y="1285675"/>
            <a:ext cx="805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Dependências</a:t>
            </a:r>
            <a:r>
              <a:rPr lang="en" sz="2200">
                <a:solidFill>
                  <a:schemeClr val="dk2"/>
                </a:solidFill>
              </a:rPr>
              <a:t> "hard coded"  ⇒ Depend</a:t>
            </a:r>
            <a:r>
              <a:rPr lang="en" sz="2200">
                <a:solidFill>
                  <a:schemeClr val="dk2"/>
                </a:solidFill>
              </a:rPr>
              <a:t>ências</a:t>
            </a:r>
            <a:r>
              <a:rPr lang="en" sz="2200">
                <a:solidFill>
                  <a:schemeClr val="dk2"/>
                </a:solidFill>
              </a:rPr>
              <a:t> </a:t>
            </a:r>
            <a:r>
              <a:rPr lang="en" sz="2200">
                <a:solidFill>
                  <a:schemeClr val="dk2"/>
                </a:solidFill>
              </a:rPr>
              <a:t>"</a:t>
            </a:r>
            <a:r>
              <a:rPr lang="en" sz="2200">
                <a:solidFill>
                  <a:schemeClr val="dk2"/>
                </a:solidFill>
              </a:rPr>
              <a:t>configuráveis</a:t>
            </a:r>
            <a:r>
              <a:rPr lang="en" sz="2200">
                <a:solidFill>
                  <a:schemeClr val="dk2"/>
                </a:solidFill>
              </a:rPr>
              <a:t>"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01" name="Google Shape;301;p51"/>
          <p:cNvSpPr/>
          <p:nvPr/>
        </p:nvSpPr>
        <p:spPr>
          <a:xfrm rot="-5400000">
            <a:off x="6237325" y="109200"/>
            <a:ext cx="308700" cy="3730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1"/>
          <p:cNvSpPr txBox="1"/>
          <p:nvPr/>
        </p:nvSpPr>
        <p:spPr>
          <a:xfrm>
            <a:off x="6089825" y="2087600"/>
            <a:ext cx="9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971675" y="2801375"/>
            <a:ext cx="3105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Dificulta testes (mais difícil "mockar" a dependência)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5647575" y="3639575"/>
            <a:ext cx="169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Facilita</a:t>
            </a:r>
            <a:r>
              <a:rPr lang="en" sz="1800">
                <a:solidFill>
                  <a:schemeClr val="dk2"/>
                </a:solidFill>
              </a:rPr>
              <a:t> testes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51"/>
          <p:cNvSpPr/>
          <p:nvPr/>
        </p:nvSpPr>
        <p:spPr>
          <a:xfrm>
            <a:off x="2380950" y="1905700"/>
            <a:ext cx="265800" cy="8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1"/>
          <p:cNvSpPr/>
          <p:nvPr/>
        </p:nvSpPr>
        <p:spPr>
          <a:xfrm>
            <a:off x="6343350" y="2591500"/>
            <a:ext cx="265800" cy="8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311700" y="11524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Boas práticas para implementação de </a:t>
            </a:r>
            <a:r>
              <a:rPr lang="en" sz="3600">
                <a:highlight>
                  <a:srgbClr val="FFF2CC"/>
                </a:highlight>
              </a:rPr>
              <a:t>código novo</a:t>
            </a:r>
            <a:r>
              <a:rPr lang="en" sz="3600"/>
              <a:t> em sistemas legados</a:t>
            </a:r>
            <a:endParaRPr sz="3600"/>
          </a:p>
        </p:txBody>
      </p:sp>
      <p:sp>
        <p:nvSpPr>
          <p:cNvPr id="312" name="Google Shape;312;p52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Duas técnicas para implementar código novo</a:t>
            </a:r>
            <a:endParaRPr/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Sprout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Wrapper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3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6858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Legado ≠ Irrelevante </a:t>
            </a:r>
            <a:endParaRPr sz="3600"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Sprout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métodos novos e independentes para implementar novas features, mesmo que pequenas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2CC"/>
                </a:highlight>
              </a:rPr>
              <a:t>Código novo sempre em método novo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Código legado: chama o novo método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Logo, mais fácil testar o novo método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4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25" y="1837000"/>
            <a:ext cx="2006050" cy="286029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4"/>
          <p:cNvSpPr txBox="1"/>
          <p:nvPr/>
        </p:nvSpPr>
        <p:spPr>
          <a:xfrm>
            <a:off x="7601950" y="4679525"/>
            <a:ext cx="10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brotos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/>
        </p:nvSpPr>
        <p:spPr>
          <a:xfrm>
            <a:off x="387000" y="1510525"/>
            <a:ext cx="23061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f() 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... // legado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55"/>
          <p:cNvSpPr txBox="1"/>
          <p:nvPr/>
        </p:nvSpPr>
        <p:spPr>
          <a:xfrm>
            <a:off x="3968400" y="367525"/>
            <a:ext cx="4668300" cy="24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nova_feature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 {  // sprout method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// código novo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f() {    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... // legado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nova_feature();</a:t>
            </a:r>
            <a:endParaRPr sz="160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 // legado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2954850" y="1678550"/>
            <a:ext cx="758100" cy="4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5"/>
          <p:cNvSpPr txBox="1"/>
          <p:nvPr/>
        </p:nvSpPr>
        <p:spPr>
          <a:xfrm>
            <a:off x="3968400" y="3366350"/>
            <a:ext cx="46683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test_nova_feature() 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setup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nova_feature();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assert(...);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55"/>
          <p:cNvSpPr txBox="1"/>
          <p:nvPr/>
        </p:nvSpPr>
        <p:spPr>
          <a:xfrm>
            <a:off x="6004725" y="2815525"/>
            <a:ext cx="3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+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311700" y="1152475"/>
            <a:ext cx="85206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Usado quando temos que adicionar código no início ou no final de um método legado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56"/>
          <p:cNvSpPr txBox="1"/>
          <p:nvPr/>
        </p:nvSpPr>
        <p:spPr>
          <a:xfrm>
            <a:off x="691800" y="3110725"/>
            <a:ext cx="23061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f() 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// legado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56"/>
          <p:cNvSpPr txBox="1"/>
          <p:nvPr/>
        </p:nvSpPr>
        <p:spPr>
          <a:xfrm>
            <a:off x="4273200" y="2348725"/>
            <a:ext cx="4317600" cy="24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f() {            // wrapper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// new_code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f_legado()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// new_code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_legado () {    // antigo f()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 // legado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6"/>
          <p:cNvSpPr/>
          <p:nvPr/>
        </p:nvSpPr>
        <p:spPr>
          <a:xfrm>
            <a:off x="3259650" y="3278750"/>
            <a:ext cx="758100" cy="4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311700" y="16858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Branch by Abstraction</a:t>
            </a:r>
            <a:endParaRPr sz="3600"/>
          </a:p>
        </p:txBody>
      </p:sp>
      <p:sp>
        <p:nvSpPr>
          <p:cNvPr id="354" name="Google Shape;354;p57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by Abstraction</a:t>
            </a:r>
            <a:endParaRPr/>
          </a:p>
        </p:txBody>
      </p:sp>
      <p:sp>
        <p:nvSpPr>
          <p:cNvPr id="360" name="Google Shape;36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Técnica para realizar mudanças em um sistema: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Mantendo implementação atual funcionando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Sem criar branches no git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Útil quando se usa Trunk-based Development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8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</a:t>
            </a:r>
            <a:endParaRPr/>
          </a:p>
        </p:txBody>
      </p:sp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Simular um branch no próprio código do programa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Via abstrações e duplicação temporária de código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 mudar implementação de uma função f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311700" y="1152475"/>
            <a:ext cx="875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1. Renomear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900"/>
              <a:t> para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f_antigo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2. Criar a seguinte nova abstração: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void f()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 f_antigo();       // usado pelo restante do sistema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 // f_novo();     // usado por você durante a implementação da mudança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900"/>
          </a:p>
          <a:p>
            <a:pPr indent="0" lvl="0" marL="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3. No repo local, implementar e testar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f_novo</a:t>
            </a:r>
            <a:r>
              <a:rPr lang="en" sz="1900"/>
              <a:t>, invertendo comentários</a:t>
            </a:r>
            <a:endParaRPr sz="1900"/>
          </a:p>
          <a:p>
            <a:pPr indent="0" lvl="0" marL="0" marR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/>
              <a:t>4. Quando pronto, deletar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f_antigo</a:t>
            </a:r>
            <a:r>
              <a:rPr lang="en" sz="1900"/>
              <a:t> e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900"/>
              <a:t>; renomear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f_novo</a:t>
            </a:r>
            <a:r>
              <a:rPr lang="en" sz="1900"/>
              <a:t> para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375" name="Google Shape;375;p60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by Abstraction: Vantagens</a:t>
            </a:r>
            <a:endParaRPr/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Durante a mudança, sistema continua funcionando normalmente, com a implementação antiga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Caso a mudança não seja bem sucedida, pode-se facilmente voltar para a implementação antiga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1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1"/>
          <p:cNvSpPr txBox="1"/>
          <p:nvPr/>
        </p:nvSpPr>
        <p:spPr>
          <a:xfrm>
            <a:off x="715350" y="3992050"/>
            <a:ext cx="769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Em resumo: branch by abstraction reduz risco de uma mudança, que pode ser alto, principalmente em sistemas legados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311700" y="16858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Dark Launch e Execução Paralela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89" name="Google Shape;389;p62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Launch</a:t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Técnica que pode ajudar no desenvolvimento e teste de novas features</a:t>
            </a:r>
            <a:endParaRPr/>
          </a:p>
        </p:txBody>
      </p:sp>
      <p:sp>
        <p:nvSpPr>
          <p:cNvPr id="396" name="Google Shape;396;p63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COBOL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Estima-se que existem </a:t>
            </a:r>
            <a:r>
              <a:rPr lang="en" sz="2400">
                <a:highlight>
                  <a:srgbClr val="FFF2CC"/>
                </a:highlight>
              </a:rPr>
              <a:t>~200 bilhões de LOC em COBOL</a:t>
            </a:r>
            <a:endParaRPr sz="2400">
              <a:highlight>
                <a:srgbClr val="FFF2CC"/>
              </a:highlight>
            </a:endParaRPr>
          </a:p>
          <a:p>
            <a:pPr indent="-38100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Maioria são sistemas de bancos</a:t>
            </a:r>
            <a:endParaRPr sz="2400"/>
          </a:p>
          <a:p>
            <a:pPr indent="-381000" lvl="1" marL="914400" marR="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95% das transações em ATMs são em COBOL</a:t>
            </a:r>
            <a:endParaRPr sz="2400"/>
          </a:p>
          <a:p>
            <a:pPr indent="-381000" lvl="1" marL="914400" marR="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Um único banco europeu tem 250 MLOC em COBOL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1927125" y="4558925"/>
            <a:ext cx="59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Fonte: palestra de Vadim Zaytsev na SLE 2020 (https://youtu.be/sSkIUTdfDjs)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Launch: Ideia</a:t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início, não tornar nova feature visível para os usuários 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 ficam "dark" (escondidas) para os usuários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4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Launch: Objetivo</a:t>
            </a:r>
            <a:endParaRPr/>
          </a:p>
        </p:txBody>
      </p:sp>
      <p:sp>
        <p:nvSpPr>
          <p:cNvPr id="409" name="Google Shape;409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</a:t>
            </a:r>
            <a:r>
              <a:rPr lang="en" sz="2400"/>
              <a:t>este em produção, mas com riscos controlados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 exemplo, detectar regressões ou problemas de desempenho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5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 App banc</a:t>
            </a:r>
            <a:r>
              <a:rPr lang="en"/>
              <a:t>ário</a:t>
            </a:r>
            <a:endParaRPr/>
          </a:p>
        </p:txBody>
      </p:sp>
      <p:sp>
        <p:nvSpPr>
          <p:cNvPr id="416" name="Google Shape;416;p66"/>
          <p:cNvSpPr txBox="1"/>
          <p:nvPr>
            <p:ph idx="1" type="body"/>
          </p:nvPr>
        </p:nvSpPr>
        <p:spPr>
          <a:xfrm>
            <a:off x="311700" y="1076275"/>
            <a:ext cx="85206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Nova feature: mostra os lançamentos futuros no extrato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Frontend "recebe" essa informação, mas </a:t>
            </a:r>
            <a:r>
              <a:rPr b="1" lang="en" sz="2400"/>
              <a:t>não</a:t>
            </a:r>
            <a:r>
              <a:rPr lang="en" sz="2400"/>
              <a:t> a exibe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</a:t>
            </a:r>
            <a:r>
              <a:rPr lang="en"/>
              <a:t>ção Paralela</a:t>
            </a:r>
            <a:endParaRPr/>
          </a:p>
        </p:txBody>
      </p:sp>
      <p:sp>
        <p:nvSpPr>
          <p:cNvPr id="423" name="Google Shape;42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Técnica semelhante a dark launch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</a:t>
            </a:r>
            <a:r>
              <a:rPr lang="en" sz="2400"/>
              <a:t>ém, </a:t>
            </a:r>
            <a:r>
              <a:rPr lang="en" sz="2400"/>
              <a:t>o o</a:t>
            </a:r>
            <a:r>
              <a:rPr lang="en" sz="2400"/>
              <a:t>bjetivo é comparar duas implementações de uma mesma feature (nova vs antiga)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Normalmente, envolve apenas serviços de backend</a:t>
            </a:r>
            <a:endParaRPr sz="2400"/>
          </a:p>
        </p:txBody>
      </p:sp>
      <p:sp>
        <p:nvSpPr>
          <p:cNvPr id="424" name="Google Shape;424;p67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 Ecommerce</a:t>
            </a:r>
            <a:endParaRPr/>
          </a:p>
        </p:txBody>
      </p:sp>
      <p:sp>
        <p:nvSpPr>
          <p:cNvPr id="430" name="Google Shape;430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Feature que calcula prazo de entrega de produtos 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Implementação legada: monolito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Nova implementação, talvez em um microsserviço</a:t>
            </a:r>
            <a:endParaRPr sz="2300"/>
          </a:p>
          <a:p>
            <a:pPr indent="-37465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</a:t>
            </a:r>
            <a:r>
              <a:rPr lang="en" sz="2300"/>
              <a:t>xecução paralela: </a:t>
            </a:r>
            <a:endParaRPr sz="2300"/>
          </a:p>
          <a:p>
            <a:pPr indent="-37465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Backend continua usando a implementação legada</a:t>
            </a:r>
            <a:endParaRPr sz="2300"/>
          </a:p>
          <a:p>
            <a:pPr indent="-37465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Mas chama a nova implementação e resultados são logados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8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>
            <p:ph idx="1" type="body"/>
          </p:nvPr>
        </p:nvSpPr>
        <p:spPr>
          <a:xfrm>
            <a:off x="311700" y="10762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Dark Launch e Execução Paralela ⇒</a:t>
            </a:r>
            <a:r>
              <a:rPr lang="en" sz="3200"/>
              <a:t> Teste em Produ</a:t>
            </a:r>
            <a:r>
              <a:rPr lang="en" sz="3200"/>
              <a:t>ção</a:t>
            </a:r>
            <a:endParaRPr sz="3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/>
              <a:t>mas sem riscos para os usuários</a:t>
            </a:r>
            <a:r>
              <a:rPr lang="en" sz="2700"/>
              <a:t> </a:t>
            </a:r>
            <a:endParaRPr sz="2700"/>
          </a:p>
        </p:txBody>
      </p:sp>
      <p:sp>
        <p:nvSpPr>
          <p:cNvPr id="437" name="Google Shape;437;p69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/>
          <p:nvPr>
            <p:ph idx="1" type="body"/>
          </p:nvPr>
        </p:nvSpPr>
        <p:spPr>
          <a:xfrm>
            <a:off x="311700" y="16858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/>
              <a:t>Aposentadoria de Sistemas</a:t>
            </a:r>
            <a:endParaRPr b="1" sz="3600"/>
          </a:p>
        </p:txBody>
      </p:sp>
      <p:sp>
        <p:nvSpPr>
          <p:cNvPr id="443" name="Google Shape;443;p70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/>
        </p:nvSpPr>
        <p:spPr>
          <a:xfrm>
            <a:off x="811700" y="4746975"/>
            <a:ext cx="6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https://info.arxiv.org/hiring/index.html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49" name="Google Shape;44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5475" y="381049"/>
            <a:ext cx="1297700" cy="6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1"/>
          <p:cNvSpPr txBox="1"/>
          <p:nvPr/>
        </p:nvSpPr>
        <p:spPr>
          <a:xfrm>
            <a:off x="450775" y="381000"/>
            <a:ext cx="7084800" cy="419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are already underway on the arXiv CE ("Cloud Edition") project. This is a project to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re-home all arXiv services from VMs at Cornell to a cloud provider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" u="sng">
                <a:solidFill>
                  <a:srgbClr val="1E8BC3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Cloud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). There are a number of reasons for this transition, including improving arXiv's scalability while modernizing our infrastructure. This will not be a simple port of the existing arXiv code base because this project will: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replace the portion of our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backends still written in perl and PHP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17500" lvl="0" marL="749300" rtl="0" algn="l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re-architect our article processing to be fully asynchronous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containerize all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or nearly all arXiv services so we can deploy via Kubernetes</a:t>
            </a:r>
            <a:endParaRPr u="sng">
              <a:solidFill>
                <a:srgbClr val="1E8BC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improve our monitoring and logging facilities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so we can more quickly identify and manage production issues with arxiv.org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25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create a robust CI/CD pipeline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to give us more confidence that changes we deploy will not cause services to regress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Aposentadoria de Sistemas</a:t>
            </a:r>
            <a:endParaRPr/>
          </a:p>
        </p:txBody>
      </p:sp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3117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Imediata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Gradual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2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Aposentadoria Imediata</a:t>
            </a:r>
            <a:endParaRPr/>
          </a:p>
        </p:txBody>
      </p:sp>
      <p:sp>
        <p:nvSpPr>
          <p:cNvPr id="463" name="Google Shape;463;p73"/>
          <p:cNvSpPr txBox="1"/>
          <p:nvPr>
            <p:ph idx="1" type="body"/>
          </p:nvPr>
        </p:nvSpPr>
        <p:spPr>
          <a:xfrm>
            <a:off x="3117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 um dia D, vamos migrar completamente de um sistema X para Y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Desvantagem: risco muito alto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3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50" y="238125"/>
            <a:ext cx="7804585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75" y="816925"/>
            <a:ext cx="7804575" cy="186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050" y="2829675"/>
            <a:ext cx="7826302" cy="12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 txBox="1"/>
          <p:nvPr/>
        </p:nvSpPr>
        <p:spPr>
          <a:xfrm>
            <a:off x="614300" y="4713500"/>
            <a:ext cx="80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https://edition.cnn.com/2020/04/08/business/coronavirus-cobol-programmers-new-jersey-trnd/index.html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Aposentadoria Gradativa</a:t>
            </a:r>
            <a:endParaRPr/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311700" y="1228675"/>
            <a:ext cx="87795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Suponha que X implemente funcionalidades X1, X2, …, Xn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Gradativamente implementar funcionalidades equivalentes em Y:  Y1, Y2, …, Yn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 um determinado momento da migração:</a:t>
            </a:r>
            <a:endParaRPr sz="2400"/>
          </a:p>
          <a:p>
            <a:pPr indent="-3810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[Y1, Y2, Y3] [X4, X5, .., Xn]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4"/>
          <p:cNvSpPr txBox="1"/>
          <p:nvPr>
            <p:ph idx="12" type="sldNum"/>
          </p:nvPr>
        </p:nvSpPr>
        <p:spPr>
          <a:xfrm>
            <a:off x="166658" y="458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74"/>
          <p:cNvSpPr/>
          <p:nvPr/>
        </p:nvSpPr>
        <p:spPr>
          <a:xfrm rot="-5400000">
            <a:off x="2135725" y="3288200"/>
            <a:ext cx="127800" cy="1446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4"/>
          <p:cNvSpPr txBox="1"/>
          <p:nvPr/>
        </p:nvSpPr>
        <p:spPr>
          <a:xfrm>
            <a:off x="1553125" y="4067850"/>
            <a:ext cx="13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sistema novo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4" name="Google Shape;474;p74"/>
          <p:cNvSpPr txBox="1"/>
          <p:nvPr/>
        </p:nvSpPr>
        <p:spPr>
          <a:xfrm>
            <a:off x="3610525" y="4067850"/>
            <a:ext cx="7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legado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5" name="Google Shape;475;p74"/>
          <p:cNvSpPr/>
          <p:nvPr/>
        </p:nvSpPr>
        <p:spPr>
          <a:xfrm rot="-5400000">
            <a:off x="3961400" y="3053300"/>
            <a:ext cx="127800" cy="1916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Strangler Fig</a:t>
            </a:r>
            <a:endParaRPr/>
          </a:p>
        </p:txBody>
      </p:sp>
      <p:sp>
        <p:nvSpPr>
          <p:cNvPr id="481" name="Google Shape;481;p75"/>
          <p:cNvSpPr txBox="1"/>
          <p:nvPr>
            <p:ph idx="1" type="body"/>
          </p:nvPr>
        </p:nvSpPr>
        <p:spPr>
          <a:xfrm>
            <a:off x="311700" y="1228675"/>
            <a:ext cx="54093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Padrão para migração gradativa de sistemas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5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400" y="404013"/>
            <a:ext cx="2712950" cy="40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/>
          <p:nvPr>
            <p:ph type="title"/>
          </p:nvPr>
        </p:nvSpPr>
        <p:spPr>
          <a:xfrm>
            <a:off x="311700" y="216425"/>
            <a:ext cx="19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Exemplo de Strangler Fig: extra</a:t>
            </a:r>
            <a:r>
              <a:rPr lang="en" sz="2000"/>
              <a:t>ção de microsserviços a partir de monolitos </a:t>
            </a:r>
            <a:endParaRPr sz="2000"/>
          </a:p>
        </p:txBody>
      </p:sp>
      <p:sp>
        <p:nvSpPr>
          <p:cNvPr id="489" name="Google Shape;489;p7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00" y="201650"/>
            <a:ext cx="6698074" cy="45101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p76"/>
          <p:cNvSpPr txBox="1"/>
          <p:nvPr/>
        </p:nvSpPr>
        <p:spPr>
          <a:xfrm>
            <a:off x="3548200" y="4771350"/>
            <a:ext cx="50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https://microservices.io/patterns/refactoring/strangler-application.html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Duas formas de Strangler Fig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7"/>
          <p:cNvSpPr txBox="1"/>
          <p:nvPr>
            <p:ph idx="1" type="body"/>
          </p:nvPr>
        </p:nvSpPr>
        <p:spPr>
          <a:xfrm>
            <a:off x="387900" y="10762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Reescrever o código do microsserviço do zero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Possivelmente, usando LPs, BDs, etc diferentes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Estratégia relativamente comum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Vantagem: “zerar” dívida técnica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Reaproveitar o código do monolito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Estratégia que iremos detalhar nos slides seguintes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Vantagem: pode requerer menos esforço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7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de Microsserviço de um Monolito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8"/>
          <p:cNvSpPr txBox="1"/>
          <p:nvPr>
            <p:ph idx="1" type="body"/>
          </p:nvPr>
        </p:nvSpPr>
        <p:spPr>
          <a:xfrm>
            <a:off x="387900" y="1457275"/>
            <a:ext cx="3213600" cy="2361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Monolito: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Endpoints: E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Functions: F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Tables: T</a:t>
            </a:r>
            <a:endParaRPr sz="23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8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78"/>
          <p:cNvSpPr txBox="1"/>
          <p:nvPr>
            <p:ph idx="1" type="body"/>
          </p:nvPr>
        </p:nvSpPr>
        <p:spPr>
          <a:xfrm>
            <a:off x="4426500" y="1457275"/>
            <a:ext cx="3750000" cy="2361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</a:t>
            </a:r>
            <a:r>
              <a:rPr lang="en" sz="2300"/>
              <a:t>icrosserviço Mx: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Endpoints: Ex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Functions: Fx ⊆ F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Tables: Tx ⊆ T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8"/>
          <p:cNvSpPr txBox="1"/>
          <p:nvPr/>
        </p:nvSpPr>
        <p:spPr>
          <a:xfrm>
            <a:off x="496400" y="4148175"/>
            <a:ext cx="82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Sem perda de generalidade, estamos assumindo que um sistema é composto de endpoints, funções e tabelas (elementos de interesse)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Forças a considerar na delimitação do microsserviço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9"/>
          <p:cNvSpPr txBox="1"/>
          <p:nvPr>
            <p:ph idx="1" type="body"/>
          </p:nvPr>
        </p:nvSpPr>
        <p:spPr>
          <a:xfrm>
            <a:off x="3879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Coesão (alta)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Acoplamento com o monolito (baixo)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Tamanho: pequeno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Responsabilidade: um único time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79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 M</a:t>
            </a:r>
            <a:r>
              <a:rPr lang="en"/>
              <a:t>icrosserviços que podem ser extraídos de um monolito de ecommerce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80"/>
          <p:cNvSpPr txBox="1"/>
          <p:nvPr>
            <p:ph idx="1" type="body"/>
          </p:nvPr>
        </p:nvSpPr>
        <p:spPr>
          <a:xfrm>
            <a:off x="450825" y="1431375"/>
            <a:ext cx="46851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Login de usuários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Gerência de Usuários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Catálogo de Produtos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Estoque de Produtos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Carrinho de Compras 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Pagamentos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Pedidos</a:t>
            </a:r>
            <a:endParaRPr sz="22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0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0"/>
          <p:cNvSpPr txBox="1"/>
          <p:nvPr>
            <p:ph idx="1" type="body"/>
          </p:nvPr>
        </p:nvSpPr>
        <p:spPr>
          <a:xfrm>
            <a:off x="4413225" y="1431375"/>
            <a:ext cx="46851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Logística e Entrega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Promoções e Cupons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Afiliados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Recomendações de Produtos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Comentários de Usu</a:t>
            </a:r>
            <a:r>
              <a:rPr lang="en" sz="2200"/>
              <a:t>ários</a:t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etc</a:t>
            </a:r>
            <a:endParaRPr sz="2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</a:t>
            </a:r>
            <a:r>
              <a:rPr lang="en"/>
              <a:t>ício para discussão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1"/>
          <p:cNvSpPr txBox="1"/>
          <p:nvPr>
            <p:ph idx="1" type="body"/>
          </p:nvPr>
        </p:nvSpPr>
        <p:spPr>
          <a:xfrm>
            <a:off x="3879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Qual a vantagem de extrair um microsserviço de um monolito legado? Por que fazer isso?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1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2"/>
          <p:cNvSpPr txBox="1"/>
          <p:nvPr>
            <p:ph type="title"/>
          </p:nvPr>
        </p:nvSpPr>
        <p:spPr>
          <a:xfrm>
            <a:off x="311700" y="445025"/>
            <a:ext cx="87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1: Definir endpoints (API) do microsservi</a:t>
            </a:r>
            <a:r>
              <a:rPr lang="en"/>
              <a:t>ço (Ex)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82"/>
          <p:cNvSpPr txBox="1"/>
          <p:nvPr>
            <p:ph idx="1" type="body"/>
          </p:nvPr>
        </p:nvSpPr>
        <p:spPr>
          <a:xfrm>
            <a:off x="3879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Serviços implementados pelo microsserviço e que serão chamados pelo monolito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Suposição: monolito será o único cliente do microsserviço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2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API: Carrinho de Compras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83"/>
          <p:cNvSpPr txBox="1"/>
          <p:nvPr>
            <p:ph idx="1" type="body"/>
          </p:nvPr>
        </p:nvSpPr>
        <p:spPr>
          <a:xfrm>
            <a:off x="3879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 /carrinho/{usuarioId}/itens    -- adicionar produto no carrinho</a:t>
            </a:r>
            <a:endParaRPr sz="1600"/>
          </a:p>
          <a:p>
            <a:pPr indent="-3302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 /carrinho/{usuarioId}              -- listar produtos no carrinho</a:t>
            </a:r>
            <a:endParaRPr sz="1600"/>
          </a:p>
          <a:p>
            <a:pPr indent="-3302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 /carrinho/{usuarioId}/itens/{produtoId}   -- incrementar quantidade de um prod.</a:t>
            </a:r>
            <a:endParaRPr sz="1600"/>
          </a:p>
          <a:p>
            <a:pPr indent="-3302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/carrinho/{usuarioId}/itens/{produtoId</a:t>
            </a:r>
            <a:r>
              <a:rPr lang="en" sz="1600"/>
              <a:t>} -- </a:t>
            </a:r>
            <a:r>
              <a:rPr lang="en" sz="1600"/>
              <a:t>decrementar quantidade de um prod.</a:t>
            </a:r>
            <a:endParaRPr sz="1600"/>
          </a:p>
          <a:p>
            <a:pPr indent="-3302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/carrinho/{usuarioId}         -- esvaziar carrinho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83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um exemplo (sistema com 25 MLOC em C)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235500" y="1076275"/>
            <a:ext cx="86934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can't change a line of code without breaking 1000s tests 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Generations of programmers have worked on that code. They filled the code with all kinds of crap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Very complex logic ... all held together with thousands of flags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30"/>
          <p:cNvSpPr txBox="1"/>
          <p:nvPr/>
        </p:nvSpPr>
        <p:spPr>
          <a:xfrm>
            <a:off x="555025" y="4222800"/>
            <a:ext cx="8160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What's the largest amount of bad code you have ever seen work?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https://news.ycombinator.com/item?id=18442637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</a:t>
            </a:r>
            <a:r>
              <a:rPr lang="en"/>
              <a:t>ção muito importante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84"/>
          <p:cNvSpPr txBox="1"/>
          <p:nvPr>
            <p:ph idx="1" type="body"/>
          </p:nvPr>
        </p:nvSpPr>
        <p:spPr>
          <a:xfrm>
            <a:off x="3879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 API do microsserviço deve ser projetada supondo: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Interface ideal de uso do microsserviço 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>
                <a:highlight>
                  <a:srgbClr val="FFF2CC"/>
                </a:highlight>
              </a:rPr>
              <a:t>Information hiding + Low coupling</a:t>
            </a:r>
            <a:endParaRPr sz="2300">
              <a:highlight>
                <a:srgbClr val="FFF2CC"/>
              </a:highlight>
            </a:endParaRPr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>
                <a:highlight>
                  <a:srgbClr val="FFF2CC"/>
                </a:highlight>
              </a:rPr>
              <a:t>Permitir evolução independente do microsserviço</a:t>
            </a:r>
            <a:endParaRPr sz="2300">
              <a:highlight>
                <a:srgbClr val="FFF2CC"/>
              </a:highlight>
            </a:endParaRPr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Isto é, reduzir acoplamento atual com o monolito (mais detalhes a seguir)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4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5"/>
          <p:cNvSpPr txBox="1"/>
          <p:nvPr>
            <p:ph idx="1" type="body"/>
          </p:nvPr>
        </p:nvSpPr>
        <p:spPr>
          <a:xfrm>
            <a:off x="311700" y="1441175"/>
            <a:ext cx="8668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Tarefa 2: quebrar o acoplamento remanescente com o monolito</a:t>
            </a:r>
            <a:endParaRPr sz="3500"/>
          </a:p>
        </p:txBody>
      </p:sp>
      <p:sp>
        <p:nvSpPr>
          <p:cNvPr id="556" name="Google Shape;556;p85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Problema #1: Acoplamento de Código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86"/>
          <p:cNvSpPr txBox="1"/>
          <p:nvPr>
            <p:ph idx="1" type="body"/>
          </p:nvPr>
        </p:nvSpPr>
        <p:spPr>
          <a:xfrm>
            <a:off x="3879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Caso 1: uma função Fx chama uma função remanescente Fr no monolito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Caso 2: uma função Fr remanescente no monolito chama uma função Fx do microsserviço</a:t>
            </a:r>
            <a:endParaRPr sz="23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</a:t>
            </a:r>
            <a:r>
              <a:rPr lang="en"/>
              <a:t>1: Uma função Fx chama uma função remanescente Fr no monolito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7"/>
          <p:cNvSpPr txBox="1"/>
          <p:nvPr>
            <p:ph idx="1" type="body"/>
          </p:nvPr>
        </p:nvSpPr>
        <p:spPr>
          <a:xfrm>
            <a:off x="387900" y="15334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Possíveis soluções: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Mover Fr para o microsserviço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Duplicar ou reimplementar Fr no microsserviço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Criar um endpoint para Fr (no monolito)</a:t>
            </a:r>
            <a:endParaRPr sz="23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7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Caso 2: uma função Fr remanescente no monolito chama uma função Fx do microsserviço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8"/>
          <p:cNvSpPr txBox="1"/>
          <p:nvPr>
            <p:ph idx="1" type="body"/>
          </p:nvPr>
        </p:nvSpPr>
        <p:spPr>
          <a:xfrm>
            <a:off x="387900" y="1609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Possíveis soluções (semelhantes anteriores):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Duplicar Fx no monolito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○"/>
            </a:pPr>
            <a:r>
              <a:rPr lang="en" sz="2300"/>
              <a:t>Criar um endpoint para Fx (no microsserviço)</a:t>
            </a:r>
            <a:endParaRPr/>
          </a:p>
        </p:txBody>
      </p:sp>
      <p:sp>
        <p:nvSpPr>
          <p:cNvPr id="577" name="Google Shape;577;p88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Problema #2: Acoplamento de Dados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9"/>
          <p:cNvSpPr txBox="1"/>
          <p:nvPr>
            <p:ph idx="1" type="body"/>
          </p:nvPr>
        </p:nvSpPr>
        <p:spPr>
          <a:xfrm>
            <a:off x="387900" y="1228675"/>
            <a:ext cx="85206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Caso 1: uma função Fx acessa uma tabela Tr remanescente no monolito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Caso 2: uma função Fr realiza uma transação distribuída em tabelas do BD do monolito e do BD do microsserviço</a:t>
            </a:r>
            <a:endParaRPr sz="23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9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1: uma função Fx acessa uma tabela Tr remanescente no monolito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90"/>
          <p:cNvSpPr txBox="1"/>
          <p:nvPr>
            <p:ph idx="1" type="body"/>
          </p:nvPr>
        </p:nvSpPr>
        <p:spPr>
          <a:xfrm>
            <a:off x="387900" y="1609675"/>
            <a:ext cx="85206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Possíveis soluções: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Criar endpoint no monolito para permitir acesso a Tr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Duplicar tabela Tr no microsserviço</a:t>
            </a:r>
            <a:endParaRPr sz="23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90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Caso 2: função Fr realiza uma transação distribuída em tabelas do BD do monolito e do microsserviço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91"/>
          <p:cNvSpPr txBox="1"/>
          <p:nvPr>
            <p:ph idx="1" type="body"/>
          </p:nvPr>
        </p:nvSpPr>
        <p:spPr>
          <a:xfrm>
            <a:off x="387900" y="1457275"/>
            <a:ext cx="85206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Possível solução: abrir mão de atomicidade e consistência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Criar endpoints no microsserviço para realizar parte da transação</a:t>
            </a:r>
            <a:endParaRPr sz="2300"/>
          </a:p>
          <a:p>
            <a:pPr indent="-37465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Implementar código no monolito para compensar transação em caso de falhas (sagas)</a:t>
            </a:r>
            <a:endParaRPr sz="23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91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Exemplo: </a:t>
            </a:r>
            <a:r>
              <a:rPr lang="en" sz="3000"/>
              <a:t>supondo que só existe um monolito</a:t>
            </a:r>
            <a:endParaRPr sz="2500"/>
          </a:p>
        </p:txBody>
      </p:sp>
      <p:sp>
        <p:nvSpPr>
          <p:cNvPr id="604" name="Google Shape;604;p92"/>
          <p:cNvSpPr txBox="1"/>
          <p:nvPr>
            <p:ph idx="1" type="body"/>
          </p:nvPr>
        </p:nvSpPr>
        <p:spPr>
          <a:xfrm>
            <a:off x="311700" y="1162450"/>
            <a:ext cx="6612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Transação: processar um pedido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Criar pedido (uma tabela)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Reservar itens no estoque (</a:t>
            </a:r>
            <a:r>
              <a:rPr lang="en" sz="2400"/>
              <a:t>outra</a:t>
            </a:r>
            <a:r>
              <a:rPr lang="en" sz="2400"/>
              <a:t> tabela)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Qualquer problema: rollback</a:t>
            </a:r>
            <a:endParaRPr sz="2400"/>
          </a:p>
        </p:txBody>
      </p:sp>
      <p:sp>
        <p:nvSpPr>
          <p:cNvPr id="605" name="Google Shape;605;p92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92"/>
          <p:cNvSpPr/>
          <p:nvPr/>
        </p:nvSpPr>
        <p:spPr>
          <a:xfrm>
            <a:off x="6833600" y="1724075"/>
            <a:ext cx="235500" cy="94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92"/>
          <p:cNvSpPr txBox="1"/>
          <p:nvPr/>
        </p:nvSpPr>
        <p:spPr>
          <a:xfrm>
            <a:off x="7200050" y="1873050"/>
            <a:ext cx="1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Mesmo BD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Exemplo: Monolito + microsservi</a:t>
            </a:r>
            <a:r>
              <a:rPr lang="en" sz="3000"/>
              <a:t>ço de estoque</a:t>
            </a:r>
            <a:endParaRPr sz="2500"/>
          </a:p>
        </p:txBody>
      </p:sp>
      <p:sp>
        <p:nvSpPr>
          <p:cNvPr id="613" name="Google Shape;613;p93"/>
          <p:cNvSpPr txBox="1"/>
          <p:nvPr>
            <p:ph idx="1" type="body"/>
          </p:nvPr>
        </p:nvSpPr>
        <p:spPr>
          <a:xfrm>
            <a:off x="311700" y="10100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Transação: p</a:t>
            </a:r>
            <a:r>
              <a:rPr lang="en" sz="2400"/>
              <a:t>rocessar pedido (distribuída, dois BDs)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Criar pedido (BD do monolito)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Reservar itens no estoque (BD do microsservi</a:t>
            </a:r>
            <a:r>
              <a:rPr lang="en" sz="2400"/>
              <a:t>ço)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Também escrever código para: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Verificar se segunda transação falhou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 sim, compensar efeitos da primeira transação (exemplo: deletar pedido no BD do monolito)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14" name="Google Shape;614;p93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Legadas (al</a:t>
            </a:r>
            <a:r>
              <a:rPr lang="en"/>
              <a:t>ém de COBOL)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1524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Natural, Adabas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Java, JBoss, Struts 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Delphi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Basic, Access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etc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1525850" y="4224825"/>
            <a:ext cx="647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2CC"/>
                </a:highlight>
              </a:rPr>
              <a:t>Conhecem sistemas legados em outras tecnologias?</a:t>
            </a:r>
            <a:endParaRPr sz="2000">
              <a:solidFill>
                <a:schemeClr val="dk2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4"/>
          <p:cNvSpPr txBox="1"/>
          <p:nvPr>
            <p:ph idx="1" type="body"/>
          </p:nvPr>
        </p:nvSpPr>
        <p:spPr>
          <a:xfrm>
            <a:off x="311700" y="1441175"/>
            <a:ext cx="8668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Tarefa 3: analisar a possibilidade de introduzir comunica</a:t>
            </a:r>
            <a:r>
              <a:rPr lang="en" sz="3500"/>
              <a:t>ção assíncrona</a:t>
            </a:r>
            <a:endParaRPr sz="3500"/>
          </a:p>
        </p:txBody>
      </p:sp>
      <p:sp>
        <p:nvSpPr>
          <p:cNvPr id="620" name="Google Shape;620;p94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Comunicação Assíncrona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95"/>
          <p:cNvSpPr txBox="1"/>
          <p:nvPr>
            <p:ph idx="1" type="body"/>
          </p:nvPr>
        </p:nvSpPr>
        <p:spPr>
          <a:xfrm>
            <a:off x="387900" y="847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Usando filas de mensagens ou pub/sub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Alternativa a criar endpoints (síncronos)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Melhora escalabilidade e tolerância  a falhas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95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8" name="Google Shape;62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775" y="2897450"/>
            <a:ext cx="4385975" cy="21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Replicação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96"/>
          <p:cNvSpPr txBox="1"/>
          <p:nvPr>
            <p:ph idx="1" type="body"/>
          </p:nvPr>
        </p:nvSpPr>
        <p:spPr>
          <a:xfrm>
            <a:off x="387900" y="10762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Filas de mensagens também podem ser usadas para replicação de dados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Monolito gera eventos de atualização de dados</a:t>
            </a:r>
            <a:endParaRPr sz="2300"/>
          </a:p>
          <a:p>
            <a:pPr indent="-3746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Microsserviço assina tais eventos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96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6" name="Google Shape;63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971" y="3289425"/>
            <a:ext cx="3310853" cy="16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#4: Atualizar chamadas no monolito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7"/>
          <p:cNvSpPr txBox="1"/>
          <p:nvPr>
            <p:ph idx="1" type="body"/>
          </p:nvPr>
        </p:nvSpPr>
        <p:spPr>
          <a:xfrm>
            <a:off x="3879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Para usar API do microsserviço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97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8"/>
          <p:cNvSpPr txBox="1"/>
          <p:nvPr>
            <p:ph idx="1" type="body"/>
          </p:nvPr>
        </p:nvSpPr>
        <p:spPr>
          <a:xfrm>
            <a:off x="311700" y="1441175"/>
            <a:ext cx="8668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Outras considerações (sobre migração de monolitos para microsserviços)</a:t>
            </a:r>
            <a:endParaRPr sz="3600"/>
          </a:p>
        </p:txBody>
      </p:sp>
      <p:sp>
        <p:nvSpPr>
          <p:cNvPr id="649" name="Google Shape;649;p98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Possível Passo 0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55" name="Google Shape;655;p99"/>
          <p:cNvSpPr txBox="1"/>
          <p:nvPr>
            <p:ph idx="1" type="body"/>
          </p:nvPr>
        </p:nvSpPr>
        <p:spPr>
          <a:xfrm>
            <a:off x="311700" y="12386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Desacoplar código, mas manter BD compartilhado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Problema: BD passa a ser o "gargalo"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Times perdem autonomia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Continuam existindo possibilidade de falhas totais (agora, no BD)</a:t>
            </a:r>
            <a:endParaRPr sz="2400"/>
          </a:p>
        </p:txBody>
      </p:sp>
      <p:sp>
        <p:nvSpPr>
          <p:cNvPr id="656" name="Google Shape;656;p99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Observação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62" name="Google Shape;662;p100"/>
          <p:cNvSpPr txBox="1"/>
          <p:nvPr>
            <p:ph idx="1" type="body"/>
          </p:nvPr>
        </p:nvSpPr>
        <p:spPr>
          <a:xfrm>
            <a:off x="311700" y="12386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Migração com manutenção do BD é mais comum quando o objetivo é modernização de linguagens de programa</a:t>
            </a:r>
            <a:r>
              <a:rPr lang="en" sz="2400"/>
              <a:t>ção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Exemplos: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Migrar de Java 8 para Java 17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Migrar de PHP para Python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63" name="Google Shape;663;p100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 monolito for MVC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69" name="Google Shape;669;p101"/>
          <p:cNvSpPr txBox="1"/>
          <p:nvPr>
            <p:ph idx="1" type="body"/>
          </p:nvPr>
        </p:nvSpPr>
        <p:spPr>
          <a:xfrm>
            <a:off x="311700" y="12386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Ruby on Rails, Django, Laravel, Spring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Migração pode envolver desacoplar frontend de backend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Isto é, criar endpoints no backend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0" name="Google Shape;670;p101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Bibliotecas compartilhadas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76" name="Google Shape;676;p102"/>
          <p:cNvSpPr txBox="1"/>
          <p:nvPr>
            <p:ph idx="1" type="body"/>
          </p:nvPr>
        </p:nvSpPr>
        <p:spPr>
          <a:xfrm>
            <a:off x="311700" y="10862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Suponha que o microsserviço compartilha uma biblioteca com o monolito (exemplo: my-utils.jar)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Problema: biblioteca é atualizada no </a:t>
            </a:r>
            <a:r>
              <a:rPr lang="en" sz="2400"/>
              <a:t>repo</a:t>
            </a:r>
            <a:r>
              <a:rPr lang="en" sz="2400"/>
              <a:t> do monolito, mas não no repo do microsserviço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Possíveis soluções: 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Monorepo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Sistema de gerência de pacotes (exemplo: GitHub Packages)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7" name="Google Shape;677;p102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 desafio: Comunica</a:t>
            </a:r>
            <a:r>
              <a:rPr lang="en"/>
              <a:t>ção distribuída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03"/>
          <p:cNvSpPr txBox="1"/>
          <p:nvPr>
            <p:ph idx="1" type="body"/>
          </p:nvPr>
        </p:nvSpPr>
        <p:spPr>
          <a:xfrm>
            <a:off x="387900" y="12286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Latência (possível solução: usar protocolos como gRPC)</a:t>
            </a:r>
            <a:endParaRPr sz="2300"/>
          </a:p>
          <a:p>
            <a:pPr indent="-37465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Monitoramento e observalidade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03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definição de sistemas legados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400"/>
              <a:t>S</a:t>
            </a:r>
            <a:r>
              <a:rPr lang="en" sz="2400"/>
              <a:t>istemas com muita dívida técnica, logo de manutenção difícil, cara e arriscada, principalmente evolutiva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4"/>
          <p:cNvSpPr txBox="1"/>
          <p:nvPr>
            <p:ph idx="1" type="body"/>
          </p:nvPr>
        </p:nvSpPr>
        <p:spPr>
          <a:xfrm>
            <a:off x="311700" y="16858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Fim</a:t>
            </a:r>
            <a:endParaRPr sz="3600"/>
          </a:p>
        </p:txBody>
      </p:sp>
      <p:sp>
        <p:nvSpPr>
          <p:cNvPr id="690" name="Google Shape;690;p104"/>
          <p:cNvSpPr txBox="1"/>
          <p:nvPr>
            <p:ph idx="12" type="sldNum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tipos de dívida técnica? 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Principalmente, dívida técnica de: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"Tecnologia"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Arquitetura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Testes</a:t>
            </a:r>
            <a:endParaRPr sz="2400"/>
          </a:p>
          <a:p>
            <a:pPr indent="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