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4572000" cy="3429000"/>
  <p:notesSz cx="4572000" cy="3429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5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30" y="0"/>
            <a:ext cx="4572711" cy="5102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330" y="0"/>
            <a:ext cx="4572711" cy="5102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153" y="510286"/>
            <a:ext cx="3968750" cy="407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73" y="925679"/>
            <a:ext cx="3834765" cy="1108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683" y="1057656"/>
              <a:ext cx="4358640" cy="784859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81000" y="2389885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Eduardo Campos (CEFET-MG)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Algoritmos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26314"/>
            <a:ext cx="3695700" cy="11455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Como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seria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algoritmo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para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seguintes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tarefas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Trocar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lâmpada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Apontar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lápis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Somar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números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Média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45" dirty="0">
                <a:latin typeface="Times New Roman"/>
                <a:cs typeface="Times New Roman"/>
              </a:rPr>
              <a:t> números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Algoritmos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67486"/>
            <a:ext cx="4017645" cy="1475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algoritmo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lógica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nosso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problema.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É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a </a:t>
            </a:r>
            <a:r>
              <a:rPr sz="1300" spc="45" dirty="0">
                <a:latin typeface="Times New Roman"/>
                <a:cs typeface="Times New Roman"/>
              </a:rPr>
              <a:t>sequência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passos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eu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faço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minha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cabeça</a:t>
            </a:r>
            <a:r>
              <a:rPr sz="1300" spc="35" dirty="0">
                <a:latin typeface="Times New Roman"/>
                <a:cs typeface="Times New Roman"/>
              </a:rPr>
              <a:t> (ou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papel,</a:t>
            </a:r>
            <a:r>
              <a:rPr sz="1300" spc="70" dirty="0">
                <a:latin typeface="Times New Roman"/>
                <a:cs typeface="Times New Roman"/>
              </a:rPr>
              <a:t> quando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mais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complexo)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antes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escrever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linguagem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programação.</a:t>
            </a:r>
            <a:endParaRPr sz="1300">
              <a:latin typeface="Times New Roman"/>
              <a:cs typeface="Times New Roman"/>
            </a:endParaRPr>
          </a:p>
          <a:p>
            <a:pPr marL="149860" marR="55372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Podem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existir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vários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algoritmos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diferentes</a:t>
            </a:r>
            <a:r>
              <a:rPr sz="1300" spc="19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para </a:t>
            </a:r>
            <a:r>
              <a:rPr sz="1300" dirty="0">
                <a:latin typeface="Times New Roman"/>
                <a:cs typeface="Times New Roman"/>
              </a:rPr>
              <a:t>resolver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mesmo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problema.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1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Exemplo: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média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dois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números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2077" y="2787142"/>
            <a:ext cx="2978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ejaVu Serif Condensed"/>
                <a:cs typeface="DejaVu Serif Condensed"/>
              </a:rPr>
              <a:t>𝑧</a:t>
            </a:r>
            <a:r>
              <a:rPr sz="1400" spc="-60" dirty="0">
                <a:latin typeface="DejaVu Serif Condensed"/>
                <a:cs typeface="DejaVu Serif Condensed"/>
              </a:rPr>
              <a:t> </a:t>
            </a:r>
            <a:r>
              <a:rPr sz="1400" spc="-50" dirty="0">
                <a:latin typeface="DejaVu Serif Condensed"/>
                <a:cs typeface="DejaVu Serif Condensed"/>
              </a:rPr>
              <a:t>=</a:t>
            </a:r>
            <a:endParaRPr sz="1400">
              <a:latin typeface="DejaVu Serif Condensed"/>
              <a:cs typeface="DejaVu Serif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217" y="2651506"/>
            <a:ext cx="4381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ejaVu Serif Condensed"/>
                <a:cs typeface="DejaVu Serif Condensed"/>
              </a:rPr>
              <a:t>𝑥</a:t>
            </a:r>
            <a:r>
              <a:rPr sz="1400" spc="-25" dirty="0">
                <a:latin typeface="DejaVu Serif Condensed"/>
                <a:cs typeface="DejaVu Serif Condensed"/>
              </a:rPr>
              <a:t> </a:t>
            </a:r>
            <a:r>
              <a:rPr sz="1400" spc="-20" dirty="0">
                <a:latin typeface="DejaVu Serif Condensed"/>
                <a:cs typeface="DejaVu Serif Condensed"/>
              </a:rPr>
              <a:t>+</a:t>
            </a:r>
            <a:r>
              <a:rPr sz="1400" spc="-80" dirty="0">
                <a:latin typeface="DejaVu Serif Condensed"/>
                <a:cs typeface="DejaVu Serif Condensed"/>
              </a:rPr>
              <a:t> </a:t>
            </a:r>
            <a:r>
              <a:rPr sz="1400" spc="20" dirty="0">
                <a:latin typeface="DejaVu Serif Condensed"/>
                <a:cs typeface="DejaVu Serif Condensed"/>
              </a:rPr>
              <a:t>𝑦</a:t>
            </a:r>
            <a:endParaRPr sz="1400">
              <a:latin typeface="DejaVu Serif Condensed"/>
              <a:cs typeface="DejaVu Serif Condens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7189" y="2906014"/>
            <a:ext cx="124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DejaVu Serif Condensed"/>
                <a:cs typeface="DejaVu Serif Condensed"/>
              </a:rPr>
              <a:t>2</a:t>
            </a:r>
            <a:endParaRPr sz="1400">
              <a:latin typeface="DejaVu Serif Condensed"/>
              <a:cs typeface="DejaVu Serif Condense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2283" y="2899930"/>
            <a:ext cx="1555115" cy="33655"/>
          </a:xfrm>
          <a:custGeom>
            <a:avLst/>
            <a:gdLst/>
            <a:ahLst/>
            <a:cxnLst/>
            <a:rect l="l" t="t" r="r" b="b"/>
            <a:pathLst>
              <a:path w="1555114" h="33655">
                <a:moveTo>
                  <a:pt x="413004" y="21323"/>
                </a:moveTo>
                <a:lnTo>
                  <a:pt x="0" y="21323"/>
                </a:lnTo>
                <a:lnTo>
                  <a:pt x="0" y="33515"/>
                </a:lnTo>
                <a:lnTo>
                  <a:pt x="413004" y="33515"/>
                </a:lnTo>
                <a:lnTo>
                  <a:pt x="413004" y="21323"/>
                </a:lnTo>
                <a:close/>
              </a:path>
              <a:path w="1555114" h="33655">
                <a:moveTo>
                  <a:pt x="1554861" y="0"/>
                </a:moveTo>
                <a:lnTo>
                  <a:pt x="1454277" y="0"/>
                </a:lnTo>
                <a:lnTo>
                  <a:pt x="1454277" y="12179"/>
                </a:lnTo>
                <a:lnTo>
                  <a:pt x="1554861" y="12179"/>
                </a:lnTo>
                <a:lnTo>
                  <a:pt x="1554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99308" y="2630170"/>
            <a:ext cx="807720" cy="375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>
              <a:lnSpc>
                <a:spcPts val="1375"/>
              </a:lnSpc>
              <a:spcBef>
                <a:spcPts val="105"/>
              </a:spcBef>
              <a:tabLst>
                <a:tab pos="668655" algn="l"/>
              </a:tabLst>
            </a:pPr>
            <a:r>
              <a:rPr sz="1400" spc="-50" dirty="0">
                <a:latin typeface="DejaVu Serif Condensed"/>
                <a:cs typeface="DejaVu Serif Condensed"/>
              </a:rPr>
              <a:t>𝑥</a:t>
            </a:r>
            <a:r>
              <a:rPr sz="1400" dirty="0">
                <a:latin typeface="DejaVu Serif Condensed"/>
                <a:cs typeface="DejaVu Serif Condensed"/>
              </a:rPr>
              <a:t>	</a:t>
            </a:r>
            <a:r>
              <a:rPr sz="1400" spc="20" dirty="0">
                <a:latin typeface="DejaVu Serif Condensed"/>
                <a:cs typeface="DejaVu Serif Condensed"/>
              </a:rPr>
              <a:t>𝑦</a:t>
            </a:r>
            <a:endParaRPr sz="1400">
              <a:latin typeface="DejaVu Serif Condensed"/>
              <a:cs typeface="DejaVu Serif Condensed"/>
            </a:endParaRPr>
          </a:p>
          <a:p>
            <a:pPr marL="38100">
              <a:lnSpc>
                <a:spcPts val="1375"/>
              </a:lnSpc>
            </a:pPr>
            <a:r>
              <a:rPr sz="1400" dirty="0">
                <a:latin typeface="DejaVu Serif Condensed"/>
                <a:cs typeface="DejaVu Serif Condensed"/>
              </a:rPr>
              <a:t>𝑧</a:t>
            </a:r>
            <a:r>
              <a:rPr sz="1400" spc="-5" dirty="0">
                <a:latin typeface="DejaVu Serif Condensed"/>
                <a:cs typeface="DejaVu Serif Condensed"/>
              </a:rPr>
              <a:t> </a:t>
            </a:r>
            <a:r>
              <a:rPr sz="1400" dirty="0">
                <a:latin typeface="DejaVu Serif Condensed"/>
                <a:cs typeface="DejaVu Serif Condensed"/>
              </a:rPr>
              <a:t>=</a:t>
            </a:r>
            <a:r>
              <a:rPr sz="1400" spc="-10" dirty="0">
                <a:latin typeface="DejaVu Serif Condensed"/>
                <a:cs typeface="DejaVu Serif Condensed"/>
              </a:rPr>
              <a:t> </a:t>
            </a:r>
            <a:r>
              <a:rPr sz="2100" spc="-44" baseline="-37698" dirty="0">
                <a:latin typeface="DejaVu Serif Condensed"/>
                <a:cs typeface="DejaVu Serif Condensed"/>
              </a:rPr>
              <a:t>2</a:t>
            </a:r>
            <a:r>
              <a:rPr sz="2100" spc="-135" baseline="-37698" dirty="0">
                <a:latin typeface="DejaVu Serif Condensed"/>
                <a:cs typeface="DejaVu Serif Condensed"/>
              </a:rPr>
              <a:t> </a:t>
            </a:r>
            <a:r>
              <a:rPr sz="1400" dirty="0">
                <a:latin typeface="DejaVu Serif Condensed"/>
                <a:cs typeface="DejaVu Serif Condensed"/>
              </a:rPr>
              <a:t>+</a:t>
            </a:r>
            <a:r>
              <a:rPr sz="1400" spc="-85" dirty="0">
                <a:latin typeface="DejaVu Serif Condensed"/>
                <a:cs typeface="DejaVu Serif Condensed"/>
              </a:rPr>
              <a:t> </a:t>
            </a:r>
            <a:r>
              <a:rPr sz="2100" spc="-75" baseline="-37698" dirty="0">
                <a:latin typeface="DejaVu Serif Condensed"/>
                <a:cs typeface="DejaVu Serif Condensed"/>
              </a:rPr>
              <a:t>2</a:t>
            </a:r>
            <a:endParaRPr sz="2100" baseline="-37698">
              <a:latin typeface="DejaVu Serif Condensed"/>
              <a:cs typeface="DejaVu Serif Condense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7455" y="2899918"/>
            <a:ext cx="102235" cy="12700"/>
          </a:xfrm>
          <a:custGeom>
            <a:avLst/>
            <a:gdLst/>
            <a:ahLst/>
            <a:cxnLst/>
            <a:rect l="l" t="t" r="r" b="b"/>
            <a:pathLst>
              <a:path w="102235" h="12700">
                <a:moveTo>
                  <a:pt x="102108" y="0"/>
                </a:moveTo>
                <a:lnTo>
                  <a:pt x="0" y="0"/>
                </a:lnTo>
                <a:lnTo>
                  <a:pt x="0" y="12191"/>
                </a:lnTo>
                <a:lnTo>
                  <a:pt x="102108" y="12191"/>
                </a:lnTo>
                <a:lnTo>
                  <a:pt x="1021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Algoritmos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68121"/>
            <a:ext cx="3973829" cy="2011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3149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Um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algoritmo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é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procedimento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computacional </a:t>
            </a:r>
            <a:r>
              <a:rPr sz="1300" spc="10" dirty="0">
                <a:latin typeface="Times New Roman"/>
                <a:cs typeface="Times New Roman"/>
              </a:rPr>
              <a:t>definido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composto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3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partes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Entrada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dados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São</a:t>
            </a:r>
            <a:r>
              <a:rPr sz="1050" spc="1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os</a:t>
            </a:r>
            <a:r>
              <a:rPr sz="1050" spc="1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dados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do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algoritmo</a:t>
            </a:r>
            <a:r>
              <a:rPr sz="1050" spc="1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informados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pelo</a:t>
            </a:r>
            <a:r>
              <a:rPr sz="1050" spc="13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usuário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Processamento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dados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10" dirty="0">
                <a:latin typeface="Times New Roman"/>
                <a:cs typeface="Times New Roman"/>
              </a:rPr>
              <a:t>São </a:t>
            </a:r>
            <a:r>
              <a:rPr sz="1050" spc="20" dirty="0">
                <a:latin typeface="Times New Roman"/>
                <a:cs typeface="Times New Roman"/>
              </a:rPr>
              <a:t>os </a:t>
            </a:r>
            <a:r>
              <a:rPr sz="1050" spc="45" dirty="0">
                <a:latin typeface="Times New Roman"/>
                <a:cs typeface="Times New Roman"/>
              </a:rPr>
              <a:t>procedimentos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utilizados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para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chegar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ao </a:t>
            </a:r>
            <a:r>
              <a:rPr sz="1050" spc="35" dirty="0">
                <a:latin typeface="Times New Roman"/>
                <a:cs typeface="Times New Roman"/>
              </a:rPr>
              <a:t>resultado</a:t>
            </a:r>
            <a:endParaRPr sz="105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10" dirty="0">
                <a:latin typeface="Times New Roman"/>
                <a:cs typeface="Times New Roman"/>
              </a:rPr>
              <a:t>É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responsável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pela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obtenção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dos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dados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saída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com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base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nos </a:t>
            </a:r>
            <a:r>
              <a:rPr sz="1050" spc="10" dirty="0">
                <a:latin typeface="Times New Roman"/>
                <a:cs typeface="Times New Roman"/>
              </a:rPr>
              <a:t>dados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entrada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Saída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dados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São</a:t>
            </a:r>
            <a:r>
              <a:rPr sz="1050" spc="1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os</a:t>
            </a:r>
            <a:r>
              <a:rPr sz="1050" spc="1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dados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já</a:t>
            </a:r>
            <a:r>
              <a:rPr sz="1050" spc="1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processados,</a:t>
            </a:r>
            <a:r>
              <a:rPr sz="1050" spc="1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apresentados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ao</a:t>
            </a:r>
            <a:r>
              <a:rPr sz="1050" spc="15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usuário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Algoritmos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67486"/>
            <a:ext cx="3905885" cy="1510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algoritmo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usamos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depende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principalmente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do </a:t>
            </a:r>
            <a:r>
              <a:rPr sz="1300" spc="60" dirty="0">
                <a:latin typeface="Times New Roman"/>
                <a:cs typeface="Times New Roman"/>
              </a:rPr>
              <a:t>tempo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ele </a:t>
            </a:r>
            <a:r>
              <a:rPr sz="1300" spc="50" dirty="0">
                <a:latin typeface="Times New Roman"/>
                <a:cs typeface="Times New Roman"/>
              </a:rPr>
              <a:t>demora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executado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 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memória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ele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gasta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computador.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buClr>
                <a:srgbClr val="0AD0D9"/>
              </a:buClr>
              <a:buFont typeface="DejaVu Sans"/>
              <a:buChar char="⚫"/>
            </a:pP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50" dirty="0">
                <a:latin typeface="Times New Roman"/>
                <a:cs typeface="Times New Roman"/>
              </a:rPr>
              <a:t>Chamamos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isso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0" dirty="0">
                <a:latin typeface="Times New Roman"/>
                <a:cs typeface="Times New Roman"/>
              </a:rPr>
              <a:t> custo.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Exemplo: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ordenar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números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30" dirty="0">
                <a:latin typeface="Times New Roman"/>
                <a:cs typeface="Times New Roman"/>
              </a:rPr>
              <a:t>Quicksort,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Mergesort,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Bubblesort,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etc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Algoritmos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68121"/>
            <a:ext cx="4047490" cy="190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escrever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algoritmo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precisamos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descrever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a </a:t>
            </a:r>
            <a:r>
              <a:rPr sz="1300" spc="45" dirty="0">
                <a:latin typeface="Times New Roman"/>
                <a:cs typeface="Times New Roman"/>
              </a:rPr>
              <a:t>sequência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instruções,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maneira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simples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</a:t>
            </a:r>
            <a:r>
              <a:rPr sz="1300" spc="-10" dirty="0">
                <a:latin typeface="Times New Roman"/>
                <a:cs typeface="Times New Roman"/>
              </a:rPr>
              <a:t> objetiva. </a:t>
            </a:r>
            <a:r>
              <a:rPr sz="1300" dirty="0">
                <a:latin typeface="Times New Roman"/>
                <a:cs typeface="Times New Roman"/>
              </a:rPr>
              <a:t>Algumas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dicas: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Usar </a:t>
            </a:r>
            <a:r>
              <a:rPr sz="1200" spc="55" dirty="0">
                <a:latin typeface="Times New Roman"/>
                <a:cs typeface="Times New Roman"/>
              </a:rPr>
              <a:t>somente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verbo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(imperativo)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frase</a:t>
            </a:r>
            <a:endParaRPr sz="1200">
              <a:latin typeface="Times New Roman"/>
              <a:cs typeface="Times New Roman"/>
            </a:endParaRPr>
          </a:p>
          <a:p>
            <a:pPr marL="330835" marR="29019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Imaginar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você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está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desenvolvendo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algoritmo 	</a:t>
            </a:r>
            <a:r>
              <a:rPr sz="1200" spc="30" dirty="0">
                <a:latin typeface="Times New Roman"/>
                <a:cs typeface="Times New Roman"/>
              </a:rPr>
              <a:t>para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pessoas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trabalham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com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computadores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Usar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frases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curtas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simples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objetivo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Evitar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palavras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tenham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sentido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dúbio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Pseudo-</a:t>
            </a:r>
            <a:r>
              <a:rPr spc="-10" dirty="0"/>
              <a:t>código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47674"/>
            <a:ext cx="3956050" cy="2025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9860" marR="8255" indent="-139700">
              <a:lnSpc>
                <a:spcPts val="1400"/>
              </a:lnSpc>
              <a:spcBef>
                <a:spcPts val="27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Até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aqui,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algoritmos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foram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descritos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linguagem </a:t>
            </a:r>
            <a:r>
              <a:rPr sz="1300" spc="40" dirty="0">
                <a:latin typeface="Times New Roman"/>
                <a:cs typeface="Times New Roman"/>
              </a:rPr>
              <a:t>natural</a:t>
            </a:r>
            <a:endParaRPr sz="1300">
              <a:latin typeface="Times New Roman"/>
              <a:cs typeface="Times New Roman"/>
            </a:endParaRPr>
          </a:p>
          <a:p>
            <a:pPr marL="149860" marR="5080" indent="-139700">
              <a:lnSpc>
                <a:spcPts val="1400"/>
              </a:lnSpc>
              <a:spcBef>
                <a:spcPts val="32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65" dirty="0">
                <a:latin typeface="Times New Roman"/>
                <a:cs typeface="Times New Roman"/>
              </a:rPr>
              <a:t>Outra </a:t>
            </a:r>
            <a:r>
              <a:rPr sz="1300" spc="10" dirty="0">
                <a:latin typeface="Times New Roman"/>
                <a:cs typeface="Times New Roman"/>
              </a:rPr>
              <a:t>forma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seria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uso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50" dirty="0">
                <a:latin typeface="Times New Roman"/>
                <a:cs typeface="Times New Roman"/>
              </a:rPr>
              <a:t> pseudo-</a:t>
            </a:r>
            <a:r>
              <a:rPr sz="1300" spc="10" dirty="0">
                <a:latin typeface="Times New Roman"/>
                <a:cs typeface="Times New Roman"/>
              </a:rPr>
              <a:t>linguagem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ou </a:t>
            </a:r>
            <a:r>
              <a:rPr sz="1300" spc="50" dirty="0">
                <a:latin typeface="Times New Roman"/>
                <a:cs typeface="Times New Roman"/>
              </a:rPr>
              <a:t>pseudo-</a:t>
            </a:r>
            <a:r>
              <a:rPr sz="1300" spc="-10" dirty="0">
                <a:latin typeface="Times New Roman"/>
                <a:cs typeface="Times New Roman"/>
              </a:rPr>
              <a:t>código</a:t>
            </a:r>
            <a:endParaRPr sz="1300">
              <a:latin typeface="Times New Roman"/>
              <a:cs typeface="Times New Roman"/>
            </a:endParaRPr>
          </a:p>
          <a:p>
            <a:pPr marL="330835" marR="171450" lvl="1" indent="-121920">
              <a:lnSpc>
                <a:spcPct val="901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30" dirty="0">
                <a:latin typeface="Times New Roman"/>
                <a:cs typeface="Times New Roman"/>
              </a:rPr>
              <a:t>Emprega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linguagem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intermediária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entre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	</a:t>
            </a:r>
            <a:r>
              <a:rPr sz="1200" spc="10" dirty="0">
                <a:latin typeface="Times New Roman"/>
                <a:cs typeface="Times New Roman"/>
              </a:rPr>
              <a:t>linguagem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natural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uma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linguagem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programação 	</a:t>
            </a:r>
            <a:r>
              <a:rPr sz="1200" spc="10" dirty="0">
                <a:latin typeface="Times New Roman"/>
                <a:cs typeface="Times New Roman"/>
              </a:rPr>
              <a:t>usada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para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descrever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algoritmos</a:t>
            </a:r>
            <a:endParaRPr sz="1200">
              <a:latin typeface="Times New Roman"/>
              <a:cs typeface="Times New Roman"/>
            </a:endParaRPr>
          </a:p>
          <a:p>
            <a:pPr marL="330835" marR="140970" lvl="1" indent="-121920">
              <a:lnSpc>
                <a:spcPts val="13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pseudocódigo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requer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todo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 rigidez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sintática 	</a:t>
            </a:r>
            <a:r>
              <a:rPr sz="1200" spc="10" dirty="0">
                <a:latin typeface="Times New Roman"/>
                <a:cs typeface="Times New Roman"/>
              </a:rPr>
              <a:t>necessária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75" dirty="0">
                <a:latin typeface="Times New Roman"/>
                <a:cs typeface="Times New Roman"/>
              </a:rPr>
              <a:t>numa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linguagem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programação, 	</a:t>
            </a:r>
            <a:r>
              <a:rPr sz="1200" spc="55" dirty="0">
                <a:latin typeface="Times New Roman"/>
                <a:cs typeface="Times New Roman"/>
              </a:rPr>
              <a:t>permitindo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aprendiz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detenha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lógica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do 	</a:t>
            </a:r>
            <a:r>
              <a:rPr sz="1200" spc="10" dirty="0">
                <a:latin typeface="Times New Roman"/>
                <a:cs typeface="Times New Roman"/>
              </a:rPr>
              <a:t>algoritmos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55" dirty="0">
                <a:latin typeface="Times New Roman"/>
                <a:cs typeface="Times New Roman"/>
              </a:rPr>
              <a:t> não </a:t>
            </a:r>
            <a:r>
              <a:rPr sz="1200" spc="65" dirty="0">
                <a:latin typeface="Times New Roman"/>
                <a:cs typeface="Times New Roman"/>
              </a:rPr>
              <a:t>no </a:t>
            </a:r>
            <a:r>
              <a:rPr sz="1200" spc="10" dirty="0">
                <a:latin typeface="Times New Roman"/>
                <a:cs typeface="Times New Roman"/>
              </a:rPr>
              <a:t>formalismo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sua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representação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Pseudo-</a:t>
            </a:r>
            <a:r>
              <a:rPr spc="-10" dirty="0"/>
              <a:t>código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68121"/>
            <a:ext cx="33058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20" dirty="0">
                <a:latin typeface="Times New Roman"/>
                <a:cs typeface="Times New Roman"/>
              </a:rPr>
              <a:t>Ex: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dois</a:t>
            </a:r>
            <a:r>
              <a:rPr sz="1300" spc="65" dirty="0">
                <a:latin typeface="Times New Roman"/>
                <a:cs typeface="Times New Roman"/>
              </a:rPr>
              <a:t> número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imprimir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maior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deles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6350" y="1371663"/>
            <a:ext cx="1809750" cy="1123950"/>
          </a:xfrm>
          <a:prstGeom prst="rect">
            <a:avLst/>
          </a:prstGeom>
          <a:ln w="4762">
            <a:solidFill>
              <a:srgbClr val="0E6EC5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45720" marR="1222375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latin typeface="Courier New"/>
                <a:cs typeface="Courier New"/>
              </a:rPr>
              <a:t>Leia</a:t>
            </a:r>
            <a:r>
              <a:rPr sz="1000" b="1" spc="-25" dirty="0">
                <a:latin typeface="Courier New"/>
                <a:cs typeface="Courier New"/>
              </a:rPr>
              <a:t> A; </a:t>
            </a:r>
            <a:r>
              <a:rPr sz="1000" b="1" dirty="0">
                <a:latin typeface="Courier New"/>
                <a:cs typeface="Courier New"/>
              </a:rPr>
              <a:t>Leia</a:t>
            </a:r>
            <a:r>
              <a:rPr sz="1000" b="1" spc="-25" dirty="0">
                <a:latin typeface="Courier New"/>
                <a:cs typeface="Courier New"/>
              </a:rPr>
              <a:t> B;</a:t>
            </a:r>
            <a:endParaRPr sz="10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Se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A</a:t>
            </a:r>
            <a:r>
              <a:rPr sz="1000" b="1" spc="-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&gt;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B</a:t>
            </a:r>
            <a:r>
              <a:rPr sz="1000" b="1" spc="-5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então</a:t>
            </a:r>
            <a:endParaRPr sz="1000">
              <a:latin typeface="Courier New"/>
              <a:cs typeface="Courier New"/>
            </a:endParaRPr>
          </a:p>
          <a:p>
            <a:pPr marL="45720" marR="796925" indent="19685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Imprima</a:t>
            </a:r>
            <a:r>
              <a:rPr sz="1000" b="1" spc="-45" dirty="0">
                <a:latin typeface="Courier New"/>
                <a:cs typeface="Courier New"/>
              </a:rPr>
              <a:t> </a:t>
            </a:r>
            <a:r>
              <a:rPr sz="1000" b="1" spc="-25" dirty="0">
                <a:latin typeface="Courier New"/>
                <a:cs typeface="Courier New"/>
              </a:rPr>
              <a:t>A; </a:t>
            </a:r>
            <a:r>
              <a:rPr sz="1000" b="1" spc="-10" dirty="0">
                <a:latin typeface="Courier New"/>
                <a:cs typeface="Courier New"/>
              </a:rPr>
              <a:t>Senão</a:t>
            </a:r>
            <a:endParaRPr sz="1000">
              <a:latin typeface="Courier New"/>
              <a:cs typeface="Courier New"/>
            </a:endParaRPr>
          </a:p>
          <a:p>
            <a:pPr marL="45720" marR="796925" indent="19685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Imprima</a:t>
            </a:r>
            <a:r>
              <a:rPr sz="1000" b="1" spc="-45" dirty="0">
                <a:latin typeface="Courier New"/>
                <a:cs typeface="Courier New"/>
              </a:rPr>
              <a:t> </a:t>
            </a:r>
            <a:r>
              <a:rPr sz="1000" b="1" spc="-25" dirty="0">
                <a:latin typeface="Courier New"/>
                <a:cs typeface="Courier New"/>
              </a:rPr>
              <a:t>B; </a:t>
            </a:r>
            <a:r>
              <a:rPr sz="1000" b="1" dirty="0">
                <a:latin typeface="Courier New"/>
                <a:cs typeface="Courier New"/>
              </a:rPr>
              <a:t>Fim</a:t>
            </a:r>
            <a:r>
              <a:rPr sz="1000" b="1" spc="-20" dirty="0">
                <a:latin typeface="Courier New"/>
                <a:cs typeface="Courier New"/>
              </a:rPr>
              <a:t> </a:t>
            </a:r>
            <a:r>
              <a:rPr sz="1000" b="1" spc="-25" dirty="0">
                <a:latin typeface="Courier New"/>
                <a:cs typeface="Courier New"/>
              </a:rPr>
              <a:t>Se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Pseudo-</a:t>
            </a:r>
            <a:r>
              <a:rPr spc="-10" dirty="0"/>
              <a:t>código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67486"/>
            <a:ext cx="3540125" cy="130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Como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seria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pseudo-</a:t>
            </a:r>
            <a:r>
              <a:rPr sz="1300" dirty="0">
                <a:latin typeface="Times New Roman"/>
                <a:cs typeface="Times New Roman"/>
              </a:rPr>
              <a:t>código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seguintes tarefas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Trocar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lâmpada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Apontar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lápis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Somar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números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Média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45" dirty="0">
                <a:latin typeface="Times New Roman"/>
                <a:cs typeface="Times New Roman"/>
              </a:rPr>
              <a:t> números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processamento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68121"/>
            <a:ext cx="4007485" cy="1704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20" dirty="0">
                <a:latin typeface="Times New Roman"/>
                <a:cs typeface="Times New Roman"/>
              </a:rPr>
              <a:t>Ao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elaborar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algoritmo,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devemos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ter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mente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qual </a:t>
            </a:r>
            <a:r>
              <a:rPr sz="1300" dirty="0">
                <a:latin typeface="Times New Roman"/>
                <a:cs typeface="Times New Roman"/>
              </a:rPr>
              <a:t>o </a:t>
            </a:r>
            <a:r>
              <a:rPr sz="1300" spc="55" dirty="0">
                <a:latin typeface="Times New Roman"/>
                <a:cs typeface="Times New Roman"/>
              </a:rPr>
              <a:t>tipo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processamento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será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executado.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Basicamente,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existem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3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tipos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processamento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Processamento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sequencial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Processamento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condicional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Processamento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com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repetição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9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Repetição </a:t>
            </a:r>
            <a:r>
              <a:rPr sz="1050" spc="40" dirty="0">
                <a:latin typeface="Times New Roman"/>
                <a:cs typeface="Times New Roman"/>
              </a:rPr>
              <a:t>determinada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10" dirty="0">
                <a:latin typeface="Times New Roman"/>
                <a:cs typeface="Times New Roman"/>
              </a:rPr>
              <a:t>Repetição</a:t>
            </a:r>
            <a:r>
              <a:rPr sz="1050" spc="135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indeterminada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processamento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25679"/>
            <a:ext cx="3368675" cy="13830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30" dirty="0">
                <a:latin typeface="Times New Roman"/>
                <a:cs typeface="Times New Roman"/>
              </a:rPr>
              <a:t>Processamento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sequencial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instruções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são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executadas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após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outra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Não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existe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desvio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sequência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das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instruções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Cada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instrução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é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executada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única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vez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Imprimir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média aritmética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duas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notas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825" y="2462479"/>
            <a:ext cx="2038350" cy="662305"/>
          </a:xfrm>
          <a:prstGeom prst="rect">
            <a:avLst/>
          </a:prstGeom>
          <a:ln w="4762">
            <a:solidFill>
              <a:srgbClr val="0E6EC5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45720" marR="1222375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ourier New"/>
                <a:cs typeface="Courier New"/>
              </a:rPr>
              <a:t>Leia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nota1 </a:t>
            </a:r>
            <a:r>
              <a:rPr sz="1000" b="1" dirty="0">
                <a:latin typeface="Courier New"/>
                <a:cs typeface="Courier New"/>
              </a:rPr>
              <a:t>Leia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nota2</a:t>
            </a:r>
            <a:endParaRPr sz="1000">
              <a:latin typeface="Courier New"/>
              <a:cs typeface="Courier New"/>
            </a:endParaRPr>
          </a:p>
          <a:p>
            <a:pPr marL="45720" marR="7874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media</a:t>
            </a:r>
            <a:r>
              <a:rPr sz="1000" b="1" spc="-2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=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(nota1</a:t>
            </a:r>
            <a:r>
              <a:rPr sz="1000" b="1" spc="-2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+</a:t>
            </a:r>
            <a:r>
              <a:rPr sz="1000" b="1" spc="-20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nota2)/2 </a:t>
            </a:r>
            <a:r>
              <a:rPr sz="1000" b="1" dirty="0">
                <a:latin typeface="Courier New"/>
                <a:cs typeface="Courier New"/>
              </a:rPr>
              <a:t>Imprima</a:t>
            </a:r>
            <a:r>
              <a:rPr sz="1000" b="1" spc="-40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media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Introdução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dirty="0"/>
              <a:t>Computadores</a:t>
            </a:r>
            <a:r>
              <a:rPr spc="310" dirty="0"/>
              <a:t> </a:t>
            </a:r>
            <a:r>
              <a:rPr dirty="0"/>
              <a:t>=</a:t>
            </a:r>
            <a:r>
              <a:rPr spc="220" dirty="0"/>
              <a:t> </a:t>
            </a:r>
            <a:r>
              <a:rPr dirty="0"/>
              <a:t>cérebros</a:t>
            </a:r>
            <a:r>
              <a:rPr spc="235" dirty="0"/>
              <a:t> </a:t>
            </a:r>
            <a:r>
              <a:rPr spc="-10" dirty="0"/>
              <a:t>eletrônicos?</a:t>
            </a:r>
          </a:p>
          <a:p>
            <a:pPr marL="330835" marR="1079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30" dirty="0">
                <a:latin typeface="Times New Roman"/>
                <a:cs typeface="Times New Roman"/>
              </a:rPr>
              <a:t>Computadores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são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máquinas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si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sós,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podem 	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inteligentes.</a:t>
            </a:r>
            <a:endParaRPr sz="1200">
              <a:latin typeface="Times New Roman"/>
              <a:cs typeface="Times New Roman"/>
            </a:endParaRPr>
          </a:p>
          <a:p>
            <a:pPr marL="330835" marR="508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20" dirty="0">
                <a:latin typeface="Times New Roman"/>
                <a:cs typeface="Times New Roman"/>
              </a:rPr>
              <a:t>Alguém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projetou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deu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ela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todas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características 	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possuem.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processamento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26314"/>
            <a:ext cx="3026410" cy="48640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30" dirty="0">
                <a:latin typeface="Times New Roman"/>
                <a:cs typeface="Times New Roman"/>
              </a:rPr>
              <a:t>Processamento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sequencial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-114" dirty="0">
                <a:latin typeface="Georgia"/>
                <a:cs typeface="Georgia"/>
              </a:rPr>
              <a:t>A</a:t>
            </a:r>
            <a:r>
              <a:rPr sz="1200" b="1" spc="-40" dirty="0">
                <a:latin typeface="Georgia"/>
                <a:cs typeface="Georgia"/>
              </a:rPr>
              <a:t> </a:t>
            </a:r>
            <a:r>
              <a:rPr sz="1200" b="1" spc="-85" dirty="0">
                <a:latin typeface="Georgia"/>
                <a:cs typeface="Georgia"/>
              </a:rPr>
              <a:t>ordem</a:t>
            </a:r>
            <a:r>
              <a:rPr sz="1200" b="1" spc="-35" dirty="0">
                <a:latin typeface="Georgia"/>
                <a:cs typeface="Georgia"/>
              </a:rPr>
              <a:t> </a:t>
            </a:r>
            <a:r>
              <a:rPr sz="1200" b="1" spc="-75" dirty="0">
                <a:latin typeface="Georgia"/>
                <a:cs typeface="Georgia"/>
              </a:rPr>
              <a:t>das</a:t>
            </a:r>
            <a:r>
              <a:rPr sz="1200" b="1" spc="-10" dirty="0">
                <a:latin typeface="Georgia"/>
                <a:cs typeface="Georgia"/>
              </a:rPr>
              <a:t> </a:t>
            </a:r>
            <a:r>
              <a:rPr sz="1200" b="1" spc="-70" dirty="0">
                <a:latin typeface="Georgia"/>
                <a:cs typeface="Georgia"/>
              </a:rPr>
              <a:t>instruções</a:t>
            </a:r>
            <a:r>
              <a:rPr sz="1200" b="1" spc="-50" dirty="0">
                <a:latin typeface="Georgia"/>
                <a:cs typeface="Georgia"/>
              </a:rPr>
              <a:t> é</a:t>
            </a:r>
            <a:r>
              <a:rPr sz="1200" b="1" spc="-20" dirty="0">
                <a:latin typeface="Georgia"/>
                <a:cs typeface="Georgia"/>
              </a:rPr>
              <a:t> </a:t>
            </a:r>
            <a:r>
              <a:rPr sz="1200" b="1" spc="-45" dirty="0">
                <a:latin typeface="Georgia"/>
                <a:cs typeface="Georgia"/>
              </a:rPr>
              <a:t>importante!</a:t>
            </a:r>
            <a:endParaRPr sz="1200">
              <a:latin typeface="Georgia"/>
              <a:cs typeface="Georg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88218" y="1397743"/>
          <a:ext cx="2078989" cy="2018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marL="46355" marR="9531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Leia</a:t>
                      </a:r>
                      <a:r>
                        <a:rPr sz="1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nota1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Leia</a:t>
                      </a:r>
                      <a:r>
                        <a:rPr sz="1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nota2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Imprima</a:t>
                      </a:r>
                      <a:r>
                        <a:rPr sz="10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media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(nota1</a:t>
                      </a:r>
                      <a:r>
                        <a:rPr sz="1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nota2)/2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6350">
                      <a:solidFill>
                        <a:srgbClr val="0E6EC5"/>
                      </a:solidFill>
                      <a:prstDash val="solid"/>
                    </a:lnL>
                    <a:lnR w="6350">
                      <a:solidFill>
                        <a:srgbClr val="0E6EC5"/>
                      </a:solidFill>
                      <a:prstDash val="solid"/>
                    </a:lnR>
                    <a:lnT w="6350">
                      <a:solidFill>
                        <a:srgbClr val="0E6EC5"/>
                      </a:solidFill>
                      <a:prstDash val="solid"/>
                    </a:lnT>
                    <a:lnB w="6350">
                      <a:solidFill>
                        <a:srgbClr val="0E6E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46355" marR="387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(nota1</a:t>
                      </a:r>
                      <a:r>
                        <a:rPr sz="1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nota2)/2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Leia</a:t>
                      </a:r>
                      <a:r>
                        <a:rPr sz="1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46355" marR="95313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Leia</a:t>
                      </a:r>
                      <a:r>
                        <a:rPr sz="1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nota2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Imprima</a:t>
                      </a:r>
                      <a:r>
                        <a:rPr sz="10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media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E6EC5"/>
                      </a:solidFill>
                      <a:prstDash val="solid"/>
                    </a:lnL>
                    <a:lnR w="6350">
                      <a:solidFill>
                        <a:srgbClr val="0E6EC5"/>
                      </a:solidFill>
                      <a:prstDash val="solid"/>
                    </a:lnR>
                    <a:lnT w="6350">
                      <a:solidFill>
                        <a:srgbClr val="0E6EC5"/>
                      </a:solidFill>
                      <a:prstDash val="solid"/>
                    </a:lnT>
                    <a:lnB w="6350">
                      <a:solidFill>
                        <a:srgbClr val="0E6E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marL="46355" marR="11817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Leia</a:t>
                      </a:r>
                      <a:r>
                        <a:rPr sz="1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nota1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Leia</a:t>
                      </a:r>
                      <a:r>
                        <a:rPr sz="1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46355" marR="3873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(nota1</a:t>
                      </a:r>
                      <a:r>
                        <a:rPr sz="1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nota2)/2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Imprima</a:t>
                      </a:r>
                      <a:r>
                        <a:rPr sz="10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Media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E6EC5"/>
                      </a:solidFill>
                      <a:prstDash val="solid"/>
                    </a:lnL>
                    <a:lnR w="6350">
                      <a:solidFill>
                        <a:srgbClr val="0E6EC5"/>
                      </a:solidFill>
                      <a:prstDash val="solid"/>
                    </a:lnR>
                    <a:lnT w="6350">
                      <a:solidFill>
                        <a:srgbClr val="0E6EC5"/>
                      </a:solidFill>
                      <a:prstDash val="solid"/>
                    </a:lnT>
                    <a:lnB w="6350">
                      <a:solidFill>
                        <a:srgbClr val="0E6E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021838" y="1559306"/>
            <a:ext cx="398145" cy="1024890"/>
            <a:chOff x="3021838" y="1559306"/>
            <a:chExt cx="398145" cy="102489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8188" y="1565656"/>
              <a:ext cx="384937" cy="3307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28188" y="1565656"/>
              <a:ext cx="385445" cy="330835"/>
            </a:xfrm>
            <a:custGeom>
              <a:avLst/>
              <a:gdLst/>
              <a:ahLst/>
              <a:cxnLst/>
              <a:rect l="l" t="t" r="r" b="b"/>
              <a:pathLst>
                <a:path w="385445" h="330835">
                  <a:moveTo>
                    <a:pt x="0" y="87503"/>
                  </a:moveTo>
                  <a:lnTo>
                    <a:pt x="66928" y="0"/>
                  </a:lnTo>
                  <a:lnTo>
                    <a:pt x="192531" y="96139"/>
                  </a:lnTo>
                  <a:lnTo>
                    <a:pt x="318135" y="0"/>
                  </a:lnTo>
                  <a:lnTo>
                    <a:pt x="384937" y="87503"/>
                  </a:lnTo>
                  <a:lnTo>
                    <a:pt x="283082" y="165354"/>
                  </a:lnTo>
                  <a:lnTo>
                    <a:pt x="384937" y="243205"/>
                  </a:lnTo>
                  <a:lnTo>
                    <a:pt x="318135" y="330708"/>
                  </a:lnTo>
                  <a:lnTo>
                    <a:pt x="192531" y="234696"/>
                  </a:lnTo>
                  <a:lnTo>
                    <a:pt x="66928" y="330708"/>
                  </a:lnTo>
                  <a:lnTo>
                    <a:pt x="0" y="243205"/>
                  </a:lnTo>
                  <a:lnTo>
                    <a:pt x="101853" y="165354"/>
                  </a:lnTo>
                  <a:lnTo>
                    <a:pt x="0" y="87503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8188" y="2246757"/>
              <a:ext cx="384937" cy="3307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28188" y="2246757"/>
              <a:ext cx="385445" cy="330835"/>
            </a:xfrm>
            <a:custGeom>
              <a:avLst/>
              <a:gdLst/>
              <a:ahLst/>
              <a:cxnLst/>
              <a:rect l="l" t="t" r="r" b="b"/>
              <a:pathLst>
                <a:path w="385445" h="330835">
                  <a:moveTo>
                    <a:pt x="0" y="87375"/>
                  </a:moveTo>
                  <a:lnTo>
                    <a:pt x="66928" y="0"/>
                  </a:lnTo>
                  <a:lnTo>
                    <a:pt x="192531" y="96012"/>
                  </a:lnTo>
                  <a:lnTo>
                    <a:pt x="318135" y="0"/>
                  </a:lnTo>
                  <a:lnTo>
                    <a:pt x="384937" y="87375"/>
                  </a:lnTo>
                  <a:lnTo>
                    <a:pt x="283082" y="165353"/>
                  </a:lnTo>
                  <a:lnTo>
                    <a:pt x="384937" y="243204"/>
                  </a:lnTo>
                  <a:lnTo>
                    <a:pt x="318135" y="330707"/>
                  </a:lnTo>
                  <a:lnTo>
                    <a:pt x="192531" y="234569"/>
                  </a:lnTo>
                  <a:lnTo>
                    <a:pt x="66928" y="330707"/>
                  </a:lnTo>
                  <a:lnTo>
                    <a:pt x="0" y="243204"/>
                  </a:lnTo>
                  <a:lnTo>
                    <a:pt x="101853" y="165353"/>
                  </a:lnTo>
                  <a:lnTo>
                    <a:pt x="0" y="87375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14344" y="2882265"/>
            <a:ext cx="412750" cy="4127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processamento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25679"/>
            <a:ext cx="3983354" cy="1291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30" dirty="0">
                <a:latin typeface="Times New Roman"/>
                <a:cs typeface="Times New Roman"/>
              </a:rPr>
              <a:t>Processamento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condicional</a:t>
            </a:r>
            <a:endParaRPr sz="1300">
              <a:latin typeface="Times New Roman"/>
              <a:cs typeface="Times New Roman"/>
            </a:endParaRPr>
          </a:p>
          <a:p>
            <a:pPr marL="330835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10" dirty="0">
                <a:latin typeface="Times New Roman"/>
                <a:cs typeface="Times New Roman"/>
              </a:rPr>
              <a:t>Um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conjunto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instruções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(pode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apenas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uma)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pode 	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executado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55" dirty="0">
                <a:latin typeface="Times New Roman"/>
                <a:cs typeface="Times New Roman"/>
              </a:rPr>
              <a:t>Depende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condição</a:t>
            </a:r>
            <a:endParaRPr sz="1200">
              <a:latin typeface="Times New Roman"/>
              <a:cs typeface="Times New Roman"/>
            </a:endParaRPr>
          </a:p>
          <a:p>
            <a:pPr marL="330835" marR="35052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-10" dirty="0">
                <a:latin typeface="Times New Roman"/>
                <a:cs typeface="Times New Roman"/>
              </a:rPr>
              <a:t>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condição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testada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verdadeira,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conjunto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spc="10" dirty="0">
                <a:latin typeface="Times New Roman"/>
                <a:cs typeface="Times New Roman"/>
              </a:rPr>
              <a:t>instruções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é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executado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processamento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26314"/>
            <a:ext cx="3470275" cy="9436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30" dirty="0">
                <a:latin typeface="Times New Roman"/>
                <a:cs typeface="Times New Roman"/>
              </a:rPr>
              <a:t>Processamento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condicional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instruções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executadas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dependem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situação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Imprimir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 maior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dentre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duas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notas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lidas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3818" y="1847526"/>
          <a:ext cx="4481830" cy="1514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88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E6EC5"/>
                      </a:solidFill>
                      <a:prstDash val="solid"/>
                    </a:lnR>
                    <a:lnB w="6350">
                      <a:solidFill>
                        <a:srgbClr val="0E6EC5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" marR="9937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Leia</a:t>
                      </a:r>
                      <a:r>
                        <a:rPr sz="1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nota1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Leia</a:t>
                      </a:r>
                      <a:r>
                        <a:rPr sz="1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42570" marR="536575" indent="-19685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nota1</a:t>
                      </a:r>
                      <a:r>
                        <a:rPr sz="10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0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nota2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Imprima</a:t>
                      </a:r>
                      <a:r>
                        <a:rPr sz="10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Courier New"/>
                          <a:cs typeface="Courier New"/>
                        </a:rPr>
                        <a:t>Senão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Imprima</a:t>
                      </a:r>
                      <a:r>
                        <a:rPr sz="10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6350">
                      <a:solidFill>
                        <a:srgbClr val="0E6EC5"/>
                      </a:solidFill>
                      <a:prstDash val="solid"/>
                    </a:lnL>
                    <a:lnR w="6350">
                      <a:solidFill>
                        <a:srgbClr val="0E6EC5"/>
                      </a:solidFill>
                      <a:prstDash val="solid"/>
                    </a:lnR>
                    <a:lnT w="6350">
                      <a:solidFill>
                        <a:srgbClr val="0E6EC5"/>
                      </a:solidFill>
                      <a:prstDash val="solid"/>
                    </a:lnT>
                    <a:lnB w="6350">
                      <a:solidFill>
                        <a:srgbClr val="0E6EC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E6EC5"/>
                      </a:solidFill>
                      <a:prstDash val="solid"/>
                    </a:lnL>
                    <a:lnB w="6350">
                      <a:solidFill>
                        <a:srgbClr val="0E6E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">
                <a:tc gridSpan="2">
                  <a:txBody>
                    <a:bodyPr/>
                    <a:lstStyle/>
                    <a:p>
                      <a:pPr marL="45720" marR="7651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Leia</a:t>
                      </a:r>
                      <a:r>
                        <a:rPr sz="1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nota1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Leia</a:t>
                      </a:r>
                      <a:r>
                        <a:rPr sz="1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nota2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Imprima</a:t>
                      </a:r>
                      <a:r>
                        <a:rPr sz="10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E6EC5"/>
                      </a:solidFill>
                      <a:prstDash val="solid"/>
                    </a:lnL>
                    <a:lnR w="6350">
                      <a:solidFill>
                        <a:srgbClr val="0E6EC5"/>
                      </a:solidFill>
                      <a:prstDash val="solid"/>
                    </a:lnR>
                    <a:lnT w="6350" cap="flat" cmpd="sng" algn="ctr">
                      <a:solidFill>
                        <a:srgbClr val="0E6E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E6EC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E6EC5"/>
                      </a:solidFill>
                      <a:prstDash val="solid"/>
                    </a:lnL>
                    <a:lnR w="6350">
                      <a:solidFill>
                        <a:srgbClr val="0E6EC5"/>
                      </a:solidFill>
                      <a:prstDash val="solid"/>
                    </a:lnR>
                    <a:lnT w="6350">
                      <a:solidFill>
                        <a:srgbClr val="0E6EC5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46355" marR="764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Leia</a:t>
                      </a:r>
                      <a:r>
                        <a:rPr sz="1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nota1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Leia</a:t>
                      </a:r>
                      <a:r>
                        <a:rPr sz="1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nota2 </a:t>
                      </a:r>
                      <a:r>
                        <a:rPr sz="1000" b="1" dirty="0">
                          <a:latin typeface="Courier New"/>
                          <a:cs typeface="Courier New"/>
                        </a:rPr>
                        <a:t>Imprima</a:t>
                      </a:r>
                      <a:r>
                        <a:rPr sz="10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latin typeface="Courier New"/>
                          <a:cs typeface="Courier New"/>
                        </a:rPr>
                        <a:t>nota2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E6EC5"/>
                      </a:solidFill>
                      <a:prstDash val="solid"/>
                    </a:lnL>
                    <a:lnR w="6350">
                      <a:solidFill>
                        <a:srgbClr val="0E6EC5"/>
                      </a:solidFill>
                      <a:prstDash val="solid"/>
                    </a:lnR>
                    <a:lnB w="6350">
                      <a:solidFill>
                        <a:srgbClr val="0E6EC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190875" y="2327529"/>
            <a:ext cx="414655" cy="530225"/>
          </a:xfrm>
          <a:custGeom>
            <a:avLst/>
            <a:gdLst/>
            <a:ahLst/>
            <a:cxnLst/>
            <a:rect l="l" t="t" r="r" b="b"/>
            <a:pathLst>
              <a:path w="414654" h="530225">
                <a:moveTo>
                  <a:pt x="355853" y="464819"/>
                </a:moveTo>
                <a:lnTo>
                  <a:pt x="352425" y="466851"/>
                </a:lnTo>
                <a:lnTo>
                  <a:pt x="348995" y="468756"/>
                </a:lnTo>
                <a:lnTo>
                  <a:pt x="347852" y="473201"/>
                </a:lnTo>
                <a:lnTo>
                  <a:pt x="349884" y="476504"/>
                </a:lnTo>
                <a:lnTo>
                  <a:pt x="381000" y="529971"/>
                </a:lnTo>
                <a:lnTo>
                  <a:pt x="389203" y="515874"/>
                </a:lnTo>
                <a:lnTo>
                  <a:pt x="373888" y="515874"/>
                </a:lnTo>
                <a:lnTo>
                  <a:pt x="373888" y="489379"/>
                </a:lnTo>
                <a:lnTo>
                  <a:pt x="362203" y="469392"/>
                </a:lnTo>
                <a:lnTo>
                  <a:pt x="360171" y="465963"/>
                </a:lnTo>
                <a:lnTo>
                  <a:pt x="355853" y="464819"/>
                </a:lnTo>
                <a:close/>
              </a:path>
              <a:path w="414654" h="530225">
                <a:moveTo>
                  <a:pt x="373888" y="489379"/>
                </a:moveTo>
                <a:lnTo>
                  <a:pt x="373888" y="515874"/>
                </a:lnTo>
                <a:lnTo>
                  <a:pt x="388112" y="515874"/>
                </a:lnTo>
                <a:lnTo>
                  <a:pt x="388112" y="512191"/>
                </a:lnTo>
                <a:lnTo>
                  <a:pt x="374776" y="512191"/>
                </a:lnTo>
                <a:lnTo>
                  <a:pt x="381000" y="501545"/>
                </a:lnTo>
                <a:lnTo>
                  <a:pt x="373888" y="489379"/>
                </a:lnTo>
                <a:close/>
              </a:path>
              <a:path w="414654" h="530225">
                <a:moveTo>
                  <a:pt x="406145" y="464819"/>
                </a:moveTo>
                <a:lnTo>
                  <a:pt x="401827" y="465963"/>
                </a:lnTo>
                <a:lnTo>
                  <a:pt x="399795" y="469392"/>
                </a:lnTo>
                <a:lnTo>
                  <a:pt x="388112" y="489379"/>
                </a:lnTo>
                <a:lnTo>
                  <a:pt x="388112" y="515874"/>
                </a:lnTo>
                <a:lnTo>
                  <a:pt x="389203" y="515874"/>
                </a:lnTo>
                <a:lnTo>
                  <a:pt x="412114" y="476504"/>
                </a:lnTo>
                <a:lnTo>
                  <a:pt x="414146" y="473201"/>
                </a:lnTo>
                <a:lnTo>
                  <a:pt x="413003" y="468756"/>
                </a:lnTo>
                <a:lnTo>
                  <a:pt x="409575" y="466851"/>
                </a:lnTo>
                <a:lnTo>
                  <a:pt x="406145" y="464819"/>
                </a:lnTo>
                <a:close/>
              </a:path>
              <a:path w="414654" h="530225">
                <a:moveTo>
                  <a:pt x="381000" y="501545"/>
                </a:moveTo>
                <a:lnTo>
                  <a:pt x="374776" y="512191"/>
                </a:lnTo>
                <a:lnTo>
                  <a:pt x="387223" y="512191"/>
                </a:lnTo>
                <a:lnTo>
                  <a:pt x="381000" y="501545"/>
                </a:lnTo>
                <a:close/>
              </a:path>
              <a:path w="414654" h="530225">
                <a:moveTo>
                  <a:pt x="388112" y="489379"/>
                </a:moveTo>
                <a:lnTo>
                  <a:pt x="381000" y="501545"/>
                </a:lnTo>
                <a:lnTo>
                  <a:pt x="387223" y="512191"/>
                </a:lnTo>
                <a:lnTo>
                  <a:pt x="388112" y="512191"/>
                </a:lnTo>
                <a:lnTo>
                  <a:pt x="388112" y="489379"/>
                </a:lnTo>
                <a:close/>
              </a:path>
              <a:path w="414654" h="530225">
                <a:moveTo>
                  <a:pt x="373888" y="7112"/>
                </a:moveTo>
                <a:lnTo>
                  <a:pt x="373888" y="489379"/>
                </a:lnTo>
                <a:lnTo>
                  <a:pt x="381000" y="501545"/>
                </a:lnTo>
                <a:lnTo>
                  <a:pt x="388111" y="489379"/>
                </a:lnTo>
                <a:lnTo>
                  <a:pt x="388112" y="14224"/>
                </a:lnTo>
                <a:lnTo>
                  <a:pt x="381000" y="14224"/>
                </a:lnTo>
                <a:lnTo>
                  <a:pt x="373888" y="7112"/>
                </a:lnTo>
                <a:close/>
              </a:path>
              <a:path w="414654" h="530225">
                <a:moveTo>
                  <a:pt x="384937" y="0"/>
                </a:moveTo>
                <a:lnTo>
                  <a:pt x="0" y="0"/>
                </a:lnTo>
                <a:lnTo>
                  <a:pt x="0" y="14224"/>
                </a:lnTo>
                <a:lnTo>
                  <a:pt x="373888" y="14224"/>
                </a:lnTo>
                <a:lnTo>
                  <a:pt x="373888" y="7112"/>
                </a:lnTo>
                <a:lnTo>
                  <a:pt x="388112" y="7112"/>
                </a:lnTo>
                <a:lnTo>
                  <a:pt x="388112" y="3175"/>
                </a:lnTo>
                <a:lnTo>
                  <a:pt x="384937" y="0"/>
                </a:lnTo>
                <a:close/>
              </a:path>
              <a:path w="414654" h="530225">
                <a:moveTo>
                  <a:pt x="388112" y="7112"/>
                </a:moveTo>
                <a:lnTo>
                  <a:pt x="373888" y="7112"/>
                </a:lnTo>
                <a:lnTo>
                  <a:pt x="381000" y="14224"/>
                </a:lnTo>
                <a:lnTo>
                  <a:pt x="388112" y="14224"/>
                </a:lnTo>
                <a:lnTo>
                  <a:pt x="388112" y="7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927" y="2327529"/>
            <a:ext cx="433705" cy="530225"/>
          </a:xfrm>
          <a:custGeom>
            <a:avLst/>
            <a:gdLst/>
            <a:ahLst/>
            <a:cxnLst/>
            <a:rect l="l" t="t" r="r" b="b"/>
            <a:pathLst>
              <a:path w="433705" h="530225">
                <a:moveTo>
                  <a:pt x="8000" y="464819"/>
                </a:moveTo>
                <a:lnTo>
                  <a:pt x="4571" y="466851"/>
                </a:lnTo>
                <a:lnTo>
                  <a:pt x="1143" y="468756"/>
                </a:lnTo>
                <a:lnTo>
                  <a:pt x="0" y="473201"/>
                </a:lnTo>
                <a:lnTo>
                  <a:pt x="2031" y="476504"/>
                </a:lnTo>
                <a:lnTo>
                  <a:pt x="33146" y="529971"/>
                </a:lnTo>
                <a:lnTo>
                  <a:pt x="41350" y="515874"/>
                </a:lnTo>
                <a:lnTo>
                  <a:pt x="26034" y="515874"/>
                </a:lnTo>
                <a:lnTo>
                  <a:pt x="26034" y="489379"/>
                </a:lnTo>
                <a:lnTo>
                  <a:pt x="14350" y="469392"/>
                </a:lnTo>
                <a:lnTo>
                  <a:pt x="12318" y="465963"/>
                </a:lnTo>
                <a:lnTo>
                  <a:pt x="8000" y="464819"/>
                </a:lnTo>
                <a:close/>
              </a:path>
              <a:path w="433705" h="530225">
                <a:moveTo>
                  <a:pt x="26035" y="489379"/>
                </a:moveTo>
                <a:lnTo>
                  <a:pt x="26034" y="515874"/>
                </a:lnTo>
                <a:lnTo>
                  <a:pt x="40258" y="515874"/>
                </a:lnTo>
                <a:lnTo>
                  <a:pt x="40258" y="512191"/>
                </a:lnTo>
                <a:lnTo>
                  <a:pt x="26924" y="512191"/>
                </a:lnTo>
                <a:lnTo>
                  <a:pt x="33147" y="501545"/>
                </a:lnTo>
                <a:lnTo>
                  <a:pt x="26035" y="489379"/>
                </a:lnTo>
                <a:close/>
              </a:path>
              <a:path w="433705" h="530225">
                <a:moveTo>
                  <a:pt x="58293" y="464819"/>
                </a:moveTo>
                <a:lnTo>
                  <a:pt x="53975" y="465963"/>
                </a:lnTo>
                <a:lnTo>
                  <a:pt x="51943" y="469392"/>
                </a:lnTo>
                <a:lnTo>
                  <a:pt x="40258" y="489379"/>
                </a:lnTo>
                <a:lnTo>
                  <a:pt x="40258" y="515874"/>
                </a:lnTo>
                <a:lnTo>
                  <a:pt x="41350" y="515874"/>
                </a:lnTo>
                <a:lnTo>
                  <a:pt x="64262" y="476504"/>
                </a:lnTo>
                <a:lnTo>
                  <a:pt x="66293" y="473201"/>
                </a:lnTo>
                <a:lnTo>
                  <a:pt x="65150" y="468756"/>
                </a:lnTo>
                <a:lnTo>
                  <a:pt x="61721" y="466851"/>
                </a:lnTo>
                <a:lnTo>
                  <a:pt x="58293" y="464819"/>
                </a:lnTo>
                <a:close/>
              </a:path>
              <a:path w="433705" h="530225">
                <a:moveTo>
                  <a:pt x="33147" y="501545"/>
                </a:moveTo>
                <a:lnTo>
                  <a:pt x="26924" y="512191"/>
                </a:lnTo>
                <a:lnTo>
                  <a:pt x="39369" y="512191"/>
                </a:lnTo>
                <a:lnTo>
                  <a:pt x="33147" y="501545"/>
                </a:lnTo>
                <a:close/>
              </a:path>
              <a:path w="433705" h="530225">
                <a:moveTo>
                  <a:pt x="40258" y="489379"/>
                </a:moveTo>
                <a:lnTo>
                  <a:pt x="33147" y="501545"/>
                </a:lnTo>
                <a:lnTo>
                  <a:pt x="39369" y="512191"/>
                </a:lnTo>
                <a:lnTo>
                  <a:pt x="40258" y="512191"/>
                </a:lnTo>
                <a:lnTo>
                  <a:pt x="40258" y="489379"/>
                </a:lnTo>
                <a:close/>
              </a:path>
              <a:path w="433705" h="530225">
                <a:moveTo>
                  <a:pt x="433196" y="0"/>
                </a:moveTo>
                <a:lnTo>
                  <a:pt x="29209" y="0"/>
                </a:lnTo>
                <a:lnTo>
                  <a:pt x="26034" y="3175"/>
                </a:lnTo>
                <a:lnTo>
                  <a:pt x="26035" y="489379"/>
                </a:lnTo>
                <a:lnTo>
                  <a:pt x="33147" y="501545"/>
                </a:lnTo>
                <a:lnTo>
                  <a:pt x="40258" y="489379"/>
                </a:lnTo>
                <a:lnTo>
                  <a:pt x="40258" y="14224"/>
                </a:lnTo>
                <a:lnTo>
                  <a:pt x="33146" y="14224"/>
                </a:lnTo>
                <a:lnTo>
                  <a:pt x="40258" y="7112"/>
                </a:lnTo>
                <a:lnTo>
                  <a:pt x="433196" y="7112"/>
                </a:lnTo>
                <a:lnTo>
                  <a:pt x="433196" y="0"/>
                </a:lnTo>
                <a:close/>
              </a:path>
              <a:path w="433705" h="530225">
                <a:moveTo>
                  <a:pt x="40258" y="7112"/>
                </a:moveTo>
                <a:lnTo>
                  <a:pt x="33146" y="14224"/>
                </a:lnTo>
                <a:lnTo>
                  <a:pt x="40258" y="14224"/>
                </a:lnTo>
                <a:lnTo>
                  <a:pt x="40258" y="7112"/>
                </a:lnTo>
                <a:close/>
              </a:path>
              <a:path w="433705" h="530225">
                <a:moveTo>
                  <a:pt x="433196" y="7112"/>
                </a:moveTo>
                <a:lnTo>
                  <a:pt x="40258" y="7112"/>
                </a:lnTo>
                <a:lnTo>
                  <a:pt x="40258" y="14224"/>
                </a:lnTo>
                <a:lnTo>
                  <a:pt x="433196" y="14224"/>
                </a:lnTo>
                <a:lnTo>
                  <a:pt x="433196" y="7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processamento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25679"/>
            <a:ext cx="4038600" cy="14344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30" dirty="0">
                <a:latin typeface="Times New Roman"/>
                <a:cs typeface="Times New Roman"/>
              </a:rPr>
              <a:t>Processamento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com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repetição</a:t>
            </a:r>
            <a:endParaRPr sz="1300">
              <a:latin typeface="Times New Roman"/>
              <a:cs typeface="Times New Roman"/>
            </a:endParaRPr>
          </a:p>
          <a:p>
            <a:pPr marL="330835" marR="14732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10" dirty="0">
                <a:latin typeface="Times New Roman"/>
                <a:cs typeface="Times New Roman"/>
              </a:rPr>
              <a:t>Um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conjunto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instruções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(pode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apenas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uma)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é 	</a:t>
            </a:r>
            <a:r>
              <a:rPr sz="1200" spc="20" dirty="0">
                <a:latin typeface="Times New Roman"/>
                <a:cs typeface="Times New Roman"/>
              </a:rPr>
              <a:t>executado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número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definido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indefinido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vezes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Pode ser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determinada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10" dirty="0">
                <a:latin typeface="Times New Roman"/>
                <a:cs typeface="Times New Roman"/>
              </a:rPr>
              <a:t> condição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parada</a:t>
            </a:r>
            <a:endParaRPr sz="120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80" dirty="0">
                <a:latin typeface="Times New Roman"/>
                <a:cs typeface="Times New Roman"/>
              </a:rPr>
              <a:t>O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conjunto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instruções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é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executado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enquanto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condição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for </a:t>
            </a:r>
            <a:r>
              <a:rPr sz="1050" spc="-10" dirty="0">
                <a:latin typeface="Times New Roman"/>
                <a:cs typeface="Times New Roman"/>
              </a:rPr>
              <a:t>verdadeira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80" dirty="0">
                <a:latin typeface="Times New Roman"/>
                <a:cs typeface="Times New Roman"/>
              </a:rPr>
              <a:t>O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teste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da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condição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é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realizado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antes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qualquer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operação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processamento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26314"/>
            <a:ext cx="3721100" cy="17087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30" dirty="0">
                <a:latin typeface="Times New Roman"/>
                <a:cs typeface="Times New Roman"/>
              </a:rPr>
              <a:t>Processamento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com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repetição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Também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chamado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laços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condicionais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Repetem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conjunto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comandos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seu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interior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1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45" dirty="0">
                <a:latin typeface="Times New Roman"/>
                <a:cs typeface="Times New Roman"/>
              </a:rPr>
              <a:t>Imprimir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soma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números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inteiro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35" dirty="0">
                <a:latin typeface="Times New Roman"/>
                <a:cs typeface="Times New Roman"/>
              </a:rPr>
              <a:t>1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Soma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=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204" dirty="0">
                <a:latin typeface="Times New Roman"/>
                <a:cs typeface="Times New Roman"/>
              </a:rPr>
              <a:t>1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+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2 +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3 + ...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+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  <a:p>
            <a:pPr marL="469900" marR="78105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30" dirty="0">
                <a:latin typeface="Times New Roman"/>
                <a:cs typeface="Times New Roman"/>
              </a:rPr>
              <a:t>Necessidade</a:t>
            </a:r>
            <a:r>
              <a:rPr sz="1050" spc="-7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se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identificar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o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que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deve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ser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repetido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no </a:t>
            </a:r>
            <a:r>
              <a:rPr sz="1050" spc="-10" dirty="0">
                <a:latin typeface="Times New Roman"/>
                <a:cs typeface="Times New Roman"/>
              </a:rPr>
              <a:t>algoritmo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36598" y="2146300"/>
            <a:ext cx="774700" cy="127000"/>
            <a:chOff x="1236598" y="2146300"/>
            <a:chExt cx="774700" cy="1270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6598" y="2146300"/>
              <a:ext cx="127000" cy="127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1449" y="2146300"/>
              <a:ext cx="127000" cy="127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6173" y="2146300"/>
              <a:ext cx="127000" cy="127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4298" y="2146300"/>
              <a:ext cx="127000" cy="127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processamento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25679"/>
            <a:ext cx="4048125" cy="13519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30" dirty="0">
                <a:latin typeface="Times New Roman"/>
                <a:cs typeface="Times New Roman"/>
              </a:rPr>
              <a:t>Processamento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com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repetição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–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Exemplo </a:t>
            </a:r>
            <a:r>
              <a:rPr sz="1300" spc="-5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45" dirty="0">
                <a:latin typeface="Times New Roman"/>
                <a:cs typeface="Times New Roman"/>
              </a:rPr>
              <a:t>Imprimir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soma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números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inteiro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35" dirty="0">
                <a:latin typeface="Times New Roman"/>
                <a:cs typeface="Times New Roman"/>
              </a:rPr>
              <a:t>1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Soma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=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204" dirty="0">
                <a:latin typeface="Times New Roman"/>
                <a:cs typeface="Times New Roman"/>
              </a:rPr>
              <a:t>1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+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2 +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3 + ...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+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Identificar: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valor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inicial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(nro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=</a:t>
            </a:r>
            <a:r>
              <a:rPr sz="1050" spc="130" dirty="0">
                <a:latin typeface="Times New Roman"/>
                <a:cs typeface="Times New Roman"/>
              </a:rPr>
              <a:t> </a:t>
            </a:r>
            <a:r>
              <a:rPr sz="1050" spc="-55" dirty="0">
                <a:latin typeface="Times New Roman"/>
                <a:cs typeface="Times New Roman"/>
              </a:rPr>
              <a:t>1),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valor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final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(N),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onde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o </a:t>
            </a:r>
            <a:r>
              <a:rPr sz="1050" spc="45" dirty="0">
                <a:latin typeface="Times New Roman"/>
                <a:cs typeface="Times New Roman"/>
              </a:rPr>
              <a:t>resultado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será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armazenado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(soma),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quando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parar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(nro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&lt;=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N), </a:t>
            </a:r>
            <a:r>
              <a:rPr sz="1050" dirty="0">
                <a:latin typeface="Times New Roman"/>
                <a:cs typeface="Times New Roman"/>
              </a:rPr>
              <a:t>variável</a:t>
            </a:r>
            <a:r>
              <a:rPr sz="1050" spc="1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(contador)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que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controla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155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número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de</a:t>
            </a:r>
            <a:r>
              <a:rPr sz="1050" spc="1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repetições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(nro), </a:t>
            </a:r>
            <a:r>
              <a:rPr sz="1050" spc="-20" dirty="0">
                <a:latin typeface="Times New Roman"/>
                <a:cs typeface="Times New Roman"/>
              </a:rPr>
              <a:t>etc.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125" y="2247963"/>
            <a:ext cx="1809750" cy="1123950"/>
          </a:xfrm>
          <a:prstGeom prst="rect">
            <a:avLst/>
          </a:prstGeom>
          <a:ln w="4762">
            <a:solidFill>
              <a:srgbClr val="0E6EC5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45720" marR="1146175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ourier New"/>
                <a:cs typeface="Courier New"/>
              </a:rPr>
              <a:t>Leia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50" dirty="0">
                <a:latin typeface="Courier New"/>
                <a:cs typeface="Courier New"/>
              </a:rPr>
              <a:t>N </a:t>
            </a:r>
            <a:r>
              <a:rPr sz="1000" b="1" dirty="0">
                <a:latin typeface="Courier New"/>
                <a:cs typeface="Courier New"/>
              </a:rPr>
              <a:t>soma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=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nro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=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0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242570" marR="264160" indent="-19685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Enquanto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nro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&lt;=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50" dirty="0">
                <a:latin typeface="Courier New"/>
                <a:cs typeface="Courier New"/>
              </a:rPr>
              <a:t>N </a:t>
            </a:r>
            <a:r>
              <a:rPr sz="1000" b="1" dirty="0">
                <a:latin typeface="Courier New"/>
                <a:cs typeface="Courier New"/>
              </a:rPr>
              <a:t>soma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=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soma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+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25" dirty="0">
                <a:latin typeface="Courier New"/>
                <a:cs typeface="Courier New"/>
              </a:rPr>
              <a:t>nro </a:t>
            </a:r>
            <a:r>
              <a:rPr sz="1000" b="1" dirty="0">
                <a:latin typeface="Courier New"/>
                <a:cs typeface="Courier New"/>
              </a:rPr>
              <a:t>nro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=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nro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+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0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Imprima</a:t>
            </a:r>
            <a:r>
              <a:rPr sz="1000" b="1" spc="-45" dirty="0">
                <a:latin typeface="Courier New"/>
                <a:cs typeface="Courier New"/>
              </a:rPr>
              <a:t> </a:t>
            </a:r>
            <a:r>
              <a:rPr sz="1000" b="1" spc="-20" dirty="0">
                <a:latin typeface="Courier New"/>
                <a:cs typeface="Courier New"/>
              </a:rPr>
              <a:t>soma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processamento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26314"/>
            <a:ext cx="4045585" cy="16262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30" dirty="0">
                <a:latin typeface="Times New Roman"/>
                <a:cs typeface="Times New Roman"/>
              </a:rPr>
              <a:t>Processamento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com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repetição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–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Exemplo 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330835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45" dirty="0">
                <a:latin typeface="Times New Roman"/>
                <a:cs typeface="Times New Roman"/>
              </a:rPr>
              <a:t>Imprimir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média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dos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números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positivos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digitados.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Parar 	</a:t>
            </a:r>
            <a:r>
              <a:rPr sz="1200" spc="65" dirty="0">
                <a:latin typeface="Times New Roman"/>
                <a:cs typeface="Times New Roman"/>
              </a:rPr>
              <a:t>quando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negativo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-10" dirty="0">
                <a:latin typeface="Times New Roman"/>
                <a:cs typeface="Times New Roman"/>
              </a:rPr>
              <a:t> digitado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Problema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Não sabemos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quantos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números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serão</a:t>
            </a:r>
            <a:r>
              <a:rPr sz="1050" spc="-10" dirty="0">
                <a:latin typeface="Times New Roman"/>
                <a:cs typeface="Times New Roman"/>
              </a:rPr>
              <a:t> digitados!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10" dirty="0">
                <a:latin typeface="Times New Roman"/>
                <a:cs typeface="Times New Roman"/>
              </a:rPr>
              <a:t>Não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tem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como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definir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valor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inicial</a:t>
            </a:r>
            <a:r>
              <a:rPr sz="1050" spc="55" dirty="0">
                <a:latin typeface="Times New Roman"/>
                <a:cs typeface="Times New Roman"/>
              </a:rPr>
              <a:t> ou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final</a:t>
            </a:r>
            <a:endParaRPr sz="1050">
              <a:latin typeface="Times New Roman"/>
              <a:cs typeface="Times New Roman"/>
            </a:endParaRPr>
          </a:p>
          <a:p>
            <a:pPr marL="469900" marR="5080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60" dirty="0">
                <a:latin typeface="Times New Roman"/>
                <a:cs typeface="Times New Roman"/>
              </a:rPr>
              <a:t>A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repetição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é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determinada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por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uma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condição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parada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(valor </a:t>
            </a:r>
            <a:r>
              <a:rPr sz="1050" spc="10" dirty="0">
                <a:latin typeface="Times New Roman"/>
                <a:cs typeface="Times New Roman"/>
              </a:rPr>
              <a:t>negativo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ou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zero)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processamento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25679"/>
            <a:ext cx="4045585" cy="11830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30" dirty="0">
                <a:latin typeface="Times New Roman"/>
                <a:cs typeface="Times New Roman"/>
              </a:rPr>
              <a:t>Processamento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com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repetição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–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Exemplo 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330835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45" dirty="0">
                <a:latin typeface="Times New Roman"/>
                <a:cs typeface="Times New Roman"/>
              </a:rPr>
              <a:t>Imprimir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média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dos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números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positivos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digitados.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Parar 	</a:t>
            </a:r>
            <a:r>
              <a:rPr sz="1200" spc="65" dirty="0">
                <a:latin typeface="Times New Roman"/>
                <a:cs typeface="Times New Roman"/>
              </a:rPr>
              <a:t>quando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negativo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-10" dirty="0">
                <a:latin typeface="Times New Roman"/>
                <a:cs typeface="Times New Roman"/>
              </a:rPr>
              <a:t> digitado</a:t>
            </a:r>
            <a:endParaRPr sz="1200">
              <a:latin typeface="Times New Roman"/>
              <a:cs typeface="Times New Roman"/>
            </a:endParaRPr>
          </a:p>
          <a:p>
            <a:pPr marL="469900" marR="762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Identificar: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onde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resultado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será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armazenado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(soma),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quando </a:t>
            </a:r>
            <a:r>
              <a:rPr sz="1050" dirty="0">
                <a:latin typeface="Times New Roman"/>
                <a:cs typeface="Times New Roman"/>
              </a:rPr>
              <a:t>parar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(valor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&lt;=</a:t>
            </a:r>
            <a:r>
              <a:rPr sz="1050" spc="1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0),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variável</a:t>
            </a:r>
            <a:r>
              <a:rPr sz="1050" spc="1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(contador)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que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controla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número </a:t>
            </a:r>
            <a:r>
              <a:rPr sz="1050" spc="55" dirty="0">
                <a:latin typeface="Times New Roman"/>
                <a:cs typeface="Times New Roman"/>
              </a:rPr>
              <a:t>de</a:t>
            </a:r>
            <a:r>
              <a:rPr sz="1050" spc="20" dirty="0">
                <a:latin typeface="Times New Roman"/>
                <a:cs typeface="Times New Roman"/>
              </a:rPr>
              <a:t> repetições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(valor),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etc.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125" y="2133600"/>
            <a:ext cx="1809750" cy="1277620"/>
          </a:xfrm>
          <a:prstGeom prst="rect">
            <a:avLst/>
          </a:prstGeom>
          <a:ln w="4762">
            <a:solidFill>
              <a:srgbClr val="0E6EC5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ourier New"/>
                <a:cs typeface="Courier New"/>
              </a:rPr>
              <a:t>soma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=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N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=</a:t>
            </a:r>
            <a:r>
              <a:rPr sz="1000" b="1" spc="-5" dirty="0">
                <a:latin typeface="Courier New"/>
                <a:cs typeface="Courier New"/>
              </a:rPr>
              <a:t> </a:t>
            </a:r>
            <a:r>
              <a:rPr sz="1000" b="1" spc="-6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45720" marR="384175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Leia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valor </a:t>
            </a:r>
            <a:r>
              <a:rPr sz="1000" b="1" dirty="0">
                <a:latin typeface="Courier New"/>
                <a:cs typeface="Courier New"/>
              </a:rPr>
              <a:t>Enquanto</a:t>
            </a:r>
            <a:r>
              <a:rPr sz="1000" b="1" spc="-3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valor</a:t>
            </a:r>
            <a:r>
              <a:rPr sz="1000" b="1" spc="-3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&gt;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5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242570" marR="111125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soma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=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soma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+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valor </a:t>
            </a:r>
            <a:r>
              <a:rPr sz="1000" b="1" dirty="0">
                <a:latin typeface="Courier New"/>
                <a:cs typeface="Courier New"/>
              </a:rPr>
              <a:t>N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=</a:t>
            </a:r>
            <a:r>
              <a:rPr sz="1000" b="1" spc="-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N</a:t>
            </a:r>
            <a:r>
              <a:rPr sz="1000" b="1" spc="-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+</a:t>
            </a:r>
            <a:r>
              <a:rPr sz="1000" b="1" spc="-5" dirty="0">
                <a:latin typeface="Courier New"/>
                <a:cs typeface="Courier New"/>
              </a:rPr>
              <a:t> </a:t>
            </a:r>
            <a:r>
              <a:rPr sz="1000" b="1" spc="-50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45720" marR="688975" indent="196215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Leia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valor </a:t>
            </a:r>
            <a:r>
              <a:rPr sz="1000" b="1" dirty="0">
                <a:latin typeface="Courier New"/>
                <a:cs typeface="Courier New"/>
              </a:rPr>
              <a:t>Imprima</a:t>
            </a:r>
            <a:r>
              <a:rPr sz="1000" b="1" spc="-45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soma/N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Teste</a:t>
            </a:r>
            <a:r>
              <a:rPr spc="-40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20" dirty="0"/>
              <a:t>mesa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68121"/>
            <a:ext cx="4038600" cy="1420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Após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desenvolver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algoritmo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é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preciso</a:t>
            </a:r>
            <a:r>
              <a:rPr sz="1300" spc="50" dirty="0">
                <a:latin typeface="Times New Roman"/>
                <a:cs typeface="Times New Roman"/>
              </a:rPr>
              <a:t> testá-</a:t>
            </a:r>
            <a:r>
              <a:rPr sz="1300" spc="10" dirty="0">
                <a:latin typeface="Times New Roman"/>
                <a:cs typeface="Times New Roman"/>
              </a:rPr>
              <a:t>lo.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Uma </a:t>
            </a:r>
            <a:r>
              <a:rPr sz="1300" spc="50" dirty="0">
                <a:latin typeface="Times New Roman"/>
                <a:cs typeface="Times New Roman"/>
              </a:rPr>
              <a:t>maneira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fazer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isso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usando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b="1" spc="-50" dirty="0">
                <a:latin typeface="Georgia"/>
                <a:cs typeface="Georgia"/>
              </a:rPr>
              <a:t>teste</a:t>
            </a:r>
            <a:r>
              <a:rPr sz="1300" b="1" spc="-20" dirty="0">
                <a:latin typeface="Georgia"/>
                <a:cs typeface="Georgia"/>
              </a:rPr>
              <a:t> </a:t>
            </a:r>
            <a:r>
              <a:rPr sz="1300" b="1" spc="-65" dirty="0">
                <a:latin typeface="Georgia"/>
                <a:cs typeface="Georgia"/>
              </a:rPr>
              <a:t>de</a:t>
            </a:r>
            <a:r>
              <a:rPr sz="1300" b="1" dirty="0">
                <a:latin typeface="Georgia"/>
                <a:cs typeface="Georgia"/>
              </a:rPr>
              <a:t> </a:t>
            </a:r>
            <a:r>
              <a:rPr sz="1300" b="1" spc="-20" dirty="0">
                <a:latin typeface="Georgia"/>
                <a:cs typeface="Georgia"/>
              </a:rPr>
              <a:t>mesa</a:t>
            </a:r>
            <a:endParaRPr sz="1300">
              <a:latin typeface="Georgia"/>
              <a:cs typeface="Georgia"/>
            </a:endParaRPr>
          </a:p>
          <a:p>
            <a:pPr marL="330835" marR="7366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10" dirty="0">
                <a:latin typeface="Times New Roman"/>
                <a:cs typeface="Times New Roman"/>
              </a:rPr>
              <a:t>Basicamente,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esse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teste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consiste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seguir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instruções 	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algoritmo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maneira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precisa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para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verificar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o 	</a:t>
            </a:r>
            <a:r>
              <a:rPr sz="1200" spc="30" dirty="0">
                <a:latin typeface="Times New Roman"/>
                <a:cs typeface="Times New Roman"/>
              </a:rPr>
              <a:t>procedimento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utilizado está correto </a:t>
            </a:r>
            <a:r>
              <a:rPr sz="1200" spc="60" dirty="0">
                <a:latin typeface="Times New Roman"/>
                <a:cs typeface="Times New Roman"/>
              </a:rPr>
              <a:t>ou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não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Tentar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utilizar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80" dirty="0">
                <a:latin typeface="Times New Roman"/>
                <a:cs typeface="Times New Roman"/>
              </a:rPr>
              <a:t>um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caso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onde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se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conhece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resultado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esperado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Permite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reconstituir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passo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passo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algoritmo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Teste</a:t>
            </a:r>
            <a:r>
              <a:rPr spc="-40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20" dirty="0"/>
              <a:t>mesa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25679"/>
            <a:ext cx="3862704" cy="8890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Criar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tabela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modo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que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Cada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coluna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representa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variável</a:t>
            </a:r>
            <a:endParaRPr sz="1200">
              <a:latin typeface="Times New Roman"/>
              <a:cs typeface="Times New Roman"/>
            </a:endParaRPr>
          </a:p>
          <a:p>
            <a:pPr marL="330835" marR="508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linhas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correspondem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alterações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naquela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variável 	</a:t>
            </a:r>
            <a:r>
              <a:rPr sz="1200" dirty="0">
                <a:latin typeface="Times New Roman"/>
                <a:cs typeface="Times New Roman"/>
              </a:rPr>
              <a:t>(de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cima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baixo)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25600" y="2079625"/>
          <a:ext cx="1397000" cy="92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valor</a:t>
                      </a:r>
                      <a:endParaRPr sz="900">
                        <a:latin typeface="Georgia"/>
                        <a:cs typeface="Georgia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</a:t>
                      </a:r>
                      <a:endParaRPr sz="900">
                        <a:latin typeface="Georgia"/>
                        <a:cs typeface="Georgia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soma</a:t>
                      </a:r>
                      <a:endParaRPr sz="900">
                        <a:latin typeface="Georgia"/>
                        <a:cs typeface="Georgia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67486"/>
            <a:ext cx="3935095" cy="1055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30" dirty="0">
                <a:latin typeface="Times New Roman"/>
                <a:cs typeface="Times New Roman"/>
              </a:rPr>
              <a:t>Computadores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têm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facilidade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para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lidar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com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um determinado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assunto,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familiaridade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com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alguma </a:t>
            </a:r>
            <a:r>
              <a:rPr sz="1300" dirty="0">
                <a:latin typeface="Times New Roman"/>
                <a:cs typeface="Times New Roman"/>
              </a:rPr>
              <a:t>área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conhecimento.</a:t>
            </a:r>
            <a:endParaRPr sz="1300">
              <a:latin typeface="Times New Roman"/>
              <a:cs typeface="Times New Roman"/>
            </a:endParaRPr>
          </a:p>
          <a:p>
            <a:pPr marL="149860" marR="43053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40" dirty="0">
                <a:latin typeface="Times New Roman"/>
                <a:cs typeface="Times New Roman"/>
              </a:rPr>
              <a:t>Ex: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computador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realizar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calculo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35" dirty="0">
                <a:latin typeface="Times New Roman"/>
                <a:cs typeface="Times New Roman"/>
              </a:rPr>
              <a:t>10 </a:t>
            </a:r>
            <a:r>
              <a:rPr sz="1300" spc="10" dirty="0">
                <a:latin typeface="Times New Roman"/>
                <a:cs typeface="Times New Roman"/>
              </a:rPr>
              <a:t>bilhões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vezes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mais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rápido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nosso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cérebro.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Teste</a:t>
            </a:r>
            <a:r>
              <a:rPr spc="-40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20" dirty="0"/>
              <a:t>mesa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68121"/>
            <a:ext cx="3994785" cy="1061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Exemplo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50" dirty="0">
                <a:latin typeface="Times New Roman"/>
                <a:cs typeface="Times New Roman"/>
              </a:rPr>
              <a:t>1: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imprimir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média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dos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números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positivos </a:t>
            </a:r>
            <a:r>
              <a:rPr sz="1300" spc="10" dirty="0">
                <a:latin typeface="Times New Roman"/>
                <a:cs typeface="Times New Roman"/>
              </a:rPr>
              <a:t>digitados.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quando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valor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negativo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 </a:t>
            </a:r>
            <a:r>
              <a:rPr sz="1300" spc="10" dirty="0">
                <a:latin typeface="Times New Roman"/>
                <a:cs typeface="Times New Roman"/>
              </a:rPr>
              <a:t>zero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25" dirty="0">
                <a:latin typeface="Times New Roman"/>
                <a:cs typeface="Times New Roman"/>
              </a:rPr>
              <a:t>por </a:t>
            </a:r>
            <a:r>
              <a:rPr sz="1300" spc="-10" dirty="0">
                <a:latin typeface="Times New Roman"/>
                <a:cs typeface="Times New Roman"/>
              </a:rPr>
              <a:t>digitado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Valores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digitados: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3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Média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73375" y="2160905"/>
          <a:ext cx="1397000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valor</a:t>
                      </a:r>
                      <a:endParaRPr sz="900">
                        <a:latin typeface="Georgia"/>
                        <a:cs typeface="Georgia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</a:t>
                      </a:r>
                      <a:endParaRPr sz="900">
                        <a:latin typeface="Georgia"/>
                        <a:cs typeface="Georgia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soma</a:t>
                      </a:r>
                      <a:endParaRPr sz="900">
                        <a:latin typeface="Georgia"/>
                        <a:cs typeface="Georgia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38149" y="2075561"/>
            <a:ext cx="1809750" cy="1277620"/>
          </a:xfrm>
          <a:prstGeom prst="rect">
            <a:avLst/>
          </a:prstGeom>
          <a:ln w="4762">
            <a:solidFill>
              <a:srgbClr val="0E6EC5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latin typeface="Courier New"/>
                <a:cs typeface="Courier New"/>
              </a:rPr>
              <a:t>soma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=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N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=</a:t>
            </a:r>
            <a:r>
              <a:rPr sz="1000" b="1" spc="-5" dirty="0">
                <a:latin typeface="Courier New"/>
                <a:cs typeface="Courier New"/>
              </a:rPr>
              <a:t> </a:t>
            </a:r>
            <a:r>
              <a:rPr sz="1000" b="1" spc="-6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45720" marR="384175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Leia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valor </a:t>
            </a:r>
            <a:r>
              <a:rPr sz="1000" b="1" dirty="0">
                <a:latin typeface="Courier New"/>
                <a:cs typeface="Courier New"/>
              </a:rPr>
              <a:t>Enquanto</a:t>
            </a:r>
            <a:r>
              <a:rPr sz="1000" b="1" spc="-3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valor</a:t>
            </a:r>
            <a:r>
              <a:rPr sz="1000" b="1" spc="-3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&gt;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5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24257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soma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=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soma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+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valor</a:t>
            </a:r>
            <a:endParaRPr sz="1000">
              <a:latin typeface="Courier New"/>
              <a:cs typeface="Courier New"/>
            </a:endParaRPr>
          </a:p>
          <a:p>
            <a:pPr marL="24257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latin typeface="Courier New"/>
                <a:cs typeface="Courier New"/>
              </a:rPr>
              <a:t>N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=</a:t>
            </a:r>
            <a:r>
              <a:rPr sz="1000" b="1" spc="-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N</a:t>
            </a:r>
            <a:r>
              <a:rPr sz="1000" b="1" spc="-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+</a:t>
            </a:r>
            <a:r>
              <a:rPr sz="1000" b="1" spc="-5" dirty="0">
                <a:latin typeface="Courier New"/>
                <a:cs typeface="Courier New"/>
              </a:rPr>
              <a:t> </a:t>
            </a:r>
            <a:r>
              <a:rPr sz="1000" b="1" spc="-50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45720" marR="688975" indent="196215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Leia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valor </a:t>
            </a:r>
            <a:r>
              <a:rPr sz="1000" b="1" dirty="0">
                <a:latin typeface="Courier New"/>
                <a:cs typeface="Courier New"/>
              </a:rPr>
              <a:t>Imprima</a:t>
            </a:r>
            <a:r>
              <a:rPr sz="1000" b="1" spc="-45" dirty="0">
                <a:latin typeface="Courier New"/>
                <a:cs typeface="Courier New"/>
              </a:rPr>
              <a:t> </a:t>
            </a:r>
            <a:r>
              <a:rPr sz="1000" b="1" spc="-10" dirty="0">
                <a:latin typeface="Courier New"/>
                <a:cs typeface="Courier New"/>
              </a:rPr>
              <a:t>soma/N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3" y="510286"/>
            <a:ext cx="15189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Fluxograma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67486"/>
            <a:ext cx="3940175" cy="109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Existem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estudos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comprovam</a:t>
            </a:r>
            <a:r>
              <a:rPr sz="1300" spc="60" dirty="0">
                <a:latin typeface="Times New Roman"/>
                <a:cs typeface="Times New Roman"/>
              </a:rPr>
              <a:t> que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humano </a:t>
            </a:r>
            <a:r>
              <a:rPr sz="1300" spc="10" dirty="0">
                <a:latin typeface="Times New Roman"/>
                <a:cs typeface="Times New Roman"/>
              </a:rPr>
              <a:t>consegue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gravar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melhor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mensagem,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quando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esta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acompanhada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0" dirty="0">
                <a:latin typeface="Times New Roman"/>
                <a:cs typeface="Times New Roman"/>
              </a:rPr>
              <a:t> imagens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buClr>
                <a:srgbClr val="0AD0D9"/>
              </a:buClr>
              <a:buFont typeface="DejaVu Sans"/>
              <a:buChar char="⚫"/>
            </a:pP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i="1" spc="-25" dirty="0">
                <a:latin typeface="Times New Roman"/>
                <a:cs typeface="Times New Roman"/>
              </a:rPr>
              <a:t>“Uma</a:t>
            </a:r>
            <a:r>
              <a:rPr sz="1300" i="1" spc="7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imagem</a:t>
            </a:r>
            <a:r>
              <a:rPr sz="1300" i="1" spc="10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vale</a:t>
            </a:r>
            <a:r>
              <a:rPr sz="1300" i="1" spc="8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mais</a:t>
            </a:r>
            <a:r>
              <a:rPr sz="1300" i="1" spc="9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do</a:t>
            </a:r>
            <a:r>
              <a:rPr sz="1300" i="1" spc="6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que</a:t>
            </a:r>
            <a:r>
              <a:rPr sz="1300" i="1" spc="7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mil</a:t>
            </a:r>
            <a:r>
              <a:rPr sz="1300" i="1" spc="80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palavras”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3" y="510921"/>
            <a:ext cx="15189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Fluxograma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68121"/>
            <a:ext cx="3693160" cy="1061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Um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fluxograma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é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diagrama,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escrito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uma </a:t>
            </a:r>
            <a:r>
              <a:rPr sz="1300" spc="55" dirty="0">
                <a:latin typeface="Times New Roman"/>
                <a:cs typeface="Times New Roman"/>
              </a:rPr>
              <a:t>notação </a:t>
            </a:r>
            <a:r>
              <a:rPr sz="1300" dirty="0">
                <a:latin typeface="Times New Roman"/>
                <a:cs typeface="Times New Roman"/>
              </a:rPr>
              <a:t>gráfica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simples,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usado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representação </a:t>
            </a:r>
            <a:r>
              <a:rPr sz="1300" dirty="0">
                <a:latin typeface="Times New Roman"/>
                <a:cs typeface="Times New Roman"/>
              </a:rPr>
              <a:t>visual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algoritmos.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Algoritmo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-&gt;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texto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Fluxograma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-&gt;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gráfico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3" y="510286"/>
            <a:ext cx="15189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Fluxograma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67486"/>
            <a:ext cx="3905885" cy="149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Representa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seqüência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operações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qualquer,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detalhada,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onde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todos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passos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são </a:t>
            </a:r>
            <a:r>
              <a:rPr sz="1300" spc="-10" dirty="0">
                <a:latin typeface="Times New Roman"/>
                <a:cs typeface="Times New Roman"/>
              </a:rPr>
              <a:t>visualizados.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buClr>
                <a:srgbClr val="0AD0D9"/>
              </a:buClr>
              <a:buFont typeface="DejaVu Sans"/>
              <a:buChar char="⚫"/>
            </a:pP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É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utilizado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também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20" dirty="0">
                <a:latin typeface="Times New Roman"/>
                <a:cs typeface="Times New Roman"/>
              </a:rPr>
              <a:t> outras </a:t>
            </a:r>
            <a:r>
              <a:rPr sz="1300" spc="-20" dirty="0">
                <a:latin typeface="Times New Roman"/>
                <a:cs typeface="Times New Roman"/>
              </a:rPr>
              <a:t>áreas</a:t>
            </a:r>
            <a:endParaRPr sz="1300">
              <a:latin typeface="Times New Roman"/>
              <a:cs typeface="Times New Roman"/>
            </a:endParaRPr>
          </a:p>
          <a:p>
            <a:pPr marL="330835" marR="6350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10" dirty="0">
                <a:latin typeface="Times New Roman"/>
                <a:cs typeface="Times New Roman"/>
              </a:rPr>
              <a:t>Processos</a:t>
            </a:r>
            <a:r>
              <a:rPr sz="1200" spc="60" dirty="0">
                <a:latin typeface="Times New Roman"/>
                <a:cs typeface="Times New Roman"/>
              </a:rPr>
              <a:t> dentro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empresa,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linha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produção, 	</a:t>
            </a:r>
            <a:r>
              <a:rPr sz="1200" spc="-20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3" y="510921"/>
            <a:ext cx="15189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Fluxograma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68121"/>
            <a:ext cx="3973829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É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útil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compreensão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controle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fluxo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nas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fases </a:t>
            </a:r>
            <a:r>
              <a:rPr sz="1300" spc="10" dirty="0">
                <a:latin typeface="Times New Roman"/>
                <a:cs typeface="Times New Roman"/>
              </a:rPr>
              <a:t>iniciais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aprendizado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0" dirty="0">
                <a:latin typeface="Times New Roman"/>
                <a:cs typeface="Times New Roman"/>
              </a:rPr>
              <a:t> programação,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quando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a </a:t>
            </a:r>
            <a:r>
              <a:rPr sz="1300" spc="10" dirty="0">
                <a:latin typeface="Times New Roman"/>
                <a:cs typeface="Times New Roman"/>
              </a:rPr>
              <a:t>linguagem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qual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programas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são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escritos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é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muito </a:t>
            </a:r>
            <a:r>
              <a:rPr sz="1300" spc="-10" dirty="0">
                <a:latin typeface="Times New Roman"/>
                <a:cs typeface="Times New Roman"/>
              </a:rPr>
              <a:t>primitiva.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3" y="510286"/>
            <a:ext cx="15189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Fluxograma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pc="-10" dirty="0"/>
              <a:t>Vantagens</a:t>
            </a: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Padronização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representação;</a:t>
            </a:r>
            <a:endParaRPr sz="1200">
              <a:latin typeface="Times New Roman"/>
              <a:cs typeface="Times New Roman"/>
            </a:endParaRPr>
          </a:p>
          <a:p>
            <a:pPr marL="330835" marR="508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10" dirty="0">
                <a:latin typeface="Times New Roman"/>
                <a:cs typeface="Times New Roman"/>
              </a:rPr>
              <a:t>Permite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descrever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com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maior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rapidez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conjunto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spc="-10" dirty="0">
                <a:latin typeface="Times New Roman"/>
                <a:cs typeface="Times New Roman"/>
              </a:rPr>
              <a:t>tarefas;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Facilita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leitura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 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entendimento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atividade;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3" y="510921"/>
            <a:ext cx="11258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68121"/>
            <a:ext cx="19716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45" dirty="0">
                <a:latin typeface="Times New Roman"/>
                <a:cs typeface="Times New Roman"/>
              </a:rPr>
              <a:t>Imprimir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maior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valor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lido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000" y="1752638"/>
            <a:ext cx="647700" cy="234315"/>
          </a:xfrm>
          <a:prstGeom prst="rect">
            <a:avLst/>
          </a:prstGeom>
          <a:solidFill>
            <a:srgbClr val="0E6EC5"/>
          </a:solidFill>
          <a:ln w="4762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365"/>
              </a:spcBef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Leia</a:t>
            </a:r>
            <a:r>
              <a:rPr sz="9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900" b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2460" y="2245360"/>
            <a:ext cx="652780" cy="309880"/>
            <a:chOff x="1902460" y="2245360"/>
            <a:chExt cx="652780" cy="309880"/>
          </a:xfrm>
        </p:grpSpPr>
        <p:sp>
          <p:nvSpPr>
            <p:cNvPr id="9" name="object 9"/>
            <p:cNvSpPr/>
            <p:nvPr/>
          </p:nvSpPr>
          <p:spPr>
            <a:xfrm>
              <a:off x="1905000" y="2247900"/>
              <a:ext cx="647700" cy="304800"/>
            </a:xfrm>
            <a:custGeom>
              <a:avLst/>
              <a:gdLst/>
              <a:ahLst/>
              <a:cxnLst/>
              <a:rect l="l" t="t" r="r" b="b"/>
              <a:pathLst>
                <a:path w="647700" h="304800">
                  <a:moveTo>
                    <a:pt x="323850" y="0"/>
                  </a:moveTo>
                  <a:lnTo>
                    <a:pt x="0" y="152400"/>
                  </a:lnTo>
                  <a:lnTo>
                    <a:pt x="323850" y="304800"/>
                  </a:lnTo>
                  <a:lnTo>
                    <a:pt x="647700" y="152400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5000" y="2247900"/>
              <a:ext cx="647700" cy="304800"/>
            </a:xfrm>
            <a:custGeom>
              <a:avLst/>
              <a:gdLst/>
              <a:ahLst/>
              <a:cxnLst/>
              <a:rect l="l" t="t" r="r" b="b"/>
              <a:pathLst>
                <a:path w="647700" h="304800">
                  <a:moveTo>
                    <a:pt x="0" y="152400"/>
                  </a:moveTo>
                  <a:lnTo>
                    <a:pt x="323850" y="0"/>
                  </a:lnTo>
                  <a:lnTo>
                    <a:pt x="647700" y="152400"/>
                  </a:lnTo>
                  <a:lnTo>
                    <a:pt x="323850" y="304800"/>
                  </a:lnTo>
                  <a:lnTo>
                    <a:pt x="0" y="1524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37079" y="2317242"/>
            <a:ext cx="386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B?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40560" y="1330960"/>
            <a:ext cx="576580" cy="271780"/>
            <a:chOff x="1940560" y="1330960"/>
            <a:chExt cx="576580" cy="271780"/>
          </a:xfrm>
        </p:grpSpPr>
        <p:sp>
          <p:nvSpPr>
            <p:cNvPr id="13" name="object 13"/>
            <p:cNvSpPr/>
            <p:nvPr/>
          </p:nvSpPr>
          <p:spPr>
            <a:xfrm>
              <a:off x="1943100" y="1333500"/>
              <a:ext cx="571500" cy="266700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285750" y="0"/>
                  </a:moveTo>
                  <a:lnTo>
                    <a:pt x="220215" y="3521"/>
                  </a:lnTo>
                  <a:lnTo>
                    <a:pt x="160064" y="13551"/>
                  </a:lnTo>
                  <a:lnTo>
                    <a:pt x="107008" y="29291"/>
                  </a:lnTo>
                  <a:lnTo>
                    <a:pt x="62761" y="49940"/>
                  </a:lnTo>
                  <a:lnTo>
                    <a:pt x="29035" y="74700"/>
                  </a:lnTo>
                  <a:lnTo>
                    <a:pt x="0" y="133350"/>
                  </a:lnTo>
                  <a:lnTo>
                    <a:pt x="7544" y="163929"/>
                  </a:lnTo>
                  <a:lnTo>
                    <a:pt x="62761" y="216759"/>
                  </a:lnTo>
                  <a:lnTo>
                    <a:pt x="107008" y="237408"/>
                  </a:lnTo>
                  <a:lnTo>
                    <a:pt x="160064" y="253148"/>
                  </a:lnTo>
                  <a:lnTo>
                    <a:pt x="220215" y="263178"/>
                  </a:lnTo>
                  <a:lnTo>
                    <a:pt x="285750" y="266700"/>
                  </a:lnTo>
                  <a:lnTo>
                    <a:pt x="351284" y="263178"/>
                  </a:lnTo>
                  <a:lnTo>
                    <a:pt x="411435" y="253148"/>
                  </a:lnTo>
                  <a:lnTo>
                    <a:pt x="464491" y="237408"/>
                  </a:lnTo>
                  <a:lnTo>
                    <a:pt x="508738" y="216759"/>
                  </a:lnTo>
                  <a:lnTo>
                    <a:pt x="542464" y="191999"/>
                  </a:lnTo>
                  <a:lnTo>
                    <a:pt x="571500" y="133350"/>
                  </a:lnTo>
                  <a:lnTo>
                    <a:pt x="563955" y="102770"/>
                  </a:lnTo>
                  <a:lnTo>
                    <a:pt x="508738" y="49940"/>
                  </a:lnTo>
                  <a:lnTo>
                    <a:pt x="464491" y="29291"/>
                  </a:lnTo>
                  <a:lnTo>
                    <a:pt x="411435" y="13551"/>
                  </a:lnTo>
                  <a:lnTo>
                    <a:pt x="351284" y="3521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43100" y="1333500"/>
              <a:ext cx="571500" cy="266700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0" y="133350"/>
                  </a:moveTo>
                  <a:lnTo>
                    <a:pt x="29035" y="74700"/>
                  </a:lnTo>
                  <a:lnTo>
                    <a:pt x="62761" y="49940"/>
                  </a:lnTo>
                  <a:lnTo>
                    <a:pt x="107008" y="29291"/>
                  </a:lnTo>
                  <a:lnTo>
                    <a:pt x="160064" y="13551"/>
                  </a:lnTo>
                  <a:lnTo>
                    <a:pt x="220215" y="3521"/>
                  </a:lnTo>
                  <a:lnTo>
                    <a:pt x="285750" y="0"/>
                  </a:lnTo>
                  <a:lnTo>
                    <a:pt x="351284" y="3521"/>
                  </a:lnTo>
                  <a:lnTo>
                    <a:pt x="411435" y="13551"/>
                  </a:lnTo>
                  <a:lnTo>
                    <a:pt x="464491" y="29291"/>
                  </a:lnTo>
                  <a:lnTo>
                    <a:pt x="508738" y="49940"/>
                  </a:lnTo>
                  <a:lnTo>
                    <a:pt x="542464" y="74700"/>
                  </a:lnTo>
                  <a:lnTo>
                    <a:pt x="571500" y="133350"/>
                  </a:lnTo>
                  <a:lnTo>
                    <a:pt x="563955" y="163929"/>
                  </a:lnTo>
                  <a:lnTo>
                    <a:pt x="508738" y="216759"/>
                  </a:lnTo>
                  <a:lnTo>
                    <a:pt x="464491" y="237408"/>
                  </a:lnTo>
                  <a:lnTo>
                    <a:pt x="411435" y="253148"/>
                  </a:lnTo>
                  <a:lnTo>
                    <a:pt x="351284" y="263178"/>
                  </a:lnTo>
                  <a:lnTo>
                    <a:pt x="285750" y="266700"/>
                  </a:lnTo>
                  <a:lnTo>
                    <a:pt x="220215" y="263178"/>
                  </a:lnTo>
                  <a:lnTo>
                    <a:pt x="160064" y="253148"/>
                  </a:lnTo>
                  <a:lnTo>
                    <a:pt x="107008" y="237408"/>
                  </a:lnTo>
                  <a:lnTo>
                    <a:pt x="62761" y="216759"/>
                  </a:lnTo>
                  <a:lnTo>
                    <a:pt x="29035" y="191999"/>
                  </a:lnTo>
                  <a:lnTo>
                    <a:pt x="0" y="13335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66925" y="1383538"/>
            <a:ext cx="325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Início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40560" y="3007360"/>
            <a:ext cx="576580" cy="271780"/>
            <a:chOff x="1940560" y="3007360"/>
            <a:chExt cx="576580" cy="271780"/>
          </a:xfrm>
        </p:grpSpPr>
        <p:sp>
          <p:nvSpPr>
            <p:cNvPr id="17" name="object 17"/>
            <p:cNvSpPr/>
            <p:nvPr/>
          </p:nvSpPr>
          <p:spPr>
            <a:xfrm>
              <a:off x="1943100" y="3009900"/>
              <a:ext cx="571500" cy="266700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285750" y="0"/>
                  </a:moveTo>
                  <a:lnTo>
                    <a:pt x="220215" y="3521"/>
                  </a:lnTo>
                  <a:lnTo>
                    <a:pt x="160064" y="13551"/>
                  </a:lnTo>
                  <a:lnTo>
                    <a:pt x="107008" y="29291"/>
                  </a:lnTo>
                  <a:lnTo>
                    <a:pt x="62761" y="49940"/>
                  </a:lnTo>
                  <a:lnTo>
                    <a:pt x="29035" y="74700"/>
                  </a:lnTo>
                  <a:lnTo>
                    <a:pt x="0" y="133349"/>
                  </a:lnTo>
                  <a:lnTo>
                    <a:pt x="7544" y="163929"/>
                  </a:lnTo>
                  <a:lnTo>
                    <a:pt x="62761" y="216759"/>
                  </a:lnTo>
                  <a:lnTo>
                    <a:pt x="107008" y="237408"/>
                  </a:lnTo>
                  <a:lnTo>
                    <a:pt x="160064" y="253148"/>
                  </a:lnTo>
                  <a:lnTo>
                    <a:pt x="220215" y="263178"/>
                  </a:lnTo>
                  <a:lnTo>
                    <a:pt x="285750" y="266699"/>
                  </a:lnTo>
                  <a:lnTo>
                    <a:pt x="351284" y="263178"/>
                  </a:lnTo>
                  <a:lnTo>
                    <a:pt x="411435" y="253148"/>
                  </a:lnTo>
                  <a:lnTo>
                    <a:pt x="464491" y="237408"/>
                  </a:lnTo>
                  <a:lnTo>
                    <a:pt x="508738" y="216759"/>
                  </a:lnTo>
                  <a:lnTo>
                    <a:pt x="542464" y="191999"/>
                  </a:lnTo>
                  <a:lnTo>
                    <a:pt x="571500" y="133349"/>
                  </a:lnTo>
                  <a:lnTo>
                    <a:pt x="563955" y="102770"/>
                  </a:lnTo>
                  <a:lnTo>
                    <a:pt x="508738" y="49940"/>
                  </a:lnTo>
                  <a:lnTo>
                    <a:pt x="464491" y="29291"/>
                  </a:lnTo>
                  <a:lnTo>
                    <a:pt x="411435" y="13551"/>
                  </a:lnTo>
                  <a:lnTo>
                    <a:pt x="351284" y="3521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3100" y="3009900"/>
              <a:ext cx="571500" cy="266700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0" y="133349"/>
                  </a:moveTo>
                  <a:lnTo>
                    <a:pt x="29035" y="74700"/>
                  </a:lnTo>
                  <a:lnTo>
                    <a:pt x="62761" y="49940"/>
                  </a:lnTo>
                  <a:lnTo>
                    <a:pt x="107008" y="29291"/>
                  </a:lnTo>
                  <a:lnTo>
                    <a:pt x="160064" y="13551"/>
                  </a:lnTo>
                  <a:lnTo>
                    <a:pt x="220215" y="3521"/>
                  </a:lnTo>
                  <a:lnTo>
                    <a:pt x="285750" y="0"/>
                  </a:lnTo>
                  <a:lnTo>
                    <a:pt x="351284" y="3521"/>
                  </a:lnTo>
                  <a:lnTo>
                    <a:pt x="411435" y="13551"/>
                  </a:lnTo>
                  <a:lnTo>
                    <a:pt x="464491" y="29291"/>
                  </a:lnTo>
                  <a:lnTo>
                    <a:pt x="508738" y="49940"/>
                  </a:lnTo>
                  <a:lnTo>
                    <a:pt x="542464" y="74700"/>
                  </a:lnTo>
                  <a:lnTo>
                    <a:pt x="571500" y="133349"/>
                  </a:lnTo>
                  <a:lnTo>
                    <a:pt x="563955" y="163929"/>
                  </a:lnTo>
                  <a:lnTo>
                    <a:pt x="508738" y="216759"/>
                  </a:lnTo>
                  <a:lnTo>
                    <a:pt x="464491" y="237408"/>
                  </a:lnTo>
                  <a:lnTo>
                    <a:pt x="411435" y="253148"/>
                  </a:lnTo>
                  <a:lnTo>
                    <a:pt x="351284" y="263178"/>
                  </a:lnTo>
                  <a:lnTo>
                    <a:pt x="285750" y="266699"/>
                  </a:lnTo>
                  <a:lnTo>
                    <a:pt x="220215" y="263178"/>
                  </a:lnTo>
                  <a:lnTo>
                    <a:pt x="160064" y="253148"/>
                  </a:lnTo>
                  <a:lnTo>
                    <a:pt x="107008" y="237408"/>
                  </a:lnTo>
                  <a:lnTo>
                    <a:pt x="62761" y="216759"/>
                  </a:lnTo>
                  <a:lnTo>
                    <a:pt x="29035" y="191999"/>
                  </a:lnTo>
                  <a:lnTo>
                    <a:pt x="0" y="133349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40432" y="3060319"/>
            <a:ext cx="580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Imprima</a:t>
            </a:r>
            <a:r>
              <a:rPr sz="9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43200" y="2661450"/>
            <a:ext cx="647700" cy="234315"/>
          </a:xfrm>
          <a:prstGeom prst="rect">
            <a:avLst/>
          </a:prstGeom>
          <a:solidFill>
            <a:srgbClr val="0E6EC5"/>
          </a:solidFill>
          <a:ln w="4762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365"/>
              </a:spcBef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recebe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00275" y="1600200"/>
            <a:ext cx="895350" cy="1571625"/>
          </a:xfrm>
          <a:custGeom>
            <a:avLst/>
            <a:gdLst/>
            <a:ahLst/>
            <a:cxnLst/>
            <a:rect l="l" t="t" r="r" b="b"/>
            <a:pathLst>
              <a:path w="895350" h="1571625">
                <a:moveTo>
                  <a:pt x="57150" y="1352562"/>
                </a:moveTo>
                <a:lnTo>
                  <a:pt x="38100" y="1352562"/>
                </a:lnTo>
                <a:lnTo>
                  <a:pt x="38100" y="952500"/>
                </a:lnTo>
                <a:lnTo>
                  <a:pt x="19050" y="952500"/>
                </a:lnTo>
                <a:lnTo>
                  <a:pt x="19050" y="1352562"/>
                </a:lnTo>
                <a:lnTo>
                  <a:pt x="0" y="1352562"/>
                </a:lnTo>
                <a:lnTo>
                  <a:pt x="28575" y="1409700"/>
                </a:lnTo>
                <a:lnTo>
                  <a:pt x="52387" y="1362087"/>
                </a:lnTo>
                <a:lnTo>
                  <a:pt x="57150" y="1352562"/>
                </a:lnTo>
                <a:close/>
              </a:path>
              <a:path w="895350" h="1571625">
                <a:moveTo>
                  <a:pt x="57150" y="590550"/>
                </a:moveTo>
                <a:lnTo>
                  <a:pt x="38100" y="590550"/>
                </a:lnTo>
                <a:lnTo>
                  <a:pt x="38100" y="386588"/>
                </a:lnTo>
                <a:lnTo>
                  <a:pt x="19050" y="386588"/>
                </a:lnTo>
                <a:lnTo>
                  <a:pt x="19050" y="590550"/>
                </a:lnTo>
                <a:lnTo>
                  <a:pt x="0" y="590550"/>
                </a:lnTo>
                <a:lnTo>
                  <a:pt x="28575" y="647700"/>
                </a:lnTo>
                <a:lnTo>
                  <a:pt x="52387" y="600075"/>
                </a:lnTo>
                <a:lnTo>
                  <a:pt x="57150" y="590550"/>
                </a:lnTo>
                <a:close/>
              </a:path>
              <a:path w="895350" h="1571625">
                <a:moveTo>
                  <a:pt x="57150" y="95250"/>
                </a:moveTo>
                <a:lnTo>
                  <a:pt x="38100" y="95250"/>
                </a:lnTo>
                <a:lnTo>
                  <a:pt x="38100" y="0"/>
                </a:lnTo>
                <a:lnTo>
                  <a:pt x="19050" y="0"/>
                </a:lnTo>
                <a:lnTo>
                  <a:pt x="19050" y="95250"/>
                </a:lnTo>
                <a:lnTo>
                  <a:pt x="0" y="95250"/>
                </a:lnTo>
                <a:lnTo>
                  <a:pt x="28575" y="152400"/>
                </a:lnTo>
                <a:lnTo>
                  <a:pt x="52387" y="104775"/>
                </a:lnTo>
                <a:lnTo>
                  <a:pt x="57150" y="95250"/>
                </a:lnTo>
                <a:close/>
              </a:path>
              <a:path w="895350" h="1571625">
                <a:moveTo>
                  <a:pt x="876300" y="1295400"/>
                </a:moveTo>
                <a:lnTo>
                  <a:pt x="857250" y="1295400"/>
                </a:lnTo>
                <a:lnTo>
                  <a:pt x="857250" y="1533525"/>
                </a:lnTo>
                <a:lnTo>
                  <a:pt x="371475" y="1533525"/>
                </a:lnTo>
                <a:lnTo>
                  <a:pt x="371475" y="1514475"/>
                </a:lnTo>
                <a:lnTo>
                  <a:pt x="314325" y="1543050"/>
                </a:lnTo>
                <a:lnTo>
                  <a:pt x="371475" y="1571625"/>
                </a:lnTo>
                <a:lnTo>
                  <a:pt x="371475" y="1552575"/>
                </a:lnTo>
                <a:lnTo>
                  <a:pt x="876300" y="1552575"/>
                </a:lnTo>
                <a:lnTo>
                  <a:pt x="876300" y="1543050"/>
                </a:lnTo>
                <a:lnTo>
                  <a:pt x="876300" y="1533525"/>
                </a:lnTo>
                <a:lnTo>
                  <a:pt x="876300" y="1295400"/>
                </a:lnTo>
                <a:close/>
              </a:path>
              <a:path w="895350" h="1571625">
                <a:moveTo>
                  <a:pt x="895350" y="1004062"/>
                </a:moveTo>
                <a:lnTo>
                  <a:pt x="876300" y="1004062"/>
                </a:lnTo>
                <a:lnTo>
                  <a:pt x="876300" y="809625"/>
                </a:lnTo>
                <a:lnTo>
                  <a:pt x="876300" y="800100"/>
                </a:lnTo>
                <a:lnTo>
                  <a:pt x="876300" y="790575"/>
                </a:lnTo>
                <a:lnTo>
                  <a:pt x="352425" y="790575"/>
                </a:lnTo>
                <a:lnTo>
                  <a:pt x="352425" y="809625"/>
                </a:lnTo>
                <a:lnTo>
                  <a:pt x="857250" y="809625"/>
                </a:lnTo>
                <a:lnTo>
                  <a:pt x="857250" y="1004062"/>
                </a:lnTo>
                <a:lnTo>
                  <a:pt x="838200" y="1004062"/>
                </a:lnTo>
                <a:lnTo>
                  <a:pt x="866775" y="1061212"/>
                </a:lnTo>
                <a:lnTo>
                  <a:pt x="890587" y="1013587"/>
                </a:lnTo>
                <a:lnTo>
                  <a:pt x="895350" y="1004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14754" y="1767967"/>
            <a:ext cx="629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Arial"/>
                <a:cs typeface="Arial"/>
              </a:rPr>
              <a:t>Leia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0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86254" y="2644267"/>
            <a:ext cx="257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Arial"/>
                <a:cs typeface="Arial"/>
              </a:rPr>
              <a:t>Sim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86608" y="2218182"/>
            <a:ext cx="264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Arial"/>
                <a:cs typeface="Arial"/>
              </a:rPr>
              <a:t>Não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Fluxograma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Símbolos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25679"/>
            <a:ext cx="3869690" cy="10718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Início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Fim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Podem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círculos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ovais</a:t>
            </a:r>
            <a:endParaRPr sz="1200">
              <a:latin typeface="Times New Roman"/>
              <a:cs typeface="Times New Roman"/>
            </a:endParaRPr>
          </a:p>
          <a:p>
            <a:pPr marL="330835" marR="508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50" dirty="0">
                <a:latin typeface="Times New Roman"/>
                <a:cs typeface="Times New Roman"/>
              </a:rPr>
              <a:t>Normalmente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contém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palavras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“Inicío”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70" dirty="0">
                <a:latin typeface="Times New Roman"/>
                <a:cs typeface="Times New Roman"/>
              </a:rPr>
              <a:t>“Fim”,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ou 	</a:t>
            </a:r>
            <a:r>
              <a:rPr sz="1200" spc="20" dirty="0">
                <a:latin typeface="Times New Roman"/>
                <a:cs typeface="Times New Roman"/>
              </a:rPr>
              <a:t>alguma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expressão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sinalizando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início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 </a:t>
            </a:r>
            <a:r>
              <a:rPr sz="1200" spc="20" dirty="0">
                <a:latin typeface="Times New Roman"/>
                <a:cs typeface="Times New Roman"/>
              </a:rPr>
              <a:t>fim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do 	</a:t>
            </a:r>
            <a:r>
              <a:rPr sz="1200" spc="-10" dirty="0">
                <a:latin typeface="Times New Roman"/>
                <a:cs typeface="Times New Roman"/>
              </a:rPr>
              <a:t>precesso.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7059" y="2473960"/>
            <a:ext cx="1071880" cy="386080"/>
            <a:chOff x="607059" y="2473960"/>
            <a:chExt cx="1071880" cy="386080"/>
          </a:xfrm>
        </p:grpSpPr>
        <p:sp>
          <p:nvSpPr>
            <p:cNvPr id="5" name="object 5"/>
            <p:cNvSpPr/>
            <p:nvPr/>
          </p:nvSpPr>
          <p:spPr>
            <a:xfrm>
              <a:off x="609599" y="24765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533400" y="0"/>
                  </a:moveTo>
                  <a:lnTo>
                    <a:pt x="466481" y="1485"/>
                  </a:lnTo>
                  <a:lnTo>
                    <a:pt x="402046" y="5821"/>
                  </a:lnTo>
                  <a:lnTo>
                    <a:pt x="340593" y="12829"/>
                  </a:lnTo>
                  <a:lnTo>
                    <a:pt x="282623" y="22330"/>
                  </a:lnTo>
                  <a:lnTo>
                    <a:pt x="228634" y="34146"/>
                  </a:lnTo>
                  <a:lnTo>
                    <a:pt x="179127" y="48096"/>
                  </a:lnTo>
                  <a:lnTo>
                    <a:pt x="134600" y="64003"/>
                  </a:lnTo>
                  <a:lnTo>
                    <a:pt x="95553" y="81686"/>
                  </a:lnTo>
                  <a:lnTo>
                    <a:pt x="62486" y="100968"/>
                  </a:lnTo>
                  <a:lnTo>
                    <a:pt x="16287" y="143611"/>
                  </a:lnTo>
                  <a:lnTo>
                    <a:pt x="0" y="190500"/>
                  </a:lnTo>
                  <a:lnTo>
                    <a:pt x="4155" y="214385"/>
                  </a:lnTo>
                  <a:lnTo>
                    <a:pt x="35897" y="259329"/>
                  </a:lnTo>
                  <a:lnTo>
                    <a:pt x="95553" y="299313"/>
                  </a:lnTo>
                  <a:lnTo>
                    <a:pt x="134600" y="316996"/>
                  </a:lnTo>
                  <a:lnTo>
                    <a:pt x="179127" y="332903"/>
                  </a:lnTo>
                  <a:lnTo>
                    <a:pt x="228634" y="346853"/>
                  </a:lnTo>
                  <a:lnTo>
                    <a:pt x="282623" y="358669"/>
                  </a:lnTo>
                  <a:lnTo>
                    <a:pt x="340593" y="368170"/>
                  </a:lnTo>
                  <a:lnTo>
                    <a:pt x="402046" y="375178"/>
                  </a:lnTo>
                  <a:lnTo>
                    <a:pt x="466481" y="379514"/>
                  </a:lnTo>
                  <a:lnTo>
                    <a:pt x="533400" y="381000"/>
                  </a:lnTo>
                  <a:lnTo>
                    <a:pt x="600318" y="379514"/>
                  </a:lnTo>
                  <a:lnTo>
                    <a:pt x="664753" y="375178"/>
                  </a:lnTo>
                  <a:lnTo>
                    <a:pt x="726206" y="368170"/>
                  </a:lnTo>
                  <a:lnTo>
                    <a:pt x="784176" y="358669"/>
                  </a:lnTo>
                  <a:lnTo>
                    <a:pt x="838165" y="346853"/>
                  </a:lnTo>
                  <a:lnTo>
                    <a:pt x="887672" y="332903"/>
                  </a:lnTo>
                  <a:lnTo>
                    <a:pt x="932199" y="316996"/>
                  </a:lnTo>
                  <a:lnTo>
                    <a:pt x="971246" y="299313"/>
                  </a:lnTo>
                  <a:lnTo>
                    <a:pt x="1004313" y="280031"/>
                  </a:lnTo>
                  <a:lnTo>
                    <a:pt x="1050512" y="237388"/>
                  </a:lnTo>
                  <a:lnTo>
                    <a:pt x="1066800" y="190500"/>
                  </a:lnTo>
                  <a:lnTo>
                    <a:pt x="1062644" y="166614"/>
                  </a:lnTo>
                  <a:lnTo>
                    <a:pt x="1030902" y="121670"/>
                  </a:lnTo>
                  <a:lnTo>
                    <a:pt x="971246" y="81686"/>
                  </a:lnTo>
                  <a:lnTo>
                    <a:pt x="932199" y="64003"/>
                  </a:lnTo>
                  <a:lnTo>
                    <a:pt x="887672" y="48096"/>
                  </a:lnTo>
                  <a:lnTo>
                    <a:pt x="838165" y="34146"/>
                  </a:lnTo>
                  <a:lnTo>
                    <a:pt x="784176" y="22330"/>
                  </a:lnTo>
                  <a:lnTo>
                    <a:pt x="726206" y="12829"/>
                  </a:lnTo>
                  <a:lnTo>
                    <a:pt x="664753" y="5821"/>
                  </a:lnTo>
                  <a:lnTo>
                    <a:pt x="600318" y="1485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24765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190500"/>
                  </a:moveTo>
                  <a:lnTo>
                    <a:pt x="16287" y="143611"/>
                  </a:lnTo>
                  <a:lnTo>
                    <a:pt x="62486" y="100968"/>
                  </a:lnTo>
                  <a:lnTo>
                    <a:pt x="95553" y="81686"/>
                  </a:lnTo>
                  <a:lnTo>
                    <a:pt x="134600" y="64003"/>
                  </a:lnTo>
                  <a:lnTo>
                    <a:pt x="179127" y="48096"/>
                  </a:lnTo>
                  <a:lnTo>
                    <a:pt x="228634" y="34146"/>
                  </a:lnTo>
                  <a:lnTo>
                    <a:pt x="282623" y="22330"/>
                  </a:lnTo>
                  <a:lnTo>
                    <a:pt x="340593" y="12829"/>
                  </a:lnTo>
                  <a:lnTo>
                    <a:pt x="402046" y="5821"/>
                  </a:lnTo>
                  <a:lnTo>
                    <a:pt x="466481" y="1485"/>
                  </a:lnTo>
                  <a:lnTo>
                    <a:pt x="533400" y="0"/>
                  </a:lnTo>
                  <a:lnTo>
                    <a:pt x="600318" y="1485"/>
                  </a:lnTo>
                  <a:lnTo>
                    <a:pt x="664753" y="5821"/>
                  </a:lnTo>
                  <a:lnTo>
                    <a:pt x="726206" y="12829"/>
                  </a:lnTo>
                  <a:lnTo>
                    <a:pt x="784176" y="22330"/>
                  </a:lnTo>
                  <a:lnTo>
                    <a:pt x="838165" y="34146"/>
                  </a:lnTo>
                  <a:lnTo>
                    <a:pt x="887672" y="48096"/>
                  </a:lnTo>
                  <a:lnTo>
                    <a:pt x="932199" y="64003"/>
                  </a:lnTo>
                  <a:lnTo>
                    <a:pt x="971246" y="81686"/>
                  </a:lnTo>
                  <a:lnTo>
                    <a:pt x="1004313" y="100968"/>
                  </a:lnTo>
                  <a:lnTo>
                    <a:pt x="1050512" y="143611"/>
                  </a:lnTo>
                  <a:lnTo>
                    <a:pt x="1066800" y="190500"/>
                  </a:lnTo>
                  <a:lnTo>
                    <a:pt x="1062644" y="214385"/>
                  </a:lnTo>
                  <a:lnTo>
                    <a:pt x="1030902" y="259329"/>
                  </a:lnTo>
                  <a:lnTo>
                    <a:pt x="971246" y="299313"/>
                  </a:lnTo>
                  <a:lnTo>
                    <a:pt x="932199" y="316996"/>
                  </a:lnTo>
                  <a:lnTo>
                    <a:pt x="887672" y="332903"/>
                  </a:lnTo>
                  <a:lnTo>
                    <a:pt x="838165" y="346853"/>
                  </a:lnTo>
                  <a:lnTo>
                    <a:pt x="784176" y="358669"/>
                  </a:lnTo>
                  <a:lnTo>
                    <a:pt x="726206" y="368170"/>
                  </a:lnTo>
                  <a:lnTo>
                    <a:pt x="664753" y="375178"/>
                  </a:lnTo>
                  <a:lnTo>
                    <a:pt x="600318" y="379514"/>
                  </a:lnTo>
                  <a:lnTo>
                    <a:pt x="533400" y="381000"/>
                  </a:lnTo>
                  <a:lnTo>
                    <a:pt x="466481" y="379514"/>
                  </a:lnTo>
                  <a:lnTo>
                    <a:pt x="402046" y="375178"/>
                  </a:lnTo>
                  <a:lnTo>
                    <a:pt x="340593" y="368170"/>
                  </a:lnTo>
                  <a:lnTo>
                    <a:pt x="282623" y="358669"/>
                  </a:lnTo>
                  <a:lnTo>
                    <a:pt x="228634" y="346853"/>
                  </a:lnTo>
                  <a:lnTo>
                    <a:pt x="179127" y="332903"/>
                  </a:lnTo>
                  <a:lnTo>
                    <a:pt x="134600" y="316996"/>
                  </a:lnTo>
                  <a:lnTo>
                    <a:pt x="95553" y="299313"/>
                  </a:lnTo>
                  <a:lnTo>
                    <a:pt x="62486" y="280031"/>
                  </a:lnTo>
                  <a:lnTo>
                    <a:pt x="16287" y="237388"/>
                  </a:lnTo>
                  <a:lnTo>
                    <a:pt x="0" y="1905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4884" y="2560447"/>
            <a:ext cx="356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Inicío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50060" y="2473960"/>
            <a:ext cx="1071880" cy="386080"/>
            <a:chOff x="1750060" y="2473960"/>
            <a:chExt cx="1071880" cy="386080"/>
          </a:xfrm>
        </p:grpSpPr>
        <p:sp>
          <p:nvSpPr>
            <p:cNvPr id="9" name="object 9"/>
            <p:cNvSpPr/>
            <p:nvPr/>
          </p:nvSpPr>
          <p:spPr>
            <a:xfrm>
              <a:off x="1752600" y="24765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533400" y="0"/>
                  </a:moveTo>
                  <a:lnTo>
                    <a:pt x="466481" y="1485"/>
                  </a:lnTo>
                  <a:lnTo>
                    <a:pt x="402046" y="5821"/>
                  </a:lnTo>
                  <a:lnTo>
                    <a:pt x="340593" y="12829"/>
                  </a:lnTo>
                  <a:lnTo>
                    <a:pt x="282623" y="22330"/>
                  </a:lnTo>
                  <a:lnTo>
                    <a:pt x="228634" y="34146"/>
                  </a:lnTo>
                  <a:lnTo>
                    <a:pt x="179127" y="48096"/>
                  </a:lnTo>
                  <a:lnTo>
                    <a:pt x="134600" y="64003"/>
                  </a:lnTo>
                  <a:lnTo>
                    <a:pt x="95553" y="81686"/>
                  </a:lnTo>
                  <a:lnTo>
                    <a:pt x="62486" y="100968"/>
                  </a:lnTo>
                  <a:lnTo>
                    <a:pt x="16287" y="143611"/>
                  </a:lnTo>
                  <a:lnTo>
                    <a:pt x="0" y="190500"/>
                  </a:lnTo>
                  <a:lnTo>
                    <a:pt x="4155" y="214385"/>
                  </a:lnTo>
                  <a:lnTo>
                    <a:pt x="35897" y="259329"/>
                  </a:lnTo>
                  <a:lnTo>
                    <a:pt x="95553" y="299313"/>
                  </a:lnTo>
                  <a:lnTo>
                    <a:pt x="134600" y="316996"/>
                  </a:lnTo>
                  <a:lnTo>
                    <a:pt x="179127" y="332903"/>
                  </a:lnTo>
                  <a:lnTo>
                    <a:pt x="228634" y="346853"/>
                  </a:lnTo>
                  <a:lnTo>
                    <a:pt x="282623" y="358669"/>
                  </a:lnTo>
                  <a:lnTo>
                    <a:pt x="340593" y="368170"/>
                  </a:lnTo>
                  <a:lnTo>
                    <a:pt x="402046" y="375178"/>
                  </a:lnTo>
                  <a:lnTo>
                    <a:pt x="466481" y="379514"/>
                  </a:lnTo>
                  <a:lnTo>
                    <a:pt x="533400" y="381000"/>
                  </a:lnTo>
                  <a:lnTo>
                    <a:pt x="600318" y="379514"/>
                  </a:lnTo>
                  <a:lnTo>
                    <a:pt x="664753" y="375178"/>
                  </a:lnTo>
                  <a:lnTo>
                    <a:pt x="726206" y="368170"/>
                  </a:lnTo>
                  <a:lnTo>
                    <a:pt x="784176" y="358669"/>
                  </a:lnTo>
                  <a:lnTo>
                    <a:pt x="838165" y="346853"/>
                  </a:lnTo>
                  <a:lnTo>
                    <a:pt x="887672" y="332903"/>
                  </a:lnTo>
                  <a:lnTo>
                    <a:pt x="932199" y="316996"/>
                  </a:lnTo>
                  <a:lnTo>
                    <a:pt x="971246" y="299313"/>
                  </a:lnTo>
                  <a:lnTo>
                    <a:pt x="1004313" y="280031"/>
                  </a:lnTo>
                  <a:lnTo>
                    <a:pt x="1050512" y="237388"/>
                  </a:lnTo>
                  <a:lnTo>
                    <a:pt x="1066800" y="190500"/>
                  </a:lnTo>
                  <a:lnTo>
                    <a:pt x="1062644" y="166614"/>
                  </a:lnTo>
                  <a:lnTo>
                    <a:pt x="1030902" y="121670"/>
                  </a:lnTo>
                  <a:lnTo>
                    <a:pt x="971246" y="81686"/>
                  </a:lnTo>
                  <a:lnTo>
                    <a:pt x="932199" y="64003"/>
                  </a:lnTo>
                  <a:lnTo>
                    <a:pt x="887672" y="48096"/>
                  </a:lnTo>
                  <a:lnTo>
                    <a:pt x="838165" y="34146"/>
                  </a:lnTo>
                  <a:lnTo>
                    <a:pt x="784176" y="22330"/>
                  </a:lnTo>
                  <a:lnTo>
                    <a:pt x="726206" y="12829"/>
                  </a:lnTo>
                  <a:lnTo>
                    <a:pt x="664753" y="5821"/>
                  </a:lnTo>
                  <a:lnTo>
                    <a:pt x="600318" y="1485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52600" y="24765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190500"/>
                  </a:moveTo>
                  <a:lnTo>
                    <a:pt x="16287" y="143611"/>
                  </a:lnTo>
                  <a:lnTo>
                    <a:pt x="62486" y="100968"/>
                  </a:lnTo>
                  <a:lnTo>
                    <a:pt x="95553" y="81686"/>
                  </a:lnTo>
                  <a:lnTo>
                    <a:pt x="134600" y="64003"/>
                  </a:lnTo>
                  <a:lnTo>
                    <a:pt x="179127" y="48096"/>
                  </a:lnTo>
                  <a:lnTo>
                    <a:pt x="228634" y="34146"/>
                  </a:lnTo>
                  <a:lnTo>
                    <a:pt x="282623" y="22330"/>
                  </a:lnTo>
                  <a:lnTo>
                    <a:pt x="340593" y="12829"/>
                  </a:lnTo>
                  <a:lnTo>
                    <a:pt x="402046" y="5821"/>
                  </a:lnTo>
                  <a:lnTo>
                    <a:pt x="466481" y="1485"/>
                  </a:lnTo>
                  <a:lnTo>
                    <a:pt x="533400" y="0"/>
                  </a:lnTo>
                  <a:lnTo>
                    <a:pt x="600318" y="1485"/>
                  </a:lnTo>
                  <a:lnTo>
                    <a:pt x="664753" y="5821"/>
                  </a:lnTo>
                  <a:lnTo>
                    <a:pt x="726206" y="12829"/>
                  </a:lnTo>
                  <a:lnTo>
                    <a:pt x="784176" y="22330"/>
                  </a:lnTo>
                  <a:lnTo>
                    <a:pt x="838165" y="34146"/>
                  </a:lnTo>
                  <a:lnTo>
                    <a:pt x="887672" y="48096"/>
                  </a:lnTo>
                  <a:lnTo>
                    <a:pt x="932199" y="64003"/>
                  </a:lnTo>
                  <a:lnTo>
                    <a:pt x="971246" y="81686"/>
                  </a:lnTo>
                  <a:lnTo>
                    <a:pt x="1004313" y="100968"/>
                  </a:lnTo>
                  <a:lnTo>
                    <a:pt x="1050512" y="143611"/>
                  </a:lnTo>
                  <a:lnTo>
                    <a:pt x="1066800" y="190500"/>
                  </a:lnTo>
                  <a:lnTo>
                    <a:pt x="1062644" y="214385"/>
                  </a:lnTo>
                  <a:lnTo>
                    <a:pt x="1030902" y="259329"/>
                  </a:lnTo>
                  <a:lnTo>
                    <a:pt x="971246" y="299313"/>
                  </a:lnTo>
                  <a:lnTo>
                    <a:pt x="932199" y="316996"/>
                  </a:lnTo>
                  <a:lnTo>
                    <a:pt x="887672" y="332903"/>
                  </a:lnTo>
                  <a:lnTo>
                    <a:pt x="838165" y="346853"/>
                  </a:lnTo>
                  <a:lnTo>
                    <a:pt x="784176" y="358669"/>
                  </a:lnTo>
                  <a:lnTo>
                    <a:pt x="726206" y="368170"/>
                  </a:lnTo>
                  <a:lnTo>
                    <a:pt x="664753" y="375178"/>
                  </a:lnTo>
                  <a:lnTo>
                    <a:pt x="600318" y="379514"/>
                  </a:lnTo>
                  <a:lnTo>
                    <a:pt x="533400" y="381000"/>
                  </a:lnTo>
                  <a:lnTo>
                    <a:pt x="466481" y="379514"/>
                  </a:lnTo>
                  <a:lnTo>
                    <a:pt x="402046" y="375178"/>
                  </a:lnTo>
                  <a:lnTo>
                    <a:pt x="340593" y="368170"/>
                  </a:lnTo>
                  <a:lnTo>
                    <a:pt x="282623" y="358669"/>
                  </a:lnTo>
                  <a:lnTo>
                    <a:pt x="228634" y="346853"/>
                  </a:lnTo>
                  <a:lnTo>
                    <a:pt x="179127" y="332903"/>
                  </a:lnTo>
                  <a:lnTo>
                    <a:pt x="134600" y="316996"/>
                  </a:lnTo>
                  <a:lnTo>
                    <a:pt x="95553" y="299313"/>
                  </a:lnTo>
                  <a:lnTo>
                    <a:pt x="62486" y="280031"/>
                  </a:lnTo>
                  <a:lnTo>
                    <a:pt x="16287" y="237388"/>
                  </a:lnTo>
                  <a:lnTo>
                    <a:pt x="0" y="1905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80082" y="2560447"/>
            <a:ext cx="250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Fim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07518" y="2474119"/>
            <a:ext cx="1071880" cy="386080"/>
            <a:chOff x="3007518" y="2474119"/>
            <a:chExt cx="1071880" cy="386080"/>
          </a:xfrm>
        </p:grpSpPr>
        <p:sp>
          <p:nvSpPr>
            <p:cNvPr id="13" name="object 13"/>
            <p:cNvSpPr/>
            <p:nvPr/>
          </p:nvSpPr>
          <p:spPr>
            <a:xfrm>
              <a:off x="3009900" y="24765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533400" y="0"/>
                  </a:moveTo>
                  <a:lnTo>
                    <a:pt x="466481" y="1485"/>
                  </a:lnTo>
                  <a:lnTo>
                    <a:pt x="402046" y="5821"/>
                  </a:lnTo>
                  <a:lnTo>
                    <a:pt x="340593" y="12829"/>
                  </a:lnTo>
                  <a:lnTo>
                    <a:pt x="282623" y="22330"/>
                  </a:lnTo>
                  <a:lnTo>
                    <a:pt x="228634" y="34146"/>
                  </a:lnTo>
                  <a:lnTo>
                    <a:pt x="179127" y="48096"/>
                  </a:lnTo>
                  <a:lnTo>
                    <a:pt x="134600" y="64003"/>
                  </a:lnTo>
                  <a:lnTo>
                    <a:pt x="95553" y="81686"/>
                  </a:lnTo>
                  <a:lnTo>
                    <a:pt x="62486" y="100968"/>
                  </a:lnTo>
                  <a:lnTo>
                    <a:pt x="16287" y="143611"/>
                  </a:lnTo>
                  <a:lnTo>
                    <a:pt x="0" y="190500"/>
                  </a:lnTo>
                  <a:lnTo>
                    <a:pt x="4155" y="214385"/>
                  </a:lnTo>
                  <a:lnTo>
                    <a:pt x="35897" y="259329"/>
                  </a:lnTo>
                  <a:lnTo>
                    <a:pt x="95553" y="299313"/>
                  </a:lnTo>
                  <a:lnTo>
                    <a:pt x="134600" y="316996"/>
                  </a:lnTo>
                  <a:lnTo>
                    <a:pt x="179127" y="332903"/>
                  </a:lnTo>
                  <a:lnTo>
                    <a:pt x="228634" y="346853"/>
                  </a:lnTo>
                  <a:lnTo>
                    <a:pt x="282623" y="358669"/>
                  </a:lnTo>
                  <a:lnTo>
                    <a:pt x="340593" y="368170"/>
                  </a:lnTo>
                  <a:lnTo>
                    <a:pt x="402046" y="375178"/>
                  </a:lnTo>
                  <a:lnTo>
                    <a:pt x="466481" y="379514"/>
                  </a:lnTo>
                  <a:lnTo>
                    <a:pt x="533400" y="381000"/>
                  </a:lnTo>
                  <a:lnTo>
                    <a:pt x="600318" y="379514"/>
                  </a:lnTo>
                  <a:lnTo>
                    <a:pt x="664753" y="375178"/>
                  </a:lnTo>
                  <a:lnTo>
                    <a:pt x="726206" y="368170"/>
                  </a:lnTo>
                  <a:lnTo>
                    <a:pt x="784176" y="358669"/>
                  </a:lnTo>
                  <a:lnTo>
                    <a:pt x="838165" y="346853"/>
                  </a:lnTo>
                  <a:lnTo>
                    <a:pt x="887672" y="332903"/>
                  </a:lnTo>
                  <a:lnTo>
                    <a:pt x="932199" y="316996"/>
                  </a:lnTo>
                  <a:lnTo>
                    <a:pt x="971246" y="299313"/>
                  </a:lnTo>
                  <a:lnTo>
                    <a:pt x="1004313" y="280031"/>
                  </a:lnTo>
                  <a:lnTo>
                    <a:pt x="1050512" y="237388"/>
                  </a:lnTo>
                  <a:lnTo>
                    <a:pt x="1066800" y="190500"/>
                  </a:lnTo>
                  <a:lnTo>
                    <a:pt x="1062644" y="166614"/>
                  </a:lnTo>
                  <a:lnTo>
                    <a:pt x="1030902" y="121670"/>
                  </a:lnTo>
                  <a:lnTo>
                    <a:pt x="971246" y="81686"/>
                  </a:lnTo>
                  <a:lnTo>
                    <a:pt x="932199" y="64003"/>
                  </a:lnTo>
                  <a:lnTo>
                    <a:pt x="887672" y="48096"/>
                  </a:lnTo>
                  <a:lnTo>
                    <a:pt x="838165" y="34146"/>
                  </a:lnTo>
                  <a:lnTo>
                    <a:pt x="784176" y="22330"/>
                  </a:lnTo>
                  <a:lnTo>
                    <a:pt x="726206" y="12829"/>
                  </a:lnTo>
                  <a:lnTo>
                    <a:pt x="664753" y="5821"/>
                  </a:lnTo>
                  <a:lnTo>
                    <a:pt x="600318" y="1485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09900" y="24765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190500"/>
                  </a:moveTo>
                  <a:lnTo>
                    <a:pt x="16287" y="143611"/>
                  </a:lnTo>
                  <a:lnTo>
                    <a:pt x="62486" y="100968"/>
                  </a:lnTo>
                  <a:lnTo>
                    <a:pt x="95553" y="81686"/>
                  </a:lnTo>
                  <a:lnTo>
                    <a:pt x="134600" y="64003"/>
                  </a:lnTo>
                  <a:lnTo>
                    <a:pt x="179127" y="48096"/>
                  </a:lnTo>
                  <a:lnTo>
                    <a:pt x="228634" y="34146"/>
                  </a:lnTo>
                  <a:lnTo>
                    <a:pt x="282623" y="22330"/>
                  </a:lnTo>
                  <a:lnTo>
                    <a:pt x="340593" y="12829"/>
                  </a:lnTo>
                  <a:lnTo>
                    <a:pt x="402046" y="5821"/>
                  </a:lnTo>
                  <a:lnTo>
                    <a:pt x="466481" y="1485"/>
                  </a:lnTo>
                  <a:lnTo>
                    <a:pt x="533400" y="0"/>
                  </a:lnTo>
                  <a:lnTo>
                    <a:pt x="600318" y="1485"/>
                  </a:lnTo>
                  <a:lnTo>
                    <a:pt x="664753" y="5821"/>
                  </a:lnTo>
                  <a:lnTo>
                    <a:pt x="726206" y="12829"/>
                  </a:lnTo>
                  <a:lnTo>
                    <a:pt x="784176" y="22330"/>
                  </a:lnTo>
                  <a:lnTo>
                    <a:pt x="838165" y="34146"/>
                  </a:lnTo>
                  <a:lnTo>
                    <a:pt x="887672" y="48096"/>
                  </a:lnTo>
                  <a:lnTo>
                    <a:pt x="932199" y="64003"/>
                  </a:lnTo>
                  <a:lnTo>
                    <a:pt x="971246" y="81686"/>
                  </a:lnTo>
                  <a:lnTo>
                    <a:pt x="1004313" y="100968"/>
                  </a:lnTo>
                  <a:lnTo>
                    <a:pt x="1050512" y="143611"/>
                  </a:lnTo>
                  <a:lnTo>
                    <a:pt x="1066800" y="190500"/>
                  </a:lnTo>
                  <a:lnTo>
                    <a:pt x="1062644" y="214385"/>
                  </a:lnTo>
                  <a:lnTo>
                    <a:pt x="1030902" y="259329"/>
                  </a:lnTo>
                  <a:lnTo>
                    <a:pt x="971246" y="299313"/>
                  </a:lnTo>
                  <a:lnTo>
                    <a:pt x="932199" y="316996"/>
                  </a:lnTo>
                  <a:lnTo>
                    <a:pt x="887672" y="332903"/>
                  </a:lnTo>
                  <a:lnTo>
                    <a:pt x="838165" y="346853"/>
                  </a:lnTo>
                  <a:lnTo>
                    <a:pt x="784176" y="358669"/>
                  </a:lnTo>
                  <a:lnTo>
                    <a:pt x="726206" y="368170"/>
                  </a:lnTo>
                  <a:lnTo>
                    <a:pt x="664753" y="375178"/>
                  </a:lnTo>
                  <a:lnTo>
                    <a:pt x="600318" y="379514"/>
                  </a:lnTo>
                  <a:lnTo>
                    <a:pt x="533400" y="381000"/>
                  </a:lnTo>
                  <a:lnTo>
                    <a:pt x="466481" y="379514"/>
                  </a:lnTo>
                  <a:lnTo>
                    <a:pt x="402046" y="375178"/>
                  </a:lnTo>
                  <a:lnTo>
                    <a:pt x="340593" y="368170"/>
                  </a:lnTo>
                  <a:lnTo>
                    <a:pt x="282623" y="358669"/>
                  </a:lnTo>
                  <a:lnTo>
                    <a:pt x="228634" y="346853"/>
                  </a:lnTo>
                  <a:lnTo>
                    <a:pt x="179127" y="332903"/>
                  </a:lnTo>
                  <a:lnTo>
                    <a:pt x="134600" y="316996"/>
                  </a:lnTo>
                  <a:lnTo>
                    <a:pt x="95553" y="299313"/>
                  </a:lnTo>
                  <a:lnTo>
                    <a:pt x="62486" y="280031"/>
                  </a:lnTo>
                  <a:lnTo>
                    <a:pt x="16287" y="237388"/>
                  </a:lnTo>
                  <a:lnTo>
                    <a:pt x="0" y="1905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45357" y="2560447"/>
            <a:ext cx="637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Imprima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Fluxograma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Símbolos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26314"/>
            <a:ext cx="3663315" cy="706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Processo</a:t>
            </a:r>
            <a:r>
              <a:rPr sz="1300" spc="60" dirty="0">
                <a:latin typeface="Times New Roman"/>
                <a:cs typeface="Times New Roman"/>
              </a:rPr>
              <a:t> ou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operação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Representados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retângulos.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Indicam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tarefa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executada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pelo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599" y="2171700"/>
            <a:ext cx="1409700" cy="457200"/>
          </a:xfrm>
          <a:prstGeom prst="rect">
            <a:avLst/>
          </a:prstGeom>
          <a:solidFill>
            <a:srgbClr val="0E6EC5"/>
          </a:solidFill>
          <a:ln w="4762">
            <a:solidFill>
              <a:srgbClr val="00000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06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Somar +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2700" y="2171700"/>
            <a:ext cx="1409700" cy="457200"/>
          </a:xfrm>
          <a:prstGeom prst="rect">
            <a:avLst/>
          </a:prstGeom>
          <a:solidFill>
            <a:srgbClr val="0E6EC5"/>
          </a:solidFill>
          <a:ln w="4762">
            <a:solidFill>
              <a:srgbClr val="00000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6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Multiplicar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Fluxograma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Símbolos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pc="10" dirty="0"/>
              <a:t>Condição</a:t>
            </a:r>
            <a:r>
              <a:rPr spc="40" dirty="0"/>
              <a:t> </a:t>
            </a:r>
            <a:r>
              <a:rPr spc="60" dirty="0"/>
              <a:t>ou</a:t>
            </a:r>
            <a:r>
              <a:rPr spc="100" dirty="0"/>
              <a:t> </a:t>
            </a:r>
            <a:r>
              <a:rPr spc="-10" dirty="0"/>
              <a:t>Decisão</a:t>
            </a: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Representado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losangos</a:t>
            </a:r>
            <a:endParaRPr sz="1200">
              <a:latin typeface="Times New Roman"/>
              <a:cs typeface="Times New Roman"/>
            </a:endParaRPr>
          </a:p>
          <a:p>
            <a:pPr marL="330835" marR="508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50" dirty="0">
                <a:latin typeface="Times New Roman"/>
                <a:cs typeface="Times New Roman"/>
              </a:rPr>
              <a:t>Normalmente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contém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pergunta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dirty="0">
                <a:latin typeface="Times New Roman"/>
                <a:cs typeface="Times New Roman"/>
              </a:rPr>
              <a:t> tipo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Sim/Não 	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Verdadeiro/Falso.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45" dirty="0">
                <a:latin typeface="Times New Roman"/>
                <a:cs typeface="Times New Roman"/>
              </a:rPr>
              <a:t>Mudança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fluxo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1518" y="2359819"/>
            <a:ext cx="3319779" cy="767080"/>
            <a:chOff x="721518" y="2359819"/>
            <a:chExt cx="3319779" cy="767080"/>
          </a:xfrm>
        </p:grpSpPr>
        <p:sp>
          <p:nvSpPr>
            <p:cNvPr id="5" name="object 5"/>
            <p:cNvSpPr/>
            <p:nvPr/>
          </p:nvSpPr>
          <p:spPr>
            <a:xfrm>
              <a:off x="723899" y="2362200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723900" y="0"/>
                  </a:moveTo>
                  <a:lnTo>
                    <a:pt x="0" y="381000"/>
                  </a:lnTo>
                  <a:lnTo>
                    <a:pt x="723900" y="762000"/>
                  </a:lnTo>
                  <a:lnTo>
                    <a:pt x="1447800" y="3810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899" y="2362200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0" y="381000"/>
                  </a:moveTo>
                  <a:lnTo>
                    <a:pt x="723900" y="0"/>
                  </a:lnTo>
                  <a:lnTo>
                    <a:pt x="1447800" y="381000"/>
                  </a:lnTo>
                  <a:lnTo>
                    <a:pt x="723900" y="762000"/>
                  </a:lnTo>
                  <a:lnTo>
                    <a:pt x="0" y="3810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90799" y="2362200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723900" y="0"/>
                  </a:moveTo>
                  <a:lnTo>
                    <a:pt x="0" y="381000"/>
                  </a:lnTo>
                  <a:lnTo>
                    <a:pt x="723900" y="762000"/>
                  </a:lnTo>
                  <a:lnTo>
                    <a:pt x="1447800" y="3810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90799" y="2362200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0" y="381000"/>
                  </a:moveTo>
                  <a:lnTo>
                    <a:pt x="723900" y="0"/>
                  </a:lnTo>
                  <a:lnTo>
                    <a:pt x="1447800" y="381000"/>
                  </a:lnTo>
                  <a:lnTo>
                    <a:pt x="723900" y="762000"/>
                  </a:lnTo>
                  <a:lnTo>
                    <a:pt x="0" y="3810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43964" y="2636647"/>
            <a:ext cx="409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0?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2769" y="2636647"/>
            <a:ext cx="404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0?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68121"/>
            <a:ext cx="40170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Por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outro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lado,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nosso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cérebro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opera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paralelo,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isto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é,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resolver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vários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problemas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ao </a:t>
            </a:r>
            <a:r>
              <a:rPr sz="1300" spc="60" dirty="0">
                <a:latin typeface="Times New Roman"/>
                <a:cs typeface="Times New Roman"/>
              </a:rPr>
              <a:t>mesmo</a:t>
            </a:r>
            <a:r>
              <a:rPr sz="1300" spc="-10" dirty="0">
                <a:latin typeface="Times New Roman"/>
                <a:cs typeface="Times New Roman"/>
              </a:rPr>
              <a:t> tempo.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Fluxograma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Símbolos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26314"/>
            <a:ext cx="3012440" cy="9258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Setas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Conectam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símbolos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quaisquer.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Definem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fluxo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controle.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65" dirty="0">
                <a:latin typeface="Times New Roman"/>
                <a:cs typeface="Times New Roman"/>
              </a:rPr>
              <a:t>Ordem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operações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serem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realizadas.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599" y="2171700"/>
            <a:ext cx="1409700" cy="457200"/>
          </a:xfrm>
          <a:prstGeom prst="rect">
            <a:avLst/>
          </a:prstGeom>
          <a:solidFill>
            <a:srgbClr val="0E6EC5"/>
          </a:solidFill>
          <a:ln w="4762">
            <a:solidFill>
              <a:srgbClr val="00000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06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Somar +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2700" y="2171700"/>
            <a:ext cx="1409700" cy="457200"/>
          </a:xfrm>
          <a:prstGeom prst="rect">
            <a:avLst/>
          </a:prstGeom>
          <a:solidFill>
            <a:srgbClr val="0E6EC5"/>
          </a:solidFill>
          <a:ln w="4762">
            <a:solidFill>
              <a:srgbClr val="00000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6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Multiplicar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9300" y="2371725"/>
            <a:ext cx="533400" cy="57150"/>
          </a:xfrm>
          <a:custGeom>
            <a:avLst/>
            <a:gdLst/>
            <a:ahLst/>
            <a:cxnLst/>
            <a:rect l="l" t="t" r="r" b="b"/>
            <a:pathLst>
              <a:path w="533400" h="57150">
                <a:moveTo>
                  <a:pt x="476250" y="0"/>
                </a:moveTo>
                <a:lnTo>
                  <a:pt x="476250" y="57150"/>
                </a:lnTo>
                <a:lnTo>
                  <a:pt x="514350" y="38100"/>
                </a:lnTo>
                <a:lnTo>
                  <a:pt x="485775" y="38100"/>
                </a:lnTo>
                <a:lnTo>
                  <a:pt x="485775" y="19050"/>
                </a:lnTo>
                <a:lnTo>
                  <a:pt x="514350" y="19050"/>
                </a:lnTo>
                <a:lnTo>
                  <a:pt x="476250" y="0"/>
                </a:lnTo>
                <a:close/>
              </a:path>
              <a:path w="533400" h="57150">
                <a:moveTo>
                  <a:pt x="476250" y="19050"/>
                </a:moveTo>
                <a:lnTo>
                  <a:pt x="0" y="19050"/>
                </a:lnTo>
                <a:lnTo>
                  <a:pt x="0" y="38100"/>
                </a:lnTo>
                <a:lnTo>
                  <a:pt x="476250" y="38100"/>
                </a:lnTo>
                <a:lnTo>
                  <a:pt x="476250" y="19050"/>
                </a:lnTo>
                <a:close/>
              </a:path>
              <a:path w="533400" h="57150">
                <a:moveTo>
                  <a:pt x="514350" y="19050"/>
                </a:moveTo>
                <a:lnTo>
                  <a:pt x="485775" y="19050"/>
                </a:lnTo>
                <a:lnTo>
                  <a:pt x="485775" y="38100"/>
                </a:lnTo>
                <a:lnTo>
                  <a:pt x="514350" y="38100"/>
                </a:lnTo>
                <a:lnTo>
                  <a:pt x="533400" y="28575"/>
                </a:lnTo>
                <a:lnTo>
                  <a:pt x="5143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3" y="510286"/>
            <a:ext cx="15189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Fluxograma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67486"/>
            <a:ext cx="3905250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45" dirty="0">
                <a:latin typeface="Times New Roman"/>
                <a:cs typeface="Times New Roman"/>
              </a:rPr>
              <a:t>Estrutura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dirty="0">
                <a:latin typeface="Times New Roman"/>
                <a:cs typeface="Times New Roman"/>
              </a:rPr>
              <a:t> decisão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necessariamente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leva 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uma </a:t>
            </a:r>
            <a:r>
              <a:rPr sz="1300" spc="55" dirty="0">
                <a:latin typeface="Times New Roman"/>
                <a:cs typeface="Times New Roman"/>
              </a:rPr>
              <a:t>caminho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alternativo.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Um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processo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repetido.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3" y="510921"/>
            <a:ext cx="11258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68121"/>
            <a:ext cx="24993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Listar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números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entre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dois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valores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2600" y="1790738"/>
            <a:ext cx="647700" cy="234315"/>
          </a:xfrm>
          <a:prstGeom prst="rect">
            <a:avLst/>
          </a:prstGeom>
          <a:solidFill>
            <a:srgbClr val="0E6EC5"/>
          </a:solidFill>
          <a:ln w="4762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495"/>
              </a:spcBef>
            </a:pPr>
            <a:r>
              <a:rPr sz="700" b="1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7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b="1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sz="7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b="1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7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50060" y="1369060"/>
            <a:ext cx="652780" cy="1514475"/>
            <a:chOff x="1750060" y="1369060"/>
            <a:chExt cx="652780" cy="1514475"/>
          </a:xfrm>
        </p:grpSpPr>
        <p:sp>
          <p:nvSpPr>
            <p:cNvPr id="9" name="object 9"/>
            <p:cNvSpPr/>
            <p:nvPr/>
          </p:nvSpPr>
          <p:spPr>
            <a:xfrm>
              <a:off x="1752600" y="2575687"/>
              <a:ext cx="647700" cy="304800"/>
            </a:xfrm>
            <a:custGeom>
              <a:avLst/>
              <a:gdLst/>
              <a:ahLst/>
              <a:cxnLst/>
              <a:rect l="l" t="t" r="r" b="b"/>
              <a:pathLst>
                <a:path w="647700" h="304800">
                  <a:moveTo>
                    <a:pt x="323850" y="0"/>
                  </a:moveTo>
                  <a:lnTo>
                    <a:pt x="0" y="152400"/>
                  </a:lnTo>
                  <a:lnTo>
                    <a:pt x="323850" y="304800"/>
                  </a:lnTo>
                  <a:lnTo>
                    <a:pt x="647700" y="152400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52600" y="2575687"/>
              <a:ext cx="647700" cy="304800"/>
            </a:xfrm>
            <a:custGeom>
              <a:avLst/>
              <a:gdLst/>
              <a:ahLst/>
              <a:cxnLst/>
              <a:rect l="l" t="t" r="r" b="b"/>
              <a:pathLst>
                <a:path w="647700" h="304800">
                  <a:moveTo>
                    <a:pt x="0" y="152400"/>
                  </a:moveTo>
                  <a:lnTo>
                    <a:pt x="323850" y="0"/>
                  </a:lnTo>
                  <a:lnTo>
                    <a:pt x="647700" y="152400"/>
                  </a:lnTo>
                  <a:lnTo>
                    <a:pt x="323850" y="304800"/>
                  </a:lnTo>
                  <a:lnTo>
                    <a:pt x="0" y="1524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90700" y="1371600"/>
              <a:ext cx="571500" cy="266700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285750" y="0"/>
                  </a:moveTo>
                  <a:lnTo>
                    <a:pt x="220215" y="3521"/>
                  </a:lnTo>
                  <a:lnTo>
                    <a:pt x="160064" y="13551"/>
                  </a:lnTo>
                  <a:lnTo>
                    <a:pt x="107008" y="29291"/>
                  </a:lnTo>
                  <a:lnTo>
                    <a:pt x="62761" y="49940"/>
                  </a:lnTo>
                  <a:lnTo>
                    <a:pt x="29035" y="74700"/>
                  </a:lnTo>
                  <a:lnTo>
                    <a:pt x="0" y="133350"/>
                  </a:lnTo>
                  <a:lnTo>
                    <a:pt x="7544" y="163929"/>
                  </a:lnTo>
                  <a:lnTo>
                    <a:pt x="62761" y="216759"/>
                  </a:lnTo>
                  <a:lnTo>
                    <a:pt x="107008" y="237408"/>
                  </a:lnTo>
                  <a:lnTo>
                    <a:pt x="160064" y="253148"/>
                  </a:lnTo>
                  <a:lnTo>
                    <a:pt x="220215" y="263178"/>
                  </a:lnTo>
                  <a:lnTo>
                    <a:pt x="285750" y="266700"/>
                  </a:lnTo>
                  <a:lnTo>
                    <a:pt x="351284" y="263178"/>
                  </a:lnTo>
                  <a:lnTo>
                    <a:pt x="411435" y="253148"/>
                  </a:lnTo>
                  <a:lnTo>
                    <a:pt x="464491" y="237408"/>
                  </a:lnTo>
                  <a:lnTo>
                    <a:pt x="508738" y="216759"/>
                  </a:lnTo>
                  <a:lnTo>
                    <a:pt x="542464" y="191999"/>
                  </a:lnTo>
                  <a:lnTo>
                    <a:pt x="571500" y="133350"/>
                  </a:lnTo>
                  <a:lnTo>
                    <a:pt x="563955" y="102770"/>
                  </a:lnTo>
                  <a:lnTo>
                    <a:pt x="508738" y="49940"/>
                  </a:lnTo>
                  <a:lnTo>
                    <a:pt x="464491" y="29291"/>
                  </a:lnTo>
                  <a:lnTo>
                    <a:pt x="411435" y="13551"/>
                  </a:lnTo>
                  <a:lnTo>
                    <a:pt x="351284" y="3521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90700" y="1371600"/>
              <a:ext cx="571500" cy="266700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0" y="133350"/>
                  </a:moveTo>
                  <a:lnTo>
                    <a:pt x="29035" y="74700"/>
                  </a:lnTo>
                  <a:lnTo>
                    <a:pt x="62761" y="49940"/>
                  </a:lnTo>
                  <a:lnTo>
                    <a:pt x="107008" y="29291"/>
                  </a:lnTo>
                  <a:lnTo>
                    <a:pt x="160064" y="13551"/>
                  </a:lnTo>
                  <a:lnTo>
                    <a:pt x="220215" y="3521"/>
                  </a:lnTo>
                  <a:lnTo>
                    <a:pt x="285750" y="0"/>
                  </a:lnTo>
                  <a:lnTo>
                    <a:pt x="351284" y="3521"/>
                  </a:lnTo>
                  <a:lnTo>
                    <a:pt x="411435" y="13551"/>
                  </a:lnTo>
                  <a:lnTo>
                    <a:pt x="464491" y="29291"/>
                  </a:lnTo>
                  <a:lnTo>
                    <a:pt x="508738" y="49940"/>
                  </a:lnTo>
                  <a:lnTo>
                    <a:pt x="542464" y="74700"/>
                  </a:lnTo>
                  <a:lnTo>
                    <a:pt x="571500" y="133350"/>
                  </a:lnTo>
                  <a:lnTo>
                    <a:pt x="563955" y="163929"/>
                  </a:lnTo>
                  <a:lnTo>
                    <a:pt x="508738" y="216759"/>
                  </a:lnTo>
                  <a:lnTo>
                    <a:pt x="464491" y="237408"/>
                  </a:lnTo>
                  <a:lnTo>
                    <a:pt x="411435" y="253148"/>
                  </a:lnTo>
                  <a:lnTo>
                    <a:pt x="351284" y="263178"/>
                  </a:lnTo>
                  <a:lnTo>
                    <a:pt x="285750" y="266700"/>
                  </a:lnTo>
                  <a:lnTo>
                    <a:pt x="220215" y="263178"/>
                  </a:lnTo>
                  <a:lnTo>
                    <a:pt x="160064" y="253148"/>
                  </a:lnTo>
                  <a:lnTo>
                    <a:pt x="107008" y="237408"/>
                  </a:lnTo>
                  <a:lnTo>
                    <a:pt x="62761" y="216759"/>
                  </a:lnTo>
                  <a:lnTo>
                    <a:pt x="29035" y="191999"/>
                  </a:lnTo>
                  <a:lnTo>
                    <a:pt x="0" y="13335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92604" y="1421638"/>
            <a:ext cx="5695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Leia</a:t>
            </a:r>
            <a:r>
              <a:rPr sz="9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900" b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88160" y="3045460"/>
            <a:ext cx="576580" cy="271780"/>
            <a:chOff x="1788160" y="3045460"/>
            <a:chExt cx="576580" cy="271780"/>
          </a:xfrm>
        </p:grpSpPr>
        <p:sp>
          <p:nvSpPr>
            <p:cNvPr id="15" name="object 15"/>
            <p:cNvSpPr/>
            <p:nvPr/>
          </p:nvSpPr>
          <p:spPr>
            <a:xfrm>
              <a:off x="1790700" y="3048000"/>
              <a:ext cx="571500" cy="266700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285750" y="0"/>
                  </a:moveTo>
                  <a:lnTo>
                    <a:pt x="220215" y="3521"/>
                  </a:lnTo>
                  <a:lnTo>
                    <a:pt x="160064" y="13551"/>
                  </a:lnTo>
                  <a:lnTo>
                    <a:pt x="107008" y="29291"/>
                  </a:lnTo>
                  <a:lnTo>
                    <a:pt x="62761" y="49940"/>
                  </a:lnTo>
                  <a:lnTo>
                    <a:pt x="29035" y="74700"/>
                  </a:lnTo>
                  <a:lnTo>
                    <a:pt x="0" y="133349"/>
                  </a:lnTo>
                  <a:lnTo>
                    <a:pt x="7544" y="163929"/>
                  </a:lnTo>
                  <a:lnTo>
                    <a:pt x="62761" y="216759"/>
                  </a:lnTo>
                  <a:lnTo>
                    <a:pt x="107008" y="237408"/>
                  </a:lnTo>
                  <a:lnTo>
                    <a:pt x="160064" y="253148"/>
                  </a:lnTo>
                  <a:lnTo>
                    <a:pt x="220215" y="263178"/>
                  </a:lnTo>
                  <a:lnTo>
                    <a:pt x="285750" y="266699"/>
                  </a:lnTo>
                  <a:lnTo>
                    <a:pt x="351284" y="263178"/>
                  </a:lnTo>
                  <a:lnTo>
                    <a:pt x="411435" y="253148"/>
                  </a:lnTo>
                  <a:lnTo>
                    <a:pt x="464491" y="237408"/>
                  </a:lnTo>
                  <a:lnTo>
                    <a:pt x="508738" y="216759"/>
                  </a:lnTo>
                  <a:lnTo>
                    <a:pt x="542464" y="191999"/>
                  </a:lnTo>
                  <a:lnTo>
                    <a:pt x="571500" y="133349"/>
                  </a:lnTo>
                  <a:lnTo>
                    <a:pt x="563955" y="102770"/>
                  </a:lnTo>
                  <a:lnTo>
                    <a:pt x="508738" y="49940"/>
                  </a:lnTo>
                  <a:lnTo>
                    <a:pt x="464491" y="29291"/>
                  </a:lnTo>
                  <a:lnTo>
                    <a:pt x="411435" y="13551"/>
                  </a:lnTo>
                  <a:lnTo>
                    <a:pt x="351284" y="3521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90700" y="3048000"/>
              <a:ext cx="571500" cy="266700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0" y="133349"/>
                  </a:moveTo>
                  <a:lnTo>
                    <a:pt x="29035" y="74700"/>
                  </a:lnTo>
                  <a:lnTo>
                    <a:pt x="62761" y="49940"/>
                  </a:lnTo>
                  <a:lnTo>
                    <a:pt x="107008" y="29291"/>
                  </a:lnTo>
                  <a:lnTo>
                    <a:pt x="160064" y="13551"/>
                  </a:lnTo>
                  <a:lnTo>
                    <a:pt x="220215" y="3521"/>
                  </a:lnTo>
                  <a:lnTo>
                    <a:pt x="285750" y="0"/>
                  </a:lnTo>
                  <a:lnTo>
                    <a:pt x="351284" y="3521"/>
                  </a:lnTo>
                  <a:lnTo>
                    <a:pt x="411435" y="13551"/>
                  </a:lnTo>
                  <a:lnTo>
                    <a:pt x="464491" y="29291"/>
                  </a:lnTo>
                  <a:lnTo>
                    <a:pt x="508738" y="49940"/>
                  </a:lnTo>
                  <a:lnTo>
                    <a:pt x="542464" y="74700"/>
                  </a:lnTo>
                  <a:lnTo>
                    <a:pt x="571500" y="133349"/>
                  </a:lnTo>
                  <a:lnTo>
                    <a:pt x="563955" y="163929"/>
                  </a:lnTo>
                  <a:lnTo>
                    <a:pt x="508738" y="216759"/>
                  </a:lnTo>
                  <a:lnTo>
                    <a:pt x="464491" y="237408"/>
                  </a:lnTo>
                  <a:lnTo>
                    <a:pt x="411435" y="253148"/>
                  </a:lnTo>
                  <a:lnTo>
                    <a:pt x="351284" y="263178"/>
                  </a:lnTo>
                  <a:lnTo>
                    <a:pt x="285750" y="266699"/>
                  </a:lnTo>
                  <a:lnTo>
                    <a:pt x="220215" y="263178"/>
                  </a:lnTo>
                  <a:lnTo>
                    <a:pt x="160064" y="253148"/>
                  </a:lnTo>
                  <a:lnTo>
                    <a:pt x="107008" y="237408"/>
                  </a:lnTo>
                  <a:lnTo>
                    <a:pt x="62761" y="216759"/>
                  </a:lnTo>
                  <a:lnTo>
                    <a:pt x="29035" y="191999"/>
                  </a:lnTo>
                  <a:lnTo>
                    <a:pt x="0" y="133349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61769" y="3098419"/>
            <a:ext cx="229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Fim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2600" y="2204250"/>
            <a:ext cx="647700" cy="234315"/>
          </a:xfrm>
          <a:prstGeom prst="rect">
            <a:avLst/>
          </a:prstGeom>
          <a:solidFill>
            <a:srgbClr val="0E6EC5"/>
          </a:solidFill>
          <a:ln w="4762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5"/>
              </a:spcBef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Imprima</a:t>
            </a: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47875" y="1638300"/>
            <a:ext cx="57150" cy="1409700"/>
          </a:xfrm>
          <a:custGeom>
            <a:avLst/>
            <a:gdLst/>
            <a:ahLst/>
            <a:cxnLst/>
            <a:rect l="l" t="t" r="r" b="b"/>
            <a:pathLst>
              <a:path w="57150" h="1409700">
                <a:moveTo>
                  <a:pt x="57150" y="1352550"/>
                </a:moveTo>
                <a:lnTo>
                  <a:pt x="38100" y="1352550"/>
                </a:lnTo>
                <a:lnTo>
                  <a:pt x="38100" y="1242187"/>
                </a:lnTo>
                <a:lnTo>
                  <a:pt x="19050" y="1242187"/>
                </a:lnTo>
                <a:lnTo>
                  <a:pt x="19050" y="1352550"/>
                </a:lnTo>
                <a:lnTo>
                  <a:pt x="0" y="1352550"/>
                </a:lnTo>
                <a:lnTo>
                  <a:pt x="28575" y="1409700"/>
                </a:lnTo>
                <a:lnTo>
                  <a:pt x="52387" y="1362075"/>
                </a:lnTo>
                <a:lnTo>
                  <a:pt x="57150" y="1352550"/>
                </a:lnTo>
                <a:close/>
              </a:path>
              <a:path w="57150" h="1409700">
                <a:moveTo>
                  <a:pt x="57150" y="95250"/>
                </a:moveTo>
                <a:lnTo>
                  <a:pt x="38100" y="95250"/>
                </a:lnTo>
                <a:lnTo>
                  <a:pt x="38100" y="0"/>
                </a:lnTo>
                <a:lnTo>
                  <a:pt x="19050" y="0"/>
                </a:lnTo>
                <a:lnTo>
                  <a:pt x="19050" y="95250"/>
                </a:lnTo>
                <a:lnTo>
                  <a:pt x="0" y="95250"/>
                </a:lnTo>
                <a:lnTo>
                  <a:pt x="28575" y="152400"/>
                </a:lnTo>
                <a:lnTo>
                  <a:pt x="52387" y="104775"/>
                </a:lnTo>
                <a:lnTo>
                  <a:pt x="57150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86254" y="2603588"/>
            <a:ext cx="518159" cy="401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425"/>
              </a:spcBef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&gt;= </a:t>
            </a: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B?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b="1" spc="-25" dirty="0">
                <a:latin typeface="Arial"/>
                <a:cs typeface="Arial"/>
              </a:rPr>
              <a:t>Sim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34208" y="2553081"/>
            <a:ext cx="264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Arial"/>
                <a:cs typeface="Arial"/>
              </a:rPr>
              <a:t>Não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47875" y="2024888"/>
            <a:ext cx="57150" cy="551180"/>
          </a:xfrm>
          <a:custGeom>
            <a:avLst/>
            <a:gdLst/>
            <a:ahLst/>
            <a:cxnLst/>
            <a:rect l="l" t="t" r="r" b="b"/>
            <a:pathLst>
              <a:path w="57150" h="551180">
                <a:moveTo>
                  <a:pt x="57150" y="493649"/>
                </a:moveTo>
                <a:lnTo>
                  <a:pt x="38100" y="493649"/>
                </a:lnTo>
                <a:lnTo>
                  <a:pt x="38100" y="413512"/>
                </a:lnTo>
                <a:lnTo>
                  <a:pt x="19050" y="413512"/>
                </a:lnTo>
                <a:lnTo>
                  <a:pt x="19050" y="493649"/>
                </a:lnTo>
                <a:lnTo>
                  <a:pt x="0" y="493649"/>
                </a:lnTo>
                <a:lnTo>
                  <a:pt x="28575" y="550799"/>
                </a:lnTo>
                <a:lnTo>
                  <a:pt x="52387" y="503174"/>
                </a:lnTo>
                <a:lnTo>
                  <a:pt x="57150" y="493649"/>
                </a:lnTo>
                <a:close/>
              </a:path>
              <a:path w="57150" h="551180">
                <a:moveTo>
                  <a:pt x="57150" y="122174"/>
                </a:moveTo>
                <a:lnTo>
                  <a:pt x="38100" y="122174"/>
                </a:lnTo>
                <a:lnTo>
                  <a:pt x="38100" y="0"/>
                </a:lnTo>
                <a:lnTo>
                  <a:pt x="19050" y="0"/>
                </a:lnTo>
                <a:lnTo>
                  <a:pt x="19050" y="122174"/>
                </a:lnTo>
                <a:lnTo>
                  <a:pt x="0" y="122174"/>
                </a:lnTo>
                <a:lnTo>
                  <a:pt x="28575" y="179324"/>
                </a:lnTo>
                <a:lnTo>
                  <a:pt x="52387" y="131699"/>
                </a:lnTo>
                <a:lnTo>
                  <a:pt x="57150" y="122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00300" y="1879600"/>
            <a:ext cx="366395" cy="858519"/>
          </a:xfrm>
          <a:custGeom>
            <a:avLst/>
            <a:gdLst/>
            <a:ahLst/>
            <a:cxnLst/>
            <a:rect l="l" t="t" r="r" b="b"/>
            <a:pathLst>
              <a:path w="366394" h="858519">
                <a:moveTo>
                  <a:pt x="346963" y="838961"/>
                </a:moveTo>
                <a:lnTo>
                  <a:pt x="0" y="838961"/>
                </a:lnTo>
                <a:lnTo>
                  <a:pt x="0" y="858011"/>
                </a:lnTo>
                <a:lnTo>
                  <a:pt x="366013" y="858011"/>
                </a:lnTo>
                <a:lnTo>
                  <a:pt x="366013" y="848486"/>
                </a:lnTo>
                <a:lnTo>
                  <a:pt x="346963" y="848486"/>
                </a:lnTo>
                <a:lnTo>
                  <a:pt x="346963" y="838961"/>
                </a:lnTo>
                <a:close/>
              </a:path>
              <a:path w="366394" h="858519">
                <a:moveTo>
                  <a:pt x="346963" y="28575"/>
                </a:moveTo>
                <a:lnTo>
                  <a:pt x="346963" y="848486"/>
                </a:lnTo>
                <a:lnTo>
                  <a:pt x="356488" y="838961"/>
                </a:lnTo>
                <a:lnTo>
                  <a:pt x="366013" y="838961"/>
                </a:lnTo>
                <a:lnTo>
                  <a:pt x="366013" y="38100"/>
                </a:lnTo>
                <a:lnTo>
                  <a:pt x="356488" y="38100"/>
                </a:lnTo>
                <a:lnTo>
                  <a:pt x="346963" y="28575"/>
                </a:lnTo>
                <a:close/>
              </a:path>
              <a:path w="366394" h="858519">
                <a:moveTo>
                  <a:pt x="366013" y="838961"/>
                </a:moveTo>
                <a:lnTo>
                  <a:pt x="356488" y="838961"/>
                </a:lnTo>
                <a:lnTo>
                  <a:pt x="346963" y="848486"/>
                </a:lnTo>
                <a:lnTo>
                  <a:pt x="366013" y="848486"/>
                </a:lnTo>
                <a:lnTo>
                  <a:pt x="366013" y="838961"/>
                </a:lnTo>
                <a:close/>
              </a:path>
              <a:path w="366394" h="858519">
                <a:moveTo>
                  <a:pt x="57912" y="0"/>
                </a:moveTo>
                <a:lnTo>
                  <a:pt x="762" y="28575"/>
                </a:lnTo>
                <a:lnTo>
                  <a:pt x="57912" y="57150"/>
                </a:lnTo>
                <a:lnTo>
                  <a:pt x="57912" y="38100"/>
                </a:lnTo>
                <a:lnTo>
                  <a:pt x="48387" y="38100"/>
                </a:lnTo>
                <a:lnTo>
                  <a:pt x="48387" y="19050"/>
                </a:lnTo>
                <a:lnTo>
                  <a:pt x="57912" y="19050"/>
                </a:lnTo>
                <a:lnTo>
                  <a:pt x="57912" y="0"/>
                </a:lnTo>
                <a:close/>
              </a:path>
              <a:path w="366394" h="858519">
                <a:moveTo>
                  <a:pt x="57912" y="19050"/>
                </a:moveTo>
                <a:lnTo>
                  <a:pt x="48387" y="19050"/>
                </a:lnTo>
                <a:lnTo>
                  <a:pt x="48387" y="38100"/>
                </a:lnTo>
                <a:lnTo>
                  <a:pt x="57912" y="38100"/>
                </a:lnTo>
                <a:lnTo>
                  <a:pt x="57912" y="19050"/>
                </a:lnTo>
                <a:close/>
              </a:path>
              <a:path w="366394" h="858519">
                <a:moveTo>
                  <a:pt x="366013" y="19050"/>
                </a:moveTo>
                <a:lnTo>
                  <a:pt x="57912" y="19050"/>
                </a:lnTo>
                <a:lnTo>
                  <a:pt x="57912" y="38100"/>
                </a:lnTo>
                <a:lnTo>
                  <a:pt x="346963" y="38100"/>
                </a:lnTo>
                <a:lnTo>
                  <a:pt x="346963" y="28575"/>
                </a:lnTo>
                <a:lnTo>
                  <a:pt x="366013" y="28575"/>
                </a:lnTo>
                <a:lnTo>
                  <a:pt x="366013" y="19050"/>
                </a:lnTo>
                <a:close/>
              </a:path>
              <a:path w="366394" h="858519">
                <a:moveTo>
                  <a:pt x="366013" y="28575"/>
                </a:moveTo>
                <a:lnTo>
                  <a:pt x="346963" y="28575"/>
                </a:lnTo>
                <a:lnTo>
                  <a:pt x="356488" y="38100"/>
                </a:lnTo>
                <a:lnTo>
                  <a:pt x="366013" y="38100"/>
                </a:lnTo>
                <a:lnTo>
                  <a:pt x="36601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3" y="510286"/>
            <a:ext cx="15189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Fluxograma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25679"/>
            <a:ext cx="3817620" cy="11455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Como seria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fluxograma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para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seguintes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tarefas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Trocar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lâmpada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Apontar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lápis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Somar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números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Dividir 2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números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Metodologias</a:t>
            </a:r>
            <a:r>
              <a:rPr spc="-8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10" dirty="0"/>
              <a:t>programação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68121"/>
            <a:ext cx="3924935" cy="89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2540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resolução</a:t>
            </a:r>
            <a:r>
              <a:rPr sz="1300" spc="55" dirty="0">
                <a:latin typeface="Times New Roman"/>
                <a:cs typeface="Times New Roman"/>
              </a:rPr>
              <a:t> de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problema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começa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definição </a:t>
            </a:r>
            <a:r>
              <a:rPr sz="1300" dirty="0">
                <a:latin typeface="Times New Roman"/>
                <a:cs typeface="Times New Roman"/>
              </a:rPr>
              <a:t>dos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dados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tarefas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básicas.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Esta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definição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inicial é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feita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nível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bem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alto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</a:t>
            </a:r>
            <a:r>
              <a:rPr sz="1300" spc="-10" dirty="0">
                <a:latin typeface="Times New Roman"/>
                <a:cs typeface="Times New Roman"/>
              </a:rPr>
              <a:t> geral.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Não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há</a:t>
            </a:r>
            <a:r>
              <a:rPr sz="1300" spc="20" dirty="0">
                <a:latin typeface="Times New Roman"/>
                <a:cs typeface="Times New Roman"/>
              </a:rPr>
              <a:t> preocupação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com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os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detalhes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(refinamento).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Metodologias</a:t>
            </a:r>
            <a:r>
              <a:rPr spc="-8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10" dirty="0"/>
              <a:t>programação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25679"/>
            <a:ext cx="3877310" cy="1557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Refinamentos</a:t>
            </a:r>
            <a:r>
              <a:rPr sz="1300" spc="229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Sucessivos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(Top-Down</a:t>
            </a:r>
            <a:r>
              <a:rPr sz="1300" spc="27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 marL="330835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20" dirty="0">
                <a:latin typeface="Times New Roman"/>
                <a:cs typeface="Times New Roman"/>
              </a:rPr>
              <a:t>Consiste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pegar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grande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problema,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difícil 	</a:t>
            </a:r>
            <a:r>
              <a:rPr sz="1200" spc="20" dirty="0">
                <a:latin typeface="Times New Roman"/>
                <a:cs typeface="Times New Roman"/>
              </a:rPr>
              <a:t>solução,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dividi-</a:t>
            </a:r>
            <a:r>
              <a:rPr sz="1200" spc="20" dirty="0">
                <a:latin typeface="Times New Roman"/>
                <a:cs typeface="Times New Roman"/>
              </a:rPr>
              <a:t>lo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problemas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menores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devem 	</a:t>
            </a:r>
            <a:r>
              <a:rPr sz="1200" spc="10" dirty="0">
                <a:latin typeface="Times New Roman"/>
                <a:cs typeface="Times New Roman"/>
              </a:rPr>
              <a:t>ser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mais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facilmente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resolvidos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Decompor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uma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ou</a:t>
            </a:r>
            <a:r>
              <a:rPr sz="1050" spc="20" dirty="0">
                <a:latin typeface="Times New Roman"/>
                <a:cs typeface="Times New Roman"/>
              </a:rPr>
              <a:t> várias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tarefas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em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sub-tarefas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mais</a:t>
            </a:r>
            <a:endParaRPr sz="1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050" spc="35" dirty="0">
                <a:latin typeface="Times New Roman"/>
                <a:cs typeface="Times New Roman"/>
              </a:rPr>
              <a:t>detalhadas</a:t>
            </a:r>
            <a:endParaRPr sz="1050">
              <a:latin typeface="Times New Roman"/>
              <a:cs typeface="Times New Roman"/>
            </a:endParaRPr>
          </a:p>
          <a:p>
            <a:pPr marL="469900" marR="36957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10" dirty="0">
                <a:latin typeface="Times New Roman"/>
                <a:cs typeface="Times New Roman"/>
              </a:rPr>
              <a:t>É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80" dirty="0">
                <a:latin typeface="Times New Roman"/>
                <a:cs typeface="Times New Roman"/>
              </a:rPr>
              <a:t>um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processo iterativo,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isto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é,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sub-tarefas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podem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ser </a:t>
            </a:r>
            <a:r>
              <a:rPr sz="1050" spc="30" dirty="0">
                <a:latin typeface="Times New Roman"/>
                <a:cs typeface="Times New Roman"/>
              </a:rPr>
              <a:t>decompostas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em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sub-tarefas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ainda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mais</a:t>
            </a:r>
            <a:r>
              <a:rPr sz="1050" spc="-10" dirty="0">
                <a:latin typeface="Times New Roman"/>
                <a:cs typeface="Times New Roman"/>
              </a:rPr>
              <a:t> detalhadas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Refinamentos</a:t>
            </a:r>
            <a:r>
              <a:rPr spc="-125" dirty="0"/>
              <a:t> </a:t>
            </a:r>
            <a:r>
              <a:rPr spc="-10" dirty="0"/>
              <a:t>Sucessivos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26314"/>
            <a:ext cx="2462530" cy="11455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Exemplo: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trocar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pneu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furado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Levantar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parcialmente;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Retirar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pneu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furado;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Instalar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novo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pneu;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Abaixar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carro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Refinamentos</a:t>
            </a:r>
            <a:r>
              <a:rPr spc="-125" dirty="0"/>
              <a:t> </a:t>
            </a:r>
            <a:r>
              <a:rPr spc="-10" dirty="0"/>
              <a:t>Sucessivos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25679"/>
            <a:ext cx="2462530" cy="15843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Exemplo: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trocar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pneu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furado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Retirar</a:t>
            </a:r>
            <a:r>
              <a:rPr sz="12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2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estepe;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Levantar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parcialmente;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Retirar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pneu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furado;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Instalar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novo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pneu;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Abaixar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carro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Apertar</a:t>
            </a:r>
            <a:r>
              <a:rPr sz="12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FF0000"/>
                </a:solidFill>
                <a:latin typeface="Times New Roman"/>
                <a:cs typeface="Times New Roman"/>
              </a:rPr>
              <a:t>bem</a:t>
            </a:r>
            <a:r>
              <a:rPr sz="12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2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porcas;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Refinamentos</a:t>
            </a:r>
            <a:r>
              <a:rPr spc="-125" dirty="0"/>
              <a:t> </a:t>
            </a:r>
            <a:r>
              <a:rPr spc="-10" dirty="0"/>
              <a:t>Sucessivos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33135"/>
            <a:ext cx="2740025" cy="20720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24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dirty="0">
                <a:latin typeface="Times New Roman"/>
                <a:cs typeface="Times New Roman"/>
              </a:rPr>
              <a:t>Exemplo: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trocar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pneu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furado</a:t>
            </a:r>
            <a:endParaRPr sz="12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4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solidFill>
                  <a:srgbClr val="FF0000"/>
                </a:solidFill>
                <a:latin typeface="Times New Roman"/>
                <a:cs typeface="Times New Roman"/>
              </a:rPr>
              <a:t>Pegar</a:t>
            </a:r>
            <a:r>
              <a:rPr sz="11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1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FF0000"/>
                </a:solidFill>
                <a:latin typeface="Times New Roman"/>
                <a:cs typeface="Times New Roman"/>
              </a:rPr>
              <a:t>ferramentas</a:t>
            </a:r>
            <a:r>
              <a:rPr sz="11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11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FF0000"/>
                </a:solidFill>
                <a:latin typeface="Times New Roman"/>
                <a:cs typeface="Times New Roman"/>
              </a:rPr>
              <a:t>porta-</a:t>
            </a:r>
            <a:r>
              <a:rPr sz="1100" spc="-10" dirty="0">
                <a:solidFill>
                  <a:srgbClr val="FF0000"/>
                </a:solidFill>
                <a:latin typeface="Times New Roman"/>
                <a:cs typeface="Times New Roman"/>
              </a:rPr>
              <a:t>malas;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Retirar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estepe;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solidFill>
                  <a:srgbClr val="FF0000"/>
                </a:solidFill>
                <a:latin typeface="Times New Roman"/>
                <a:cs typeface="Times New Roman"/>
              </a:rPr>
              <a:t>Instalar</a:t>
            </a:r>
            <a:r>
              <a:rPr sz="11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1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imes New Roman"/>
                <a:cs typeface="Times New Roman"/>
              </a:rPr>
              <a:t>macaco;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10" dirty="0">
                <a:latin typeface="Times New Roman"/>
                <a:cs typeface="Times New Roman"/>
              </a:rPr>
              <a:t>Levantar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carro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parcialmente;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10" dirty="0">
                <a:solidFill>
                  <a:srgbClr val="FF0000"/>
                </a:solidFill>
                <a:latin typeface="Times New Roman"/>
                <a:cs typeface="Times New Roman"/>
              </a:rPr>
              <a:t>Afrouxar</a:t>
            </a:r>
            <a:r>
              <a:rPr sz="11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Times New Roman"/>
                <a:cs typeface="Times New Roman"/>
              </a:rPr>
              <a:t>os parafusos</a:t>
            </a:r>
            <a:r>
              <a:rPr sz="11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11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FF0000"/>
                </a:solidFill>
                <a:latin typeface="Times New Roman"/>
                <a:cs typeface="Times New Roman"/>
              </a:rPr>
              <a:t>pneu</a:t>
            </a:r>
            <a:r>
              <a:rPr sz="11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imes New Roman"/>
                <a:cs typeface="Times New Roman"/>
              </a:rPr>
              <a:t>furado;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Retirar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pneu </a:t>
            </a:r>
            <a:r>
              <a:rPr sz="1100" spc="-10" dirty="0">
                <a:latin typeface="Times New Roman"/>
                <a:cs typeface="Times New Roman"/>
              </a:rPr>
              <a:t>furado;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latin typeface="Times New Roman"/>
                <a:cs typeface="Times New Roman"/>
              </a:rPr>
              <a:t>Instalar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o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novo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pneu;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Abaixar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carro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10" dirty="0">
                <a:latin typeface="Times New Roman"/>
                <a:cs typeface="Times New Roman"/>
              </a:rPr>
              <a:t>Apertar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bem</a:t>
            </a:r>
            <a:r>
              <a:rPr sz="1100" spc="10" dirty="0">
                <a:latin typeface="Times New Roman"/>
                <a:cs typeface="Times New Roman"/>
              </a:rPr>
              <a:t> 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porcas;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solidFill>
                  <a:srgbClr val="FF0000"/>
                </a:solidFill>
                <a:latin typeface="Times New Roman"/>
                <a:cs typeface="Times New Roman"/>
              </a:rPr>
              <a:t>Guardar</a:t>
            </a:r>
            <a:r>
              <a:rPr sz="11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FF0000"/>
                </a:solidFill>
                <a:latin typeface="Times New Roman"/>
                <a:cs typeface="Times New Roman"/>
              </a:rPr>
              <a:t>pneu</a:t>
            </a:r>
            <a:r>
              <a:rPr sz="11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FF0000"/>
                </a:solidFill>
                <a:latin typeface="Times New Roman"/>
                <a:cs typeface="Times New Roman"/>
              </a:rPr>
              <a:t>furado</a:t>
            </a:r>
            <a:r>
              <a:rPr sz="11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1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imes New Roman"/>
                <a:cs typeface="Times New Roman"/>
              </a:rPr>
              <a:t>ferramentas</a:t>
            </a:r>
            <a:r>
              <a:rPr sz="1100" spc="-10" dirty="0">
                <a:latin typeface="Times New Roman"/>
                <a:cs typeface="Times New Roman"/>
              </a:rPr>
              <a:t>;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Refinamentos</a:t>
            </a:r>
            <a:r>
              <a:rPr spc="-15" dirty="0"/>
              <a:t> </a:t>
            </a:r>
            <a:r>
              <a:rPr spc="-10" dirty="0"/>
              <a:t>Sucessivos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67486"/>
            <a:ext cx="4040504" cy="1923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algoritmo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proposto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ainda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ser refinado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várias </a:t>
            </a:r>
            <a:r>
              <a:rPr sz="1300" dirty="0">
                <a:latin typeface="Times New Roman"/>
                <a:cs typeface="Times New Roman"/>
              </a:rPr>
              <a:t>outras</a:t>
            </a:r>
            <a:r>
              <a:rPr sz="1300" spc="2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formas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fazer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 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macaco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estiver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porta-</a:t>
            </a:r>
            <a:r>
              <a:rPr sz="1200" spc="-10" dirty="0">
                <a:latin typeface="Times New Roman"/>
                <a:cs typeface="Times New Roman"/>
              </a:rPr>
              <a:t>malas?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fazer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estepe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também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estiver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vazio?</a:t>
            </a:r>
            <a:endParaRPr sz="1200">
              <a:latin typeface="Times New Roman"/>
              <a:cs typeface="Times New Roman"/>
            </a:endParaRPr>
          </a:p>
          <a:p>
            <a:pPr marL="330835" marR="14097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10" dirty="0">
                <a:latin typeface="Times New Roman"/>
                <a:cs typeface="Times New Roman"/>
              </a:rPr>
              <a:t>Deve-se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sempre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puxar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freio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mão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antes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0" dirty="0">
                <a:latin typeface="Times New Roman"/>
                <a:cs typeface="Times New Roman"/>
              </a:rPr>
              <a:t> executar 	</a:t>
            </a:r>
            <a:r>
              <a:rPr sz="1200" dirty="0">
                <a:latin typeface="Times New Roman"/>
                <a:cs typeface="Times New Roman"/>
              </a:rPr>
              <a:t>estas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operações.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Limpar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mãos;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Consertar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pneu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furado;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25" dirty="0">
                <a:latin typeface="Times New Roman"/>
                <a:cs typeface="Times New Roman"/>
              </a:rPr>
              <a:t>Etc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Algoritmos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67486"/>
            <a:ext cx="3999229" cy="1055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resolver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problema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computador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é</a:t>
            </a:r>
            <a:r>
              <a:rPr sz="1300" spc="50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necessário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ele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seja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primeiramente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descrito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uma </a:t>
            </a: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clara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precisa.</a:t>
            </a:r>
            <a:endParaRPr sz="1300">
              <a:latin typeface="Times New Roman"/>
              <a:cs typeface="Times New Roman"/>
            </a:endParaRPr>
          </a:p>
          <a:p>
            <a:pPr marL="149860" marR="179705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conceito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algoritmo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é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frequentemente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ilustrado </a:t>
            </a:r>
            <a:r>
              <a:rPr sz="1300" dirty="0">
                <a:latin typeface="Times New Roman"/>
                <a:cs typeface="Times New Roman"/>
              </a:rPr>
              <a:t>pelo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exemplo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receita.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Algoritmo:</a:t>
            </a:r>
            <a:r>
              <a:rPr spc="-40" dirty="0"/>
              <a:t> </a:t>
            </a:r>
            <a:r>
              <a:rPr dirty="0"/>
              <a:t>Bolo</a:t>
            </a:r>
            <a:r>
              <a:rPr spc="-2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Chocolate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39165"/>
            <a:ext cx="2891790" cy="2023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indent="-13716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454"/>
              <a:buFont typeface="DejaVu Sans"/>
              <a:buChar char="⚫"/>
              <a:tabLst>
                <a:tab pos="149860" algn="l"/>
              </a:tabLst>
            </a:pPr>
            <a:r>
              <a:rPr sz="1100" dirty="0">
                <a:latin typeface="Times New Roman"/>
                <a:cs typeface="Times New Roman"/>
              </a:rPr>
              <a:t>Aqueça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forno a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180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Clr>
                <a:srgbClr val="0AD0D9"/>
              </a:buClr>
              <a:buSzPct val="95454"/>
              <a:buFont typeface="DejaVu Sans"/>
              <a:buChar char="⚫"/>
              <a:tabLst>
                <a:tab pos="149860" algn="l"/>
              </a:tabLst>
            </a:pPr>
            <a:r>
              <a:rPr sz="1100" dirty="0">
                <a:latin typeface="Times New Roman"/>
                <a:cs typeface="Times New Roman"/>
              </a:rPr>
              <a:t>Unte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uma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forma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redonda</a:t>
            </a:r>
            <a:endParaRPr sz="11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Clr>
                <a:srgbClr val="0AD0D9"/>
              </a:buClr>
              <a:buSzPct val="95454"/>
              <a:buFont typeface="DejaVu Sans"/>
              <a:buChar char="⚫"/>
              <a:tabLst>
                <a:tab pos="149860" algn="l"/>
              </a:tabLst>
            </a:pPr>
            <a:r>
              <a:rPr sz="1100" spc="55" dirty="0">
                <a:latin typeface="Times New Roman"/>
                <a:cs typeface="Times New Roman"/>
              </a:rPr>
              <a:t>Numa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taça</a:t>
            </a:r>
            <a:endParaRPr sz="1100">
              <a:latin typeface="Times New Roman"/>
              <a:cs typeface="Times New Roman"/>
            </a:endParaRPr>
          </a:p>
          <a:p>
            <a:pPr marL="332740" lvl="1" indent="-123825">
              <a:lnSpc>
                <a:spcPct val="100000"/>
              </a:lnSpc>
              <a:buClr>
                <a:srgbClr val="0E6EC5"/>
              </a:buClr>
              <a:buSzPct val="85000"/>
              <a:buFont typeface="DejaVu Sans"/>
              <a:buChar char="⚫"/>
              <a:tabLst>
                <a:tab pos="332740" algn="l"/>
              </a:tabLst>
            </a:pPr>
            <a:r>
              <a:rPr sz="1000" spc="-20" dirty="0">
                <a:latin typeface="Times New Roman"/>
                <a:cs typeface="Times New Roman"/>
              </a:rPr>
              <a:t>Bata</a:t>
            </a:r>
            <a:endParaRPr sz="1000">
              <a:latin typeface="Times New Roman"/>
              <a:cs typeface="Times New Roman"/>
            </a:endParaRPr>
          </a:p>
          <a:p>
            <a:pPr marL="467995" lvl="2" indent="-121920">
              <a:lnSpc>
                <a:spcPct val="100000"/>
              </a:lnSpc>
              <a:spcBef>
                <a:spcPts val="5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7995" algn="l"/>
              </a:tabLst>
            </a:pPr>
            <a:r>
              <a:rPr sz="900" spc="-10" dirty="0">
                <a:latin typeface="Times New Roman"/>
                <a:cs typeface="Times New Roman"/>
              </a:rPr>
              <a:t>75g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 </a:t>
            </a:r>
            <a:r>
              <a:rPr sz="900" spc="-10" dirty="0">
                <a:latin typeface="Times New Roman"/>
                <a:cs typeface="Times New Roman"/>
              </a:rPr>
              <a:t>manteiga</a:t>
            </a:r>
            <a:endParaRPr sz="900">
              <a:latin typeface="Times New Roman"/>
              <a:cs typeface="Times New Roman"/>
            </a:endParaRPr>
          </a:p>
          <a:p>
            <a:pPr marL="467995" lvl="2" indent="-121920">
              <a:lnSpc>
                <a:spcPts val="1080"/>
              </a:lnSpc>
              <a:spcBef>
                <a:spcPts val="5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7995" algn="l"/>
              </a:tabLst>
            </a:pPr>
            <a:r>
              <a:rPr sz="900" dirty="0">
                <a:latin typeface="Times New Roman"/>
                <a:cs typeface="Times New Roman"/>
              </a:rPr>
              <a:t>250g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açúcar</a:t>
            </a:r>
            <a:endParaRPr sz="900">
              <a:latin typeface="Times New Roman"/>
              <a:cs typeface="Times New Roman"/>
            </a:endParaRPr>
          </a:p>
          <a:p>
            <a:pPr marL="332740" lvl="1" indent="-123825">
              <a:lnSpc>
                <a:spcPts val="1200"/>
              </a:lnSpc>
              <a:buClr>
                <a:srgbClr val="0E6EC5"/>
              </a:buClr>
              <a:buSzPct val="85000"/>
              <a:buFont typeface="DejaVu Sans"/>
              <a:buChar char="⚫"/>
              <a:tabLst>
                <a:tab pos="332740" algn="l"/>
              </a:tabLst>
            </a:pPr>
            <a:r>
              <a:rPr sz="1000" dirty="0">
                <a:latin typeface="Times New Roman"/>
                <a:cs typeface="Times New Roman"/>
              </a:rPr>
              <a:t>até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ficar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cremoso</a:t>
            </a:r>
            <a:endParaRPr sz="1000">
              <a:latin typeface="Times New Roman"/>
              <a:cs typeface="Times New Roman"/>
            </a:endParaRPr>
          </a:p>
          <a:p>
            <a:pPr marL="332740" lvl="1" indent="-123825">
              <a:lnSpc>
                <a:spcPct val="100000"/>
              </a:lnSpc>
              <a:buClr>
                <a:srgbClr val="0E6EC5"/>
              </a:buClr>
              <a:buSzPct val="85000"/>
              <a:buFont typeface="DejaVu Sans"/>
              <a:buChar char="⚫"/>
              <a:tabLst>
                <a:tab pos="332740" algn="l"/>
              </a:tabLst>
            </a:pPr>
            <a:r>
              <a:rPr sz="1000" spc="-10" dirty="0">
                <a:latin typeface="Times New Roman"/>
                <a:cs typeface="Times New Roman"/>
              </a:rPr>
              <a:t>Junte</a:t>
            </a:r>
            <a:endParaRPr sz="1000">
              <a:latin typeface="Times New Roman"/>
              <a:cs typeface="Times New Roman"/>
            </a:endParaRPr>
          </a:p>
          <a:p>
            <a:pPr marL="467995" lvl="2" indent="-121920">
              <a:lnSpc>
                <a:spcPct val="100000"/>
              </a:lnSpc>
              <a:spcBef>
                <a:spcPts val="5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7995" algn="l"/>
              </a:tabLst>
            </a:pPr>
            <a:r>
              <a:rPr sz="900" dirty="0">
                <a:latin typeface="Times New Roman"/>
                <a:cs typeface="Times New Roman"/>
              </a:rPr>
              <a:t>4 ovos,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spc="65" dirty="0">
                <a:latin typeface="Times New Roman"/>
                <a:cs typeface="Times New Roman"/>
              </a:rPr>
              <a:t>um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um</a:t>
            </a:r>
            <a:endParaRPr sz="900">
              <a:latin typeface="Times New Roman"/>
              <a:cs typeface="Times New Roman"/>
            </a:endParaRPr>
          </a:p>
          <a:p>
            <a:pPr marL="467995" lvl="2" indent="-121920">
              <a:lnSpc>
                <a:spcPts val="1080"/>
              </a:lnSpc>
              <a:buClr>
                <a:srgbClr val="009DD9"/>
              </a:buClr>
              <a:buSzPct val="66666"/>
              <a:buFont typeface="DejaVu Sans"/>
              <a:buChar char="⚫"/>
              <a:tabLst>
                <a:tab pos="467995" algn="l"/>
              </a:tabLst>
            </a:pPr>
            <a:r>
              <a:rPr sz="900" spc="-25" dirty="0">
                <a:latin typeface="Times New Roman"/>
                <a:cs typeface="Times New Roman"/>
              </a:rPr>
              <a:t>100g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chocolate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derretido</a:t>
            </a:r>
            <a:endParaRPr sz="900">
              <a:latin typeface="Times New Roman"/>
              <a:cs typeface="Times New Roman"/>
            </a:endParaRPr>
          </a:p>
          <a:p>
            <a:pPr marL="332740" lvl="1" indent="-123825">
              <a:lnSpc>
                <a:spcPts val="1195"/>
              </a:lnSpc>
              <a:buClr>
                <a:srgbClr val="0E6EC5"/>
              </a:buClr>
              <a:buSzPct val="85000"/>
              <a:buFont typeface="DejaVu Sans"/>
              <a:buChar char="⚫"/>
              <a:tabLst>
                <a:tab pos="332740" algn="l"/>
              </a:tabLst>
            </a:pPr>
            <a:r>
              <a:rPr sz="1000" dirty="0">
                <a:latin typeface="Times New Roman"/>
                <a:cs typeface="Times New Roman"/>
              </a:rPr>
              <a:t>Adicione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aos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poucos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250g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farinha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peneirada</a:t>
            </a:r>
            <a:endParaRPr sz="1000">
              <a:latin typeface="Times New Roman"/>
              <a:cs typeface="Times New Roman"/>
            </a:endParaRPr>
          </a:p>
          <a:p>
            <a:pPr marL="149860" indent="-137160">
              <a:lnSpc>
                <a:spcPts val="1320"/>
              </a:lnSpc>
              <a:buClr>
                <a:srgbClr val="0AD0D9"/>
              </a:buClr>
              <a:buSzPct val="95454"/>
              <a:buFont typeface="DejaVu Sans"/>
              <a:buChar char="⚫"/>
              <a:tabLst>
                <a:tab pos="149860" algn="l"/>
              </a:tabLst>
            </a:pPr>
            <a:r>
              <a:rPr sz="1100" dirty="0">
                <a:latin typeface="Times New Roman"/>
                <a:cs typeface="Times New Roman"/>
              </a:rPr>
              <a:t>Deite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massa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na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forma</a:t>
            </a:r>
            <a:endParaRPr sz="11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buClr>
                <a:srgbClr val="0AD0D9"/>
              </a:buClr>
              <a:buSzPct val="95454"/>
              <a:buFont typeface="DejaVu Sans"/>
              <a:buChar char="⚫"/>
              <a:tabLst>
                <a:tab pos="149860" algn="l"/>
              </a:tabLst>
            </a:pPr>
            <a:r>
              <a:rPr sz="1100" spc="-10" dirty="0">
                <a:latin typeface="Times New Roman"/>
                <a:cs typeface="Times New Roman"/>
              </a:rPr>
              <a:t>Leve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forno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durante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40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minutos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Algoritmos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67486"/>
            <a:ext cx="3937000" cy="1920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Um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algoritmo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definido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como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5" dirty="0">
                <a:latin typeface="Times New Roman"/>
                <a:cs typeface="Times New Roman"/>
              </a:rPr>
              <a:t> sequência </a:t>
            </a:r>
            <a:r>
              <a:rPr sz="1300" spc="20" dirty="0">
                <a:latin typeface="Times New Roman"/>
                <a:cs typeface="Times New Roman"/>
              </a:rPr>
              <a:t>simples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objetiva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instruções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para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solucionar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um determinado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problema</a:t>
            </a:r>
            <a:endParaRPr sz="1300">
              <a:latin typeface="Times New Roman"/>
              <a:cs typeface="Times New Roman"/>
            </a:endParaRPr>
          </a:p>
          <a:p>
            <a:pPr marL="330835" marR="5594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-70" dirty="0">
                <a:latin typeface="Times New Roman"/>
                <a:cs typeface="Times New Roman"/>
              </a:rPr>
              <a:t>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instrução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informação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um 	</a:t>
            </a:r>
            <a:r>
              <a:rPr sz="1200" spc="50" dirty="0">
                <a:latin typeface="Times New Roman"/>
                <a:cs typeface="Times New Roman"/>
              </a:rPr>
              <a:t>computador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ação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elementar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executar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645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sequência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instruções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deve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ser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Finita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Não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ambígua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Algoritmos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3" y="926314"/>
            <a:ext cx="4026535" cy="1438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Por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b="1" spc="-95" dirty="0">
                <a:latin typeface="Georgia"/>
                <a:cs typeface="Georgia"/>
              </a:rPr>
              <a:t>NÃO</a:t>
            </a:r>
            <a:r>
              <a:rPr sz="1300" b="1" spc="15" dirty="0">
                <a:latin typeface="Georgia"/>
                <a:cs typeface="Georgia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ambíguo?</a:t>
            </a:r>
            <a:endParaRPr sz="1300">
              <a:latin typeface="Times New Roman"/>
              <a:cs typeface="Times New Roman"/>
            </a:endParaRPr>
          </a:p>
          <a:p>
            <a:pPr marL="330835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20" dirty="0">
                <a:latin typeface="Times New Roman"/>
                <a:cs typeface="Times New Roman"/>
              </a:rPr>
              <a:t>Cada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instrução</a:t>
            </a:r>
            <a:r>
              <a:rPr sz="1200" spc="60" dirty="0">
                <a:latin typeface="Times New Roman"/>
                <a:cs typeface="Times New Roman"/>
              </a:rPr>
              <a:t> 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algoritmo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deve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precisamente 	</a:t>
            </a:r>
            <a:r>
              <a:rPr sz="1200" spc="30" dirty="0">
                <a:latin typeface="Times New Roman"/>
                <a:cs typeface="Times New Roman"/>
              </a:rPr>
              <a:t>definida,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permitir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mais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interpretação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seu 	</a:t>
            </a:r>
            <a:r>
              <a:rPr sz="1200" spc="-10" dirty="0">
                <a:latin typeface="Times New Roman"/>
                <a:cs typeface="Times New Roman"/>
              </a:rPr>
              <a:t>significado.</a:t>
            </a:r>
            <a:endParaRPr sz="1200">
              <a:latin typeface="Times New Roman"/>
              <a:cs typeface="Times New Roman"/>
            </a:endParaRPr>
          </a:p>
          <a:p>
            <a:pPr marL="330835" marR="14351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spc="55" dirty="0">
                <a:latin typeface="Times New Roman"/>
                <a:cs typeface="Times New Roman"/>
              </a:rPr>
              <a:t>Os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algoritmos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devem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basear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uso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conjunto 	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instruções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bem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definido,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constituem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um 	</a:t>
            </a:r>
            <a:r>
              <a:rPr sz="1200" spc="10" dirty="0">
                <a:latin typeface="Times New Roman"/>
                <a:cs typeface="Times New Roman"/>
              </a:rPr>
              <a:t>vocabulário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símbolos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limitado.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Algoritmos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3" y="925679"/>
            <a:ext cx="3957320" cy="15113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55" dirty="0">
                <a:latin typeface="Times New Roman"/>
                <a:cs typeface="Times New Roman"/>
              </a:rPr>
              <a:t>Os </a:t>
            </a:r>
            <a:r>
              <a:rPr sz="1300" spc="10" dirty="0">
                <a:latin typeface="Times New Roman"/>
                <a:cs typeface="Times New Roman"/>
              </a:rPr>
              <a:t>algoritmos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são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capazes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realizar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tarefas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como: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Ler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escrever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dados;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Avaliar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expressões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algébricas,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relacionais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lógicas;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Tomar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decisões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base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nos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resultados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expressões</a:t>
            </a:r>
            <a:endParaRPr sz="12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avaliadas;</a:t>
            </a:r>
            <a:endParaRPr sz="1200">
              <a:latin typeface="Times New Roman"/>
              <a:cs typeface="Times New Roman"/>
            </a:endParaRPr>
          </a:p>
          <a:p>
            <a:pPr marL="330835" marR="37973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740" algn="l"/>
              </a:tabLst>
            </a:pPr>
            <a:r>
              <a:rPr sz="1200" dirty="0">
                <a:latin typeface="Times New Roman"/>
                <a:cs typeface="Times New Roman"/>
              </a:rPr>
              <a:t>Repetir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conjunto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ações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acordo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uma 	</a:t>
            </a:r>
            <a:r>
              <a:rPr sz="1200" spc="-10" dirty="0">
                <a:latin typeface="Times New Roman"/>
                <a:cs typeface="Times New Roman"/>
              </a:rPr>
              <a:t>condição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1683</Words>
  <Application>Microsoft Office PowerPoint</Application>
  <PresentationFormat>Custom</PresentationFormat>
  <Paragraphs>336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Carlito</vt:lpstr>
      <vt:lpstr>Courier New</vt:lpstr>
      <vt:lpstr>DejaVu Sans</vt:lpstr>
      <vt:lpstr>DejaVu Serif Condensed</vt:lpstr>
      <vt:lpstr>Georgia</vt:lpstr>
      <vt:lpstr>Times New Roman</vt:lpstr>
      <vt:lpstr>Office Theme</vt:lpstr>
      <vt:lpstr>PowerPoint Presentation</vt:lpstr>
      <vt:lpstr>Introdução</vt:lpstr>
      <vt:lpstr>Introdução</vt:lpstr>
      <vt:lpstr>Introdução</vt:lpstr>
      <vt:lpstr>Algoritmos</vt:lpstr>
      <vt:lpstr>Algoritmo: Bolo de Chocolate</vt:lpstr>
      <vt:lpstr>Algoritmos</vt:lpstr>
      <vt:lpstr>Algoritmos</vt:lpstr>
      <vt:lpstr>Algoritmos</vt:lpstr>
      <vt:lpstr>Algoritmos</vt:lpstr>
      <vt:lpstr>Algoritmos</vt:lpstr>
      <vt:lpstr>Algoritmos</vt:lpstr>
      <vt:lpstr>Algoritmos</vt:lpstr>
      <vt:lpstr>Algoritmos</vt:lpstr>
      <vt:lpstr>Pseudo-código</vt:lpstr>
      <vt:lpstr>Pseudo-código</vt:lpstr>
      <vt:lpstr>Pseudo-código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Teste de mesa</vt:lpstr>
      <vt:lpstr>Teste de mesa</vt:lpstr>
      <vt:lpstr>Teste de mesa</vt:lpstr>
      <vt:lpstr>Fluxograma</vt:lpstr>
      <vt:lpstr>Fluxograma</vt:lpstr>
      <vt:lpstr>Fluxograma</vt:lpstr>
      <vt:lpstr>Fluxograma</vt:lpstr>
      <vt:lpstr>Fluxograma</vt:lpstr>
      <vt:lpstr>Exemplo</vt:lpstr>
      <vt:lpstr>Fluxograma - Símbolos</vt:lpstr>
      <vt:lpstr>Fluxograma - Símbolos</vt:lpstr>
      <vt:lpstr>Fluxograma - Símbolos</vt:lpstr>
      <vt:lpstr>Fluxograma - Símbolos</vt:lpstr>
      <vt:lpstr>Fluxograma</vt:lpstr>
      <vt:lpstr>Exemplo</vt:lpstr>
      <vt:lpstr>Fluxograma</vt:lpstr>
      <vt:lpstr>Metodologias de programação</vt:lpstr>
      <vt:lpstr>Metodologias de programação</vt:lpstr>
      <vt:lpstr>Refinamentos Sucessivos</vt:lpstr>
      <vt:lpstr>Refinamentos Sucessivos</vt:lpstr>
      <vt:lpstr>Refinamentos Sucessivos</vt:lpstr>
      <vt:lpstr>Refinamentos Sucessivos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Eduardo Cunha Campos</cp:lastModifiedBy>
  <cp:revision>1</cp:revision>
  <dcterms:created xsi:type="dcterms:W3CDTF">2024-02-22T17:43:27Z</dcterms:created>
  <dcterms:modified xsi:type="dcterms:W3CDTF">2024-02-22T17:50:01Z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2024-02-22T00:00:00Z</vt:filetime>
  </property>
  <property fmtid="{D5CDD505-2E9C-101B-9397-08002B2CF9AE}" pid="5" name="Producer">
    <vt:lpwstr>3-Heights(TM) PDF Security Shell 4.8.25.2 (http://www.pdf-tools.com)</vt:lpwstr>
  </property>
</Properties>
</file>