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5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6154" y="510285"/>
            <a:ext cx="1154430" cy="40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54" y="510285"/>
            <a:ext cx="3114675" cy="40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933201"/>
            <a:ext cx="3952240" cy="2103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9lJCksMaYE" TargetMode="External"/><Relationship Id="rId2" Type="http://schemas.openxmlformats.org/officeDocument/2006/relationships/hyperlink" Target="https://youtu.be/LyHexIGdT-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1WtHaz0Pn7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" y="630935"/>
              <a:ext cx="3880104" cy="1211579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381000" y="24003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Eduardo Campos (CEFET-MG)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1154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4534"/>
            <a:ext cx="1999614" cy="21380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dirty="0">
                <a:latin typeface="Times New Roman"/>
                <a:cs typeface="Times New Roman"/>
              </a:rPr>
              <a:t>Leia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spc="55" dirty="0">
                <a:latin typeface="Times New Roman"/>
                <a:cs typeface="Times New Roman"/>
              </a:rPr>
              <a:t>media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recebe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0;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400" spc="-85" dirty="0">
                <a:latin typeface="Times New Roman"/>
                <a:cs typeface="Times New Roman"/>
              </a:rPr>
              <a:t>n1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recebe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0;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400" spc="65" dirty="0">
                <a:latin typeface="Times New Roman"/>
                <a:cs typeface="Times New Roman"/>
              </a:rPr>
              <a:t>Enquanto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(n1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&lt;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0" dirty="0">
                <a:latin typeface="Times New Roman"/>
                <a:cs typeface="Times New Roman"/>
              </a:rPr>
              <a:t>n)</a:t>
            </a:r>
            <a:endParaRPr sz="14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165"/>
              </a:spcBef>
            </a:pPr>
            <a:r>
              <a:rPr sz="1400" dirty="0">
                <a:latin typeface="Times New Roman"/>
                <a:cs typeface="Times New Roman"/>
              </a:rPr>
              <a:t>Leia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x;</a:t>
            </a:r>
            <a:endParaRPr sz="1400">
              <a:latin typeface="Times New Roman"/>
              <a:cs typeface="Times New Roman"/>
            </a:endParaRPr>
          </a:p>
          <a:p>
            <a:pPr marL="149225" marR="5080">
              <a:lnSpc>
                <a:spcPct val="110000"/>
              </a:lnSpc>
            </a:pPr>
            <a:r>
              <a:rPr sz="1400" spc="55" dirty="0">
                <a:latin typeface="Times New Roman"/>
                <a:cs typeface="Times New Roman"/>
              </a:rPr>
              <a:t>media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recebe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media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x; </a:t>
            </a:r>
            <a:r>
              <a:rPr sz="1400" spc="-85" dirty="0">
                <a:latin typeface="Times New Roman"/>
                <a:cs typeface="Times New Roman"/>
              </a:rPr>
              <a:t>n1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recebe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80" dirty="0">
                <a:latin typeface="Times New Roman"/>
                <a:cs typeface="Times New Roman"/>
              </a:rPr>
              <a:t>n1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+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1;</a:t>
            </a:r>
            <a:endParaRPr sz="1400">
              <a:latin typeface="Times New Roman"/>
              <a:cs typeface="Times New Roman"/>
            </a:endParaRPr>
          </a:p>
          <a:p>
            <a:pPr marL="12700" marR="570230">
              <a:lnSpc>
                <a:spcPct val="110000"/>
              </a:lnSpc>
            </a:pPr>
            <a:r>
              <a:rPr sz="1400" dirty="0">
                <a:latin typeface="Times New Roman"/>
                <a:cs typeface="Times New Roman"/>
              </a:rPr>
              <a:t>Fim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65" dirty="0">
                <a:latin typeface="Times New Roman"/>
                <a:cs typeface="Times New Roman"/>
              </a:rPr>
              <a:t>enquanto Imprima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media/n;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10"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47673"/>
            <a:ext cx="3540760" cy="11868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9225" marR="5080" indent="-139700">
              <a:lnSpc>
                <a:spcPts val="1400"/>
              </a:lnSpc>
              <a:spcBef>
                <a:spcPts val="27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Equivale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70" dirty="0">
                <a:latin typeface="Times New Roman"/>
                <a:cs typeface="Times New Roman"/>
              </a:rPr>
              <a:t>“</a:t>
            </a:r>
            <a:r>
              <a:rPr sz="1300" b="1" spc="-70" dirty="0">
                <a:latin typeface="Georgia"/>
                <a:cs typeface="Georgia"/>
              </a:rPr>
              <a:t>enquanto</a:t>
            </a:r>
            <a:r>
              <a:rPr sz="1300" spc="-70" dirty="0">
                <a:latin typeface="Times New Roman"/>
                <a:cs typeface="Times New Roman"/>
              </a:rPr>
              <a:t>”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utilizado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25" dirty="0">
                <a:latin typeface="Times New Roman"/>
                <a:cs typeface="Times New Roman"/>
              </a:rPr>
              <a:t>nos </a:t>
            </a:r>
            <a:r>
              <a:rPr sz="1300" spc="50" dirty="0">
                <a:latin typeface="Times New Roman"/>
                <a:cs typeface="Times New Roman"/>
              </a:rPr>
              <a:t>pseudo-</a:t>
            </a:r>
            <a:r>
              <a:rPr sz="1300" spc="-10" dirty="0">
                <a:latin typeface="Times New Roman"/>
                <a:cs typeface="Times New Roman"/>
              </a:rPr>
              <a:t>códigos</a:t>
            </a:r>
            <a:endParaRPr sz="1300">
              <a:latin typeface="Times New Roman"/>
              <a:cs typeface="Times New Roman"/>
            </a:endParaRPr>
          </a:p>
          <a:p>
            <a:pPr marL="330200" marR="82550" lvl="1" indent="-121920">
              <a:lnSpc>
                <a:spcPts val="13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Repete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sequência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comandos </a:t>
            </a:r>
            <a:r>
              <a:rPr sz="1200" spc="60" dirty="0">
                <a:latin typeface="Times New Roman"/>
                <a:cs typeface="Times New Roman"/>
              </a:rPr>
              <a:t>enquanto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spc="10" dirty="0">
                <a:latin typeface="Times New Roman"/>
                <a:cs typeface="Times New Roman"/>
              </a:rPr>
              <a:t>condição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verdadeira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20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geral: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2133599"/>
            <a:ext cx="1407287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  <a:r>
              <a:rPr spc="-105" dirty="0"/>
              <a:t> </a:t>
            </a:r>
            <a:r>
              <a:rPr spc="-10" dirty="0"/>
              <a:t>while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90500" y="1604898"/>
            <a:ext cx="3996054" cy="1157605"/>
            <a:chOff x="190500" y="1604898"/>
            <a:chExt cx="3996054" cy="11576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500" y="1604898"/>
              <a:ext cx="2307463" cy="8286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7500" y="1604962"/>
              <a:ext cx="1328674" cy="11572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23774" y="948308"/>
            <a:ext cx="3030220" cy="570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87960" algn="l"/>
              </a:tabLst>
            </a:pPr>
            <a:r>
              <a:rPr sz="1300" spc="55" dirty="0">
                <a:latin typeface="Times New Roman"/>
                <a:cs typeface="Times New Roman"/>
              </a:rPr>
              <a:t>Imprimindo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 </a:t>
            </a:r>
            <a:r>
              <a:rPr sz="1300" spc="55" dirty="0">
                <a:latin typeface="Times New Roman"/>
                <a:cs typeface="Times New Roman"/>
              </a:rPr>
              <a:t>números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entre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75" dirty="0">
                <a:latin typeface="Times New Roman"/>
                <a:cs typeface="Times New Roman"/>
              </a:rPr>
              <a:t>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2634615" algn="l"/>
              </a:tabLst>
            </a:pPr>
            <a:r>
              <a:rPr sz="1300" spc="-10" dirty="0">
                <a:latin typeface="Times New Roman"/>
                <a:cs typeface="Times New Roman"/>
              </a:rPr>
              <a:t>Solução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spc="-2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6863" y="1100073"/>
              <a:ext cx="2378837" cy="18573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40663" y="2138362"/>
              <a:ext cx="128905" cy="147955"/>
            </a:xfrm>
            <a:custGeom>
              <a:avLst/>
              <a:gdLst/>
              <a:ahLst/>
              <a:cxnLst/>
              <a:rect l="l" t="t" r="r" b="b"/>
              <a:pathLst>
                <a:path w="128905" h="147955">
                  <a:moveTo>
                    <a:pt x="128587" y="0"/>
                  </a:moveTo>
                  <a:lnTo>
                    <a:pt x="0" y="0"/>
                  </a:lnTo>
                  <a:lnTo>
                    <a:pt x="0" y="147637"/>
                  </a:lnTo>
                  <a:lnTo>
                    <a:pt x="128587" y="147637"/>
                  </a:lnTo>
                  <a:lnTo>
                    <a:pt x="128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40663" y="2138362"/>
              <a:ext cx="128905" cy="147955"/>
            </a:xfrm>
            <a:custGeom>
              <a:avLst/>
              <a:gdLst/>
              <a:ahLst/>
              <a:cxnLst/>
              <a:rect l="l" t="t" r="r" b="b"/>
              <a:pathLst>
                <a:path w="128905" h="147955">
                  <a:moveTo>
                    <a:pt x="0" y="147637"/>
                  </a:moveTo>
                  <a:lnTo>
                    <a:pt x="128587" y="147637"/>
                  </a:lnTo>
                  <a:lnTo>
                    <a:pt x="128587" y="0"/>
                  </a:lnTo>
                  <a:lnTo>
                    <a:pt x="0" y="0"/>
                  </a:lnTo>
                  <a:lnTo>
                    <a:pt x="0" y="14763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  <a:r>
              <a:rPr spc="-105" dirty="0"/>
              <a:t> </a:t>
            </a:r>
            <a:r>
              <a:rPr spc="-10" dirty="0"/>
              <a:t>while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286636" y="1098549"/>
            <a:ext cx="2322830" cy="1035050"/>
            <a:chOff x="1286636" y="1098549"/>
            <a:chExt cx="2322830" cy="1035050"/>
          </a:xfrm>
        </p:grpSpPr>
        <p:sp>
          <p:nvSpPr>
            <p:cNvPr id="8" name="object 8"/>
            <p:cNvSpPr/>
            <p:nvPr/>
          </p:nvSpPr>
          <p:spPr>
            <a:xfrm>
              <a:off x="1292986" y="1104899"/>
              <a:ext cx="2310130" cy="152400"/>
            </a:xfrm>
            <a:custGeom>
              <a:avLst/>
              <a:gdLst/>
              <a:ahLst/>
              <a:cxnLst/>
              <a:rect l="l" t="t" r="r" b="b"/>
              <a:pathLst>
                <a:path w="2310129" h="152400">
                  <a:moveTo>
                    <a:pt x="0" y="152400"/>
                  </a:moveTo>
                  <a:lnTo>
                    <a:pt x="2309876" y="152400"/>
                  </a:lnTo>
                  <a:lnTo>
                    <a:pt x="230987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4461" y="2014473"/>
              <a:ext cx="178688" cy="1191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22145" y="1922779"/>
            <a:ext cx="6775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Verdadeiro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376" y="1738629"/>
            <a:ext cx="355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Arial"/>
                <a:cs typeface="Arial"/>
              </a:rPr>
              <a:t>Falso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31113" y="1257299"/>
            <a:ext cx="2578100" cy="1711325"/>
            <a:chOff x="1031113" y="1257299"/>
            <a:chExt cx="2578100" cy="1711325"/>
          </a:xfrm>
        </p:grpSpPr>
        <p:sp>
          <p:nvSpPr>
            <p:cNvPr id="13" name="object 13"/>
            <p:cNvSpPr/>
            <p:nvPr/>
          </p:nvSpPr>
          <p:spPr>
            <a:xfrm>
              <a:off x="1154938" y="1690623"/>
              <a:ext cx="1038225" cy="323850"/>
            </a:xfrm>
            <a:custGeom>
              <a:avLst/>
              <a:gdLst/>
              <a:ahLst/>
              <a:cxnLst/>
              <a:rect l="l" t="t" r="r" b="b"/>
              <a:pathLst>
                <a:path w="1038225" h="323850">
                  <a:moveTo>
                    <a:pt x="0" y="161925"/>
                  </a:moveTo>
                  <a:lnTo>
                    <a:pt x="519049" y="0"/>
                  </a:lnTo>
                  <a:lnTo>
                    <a:pt x="1038225" y="161925"/>
                  </a:lnTo>
                  <a:lnTo>
                    <a:pt x="519049" y="323850"/>
                  </a:lnTo>
                  <a:lnTo>
                    <a:pt x="0" y="161925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9350" y="1257299"/>
              <a:ext cx="57150" cy="171450"/>
            </a:xfrm>
            <a:custGeom>
              <a:avLst/>
              <a:gdLst/>
              <a:ahLst/>
              <a:cxnLst/>
              <a:rect l="l" t="t" r="r" b="b"/>
              <a:pathLst>
                <a:path w="57150" h="171450">
                  <a:moveTo>
                    <a:pt x="19050" y="114300"/>
                  </a:moveTo>
                  <a:lnTo>
                    <a:pt x="0" y="114300"/>
                  </a:lnTo>
                  <a:lnTo>
                    <a:pt x="28575" y="171450"/>
                  </a:lnTo>
                  <a:lnTo>
                    <a:pt x="52387" y="123825"/>
                  </a:lnTo>
                  <a:lnTo>
                    <a:pt x="19050" y="123825"/>
                  </a:lnTo>
                  <a:lnTo>
                    <a:pt x="19050" y="114300"/>
                  </a:lnTo>
                  <a:close/>
                </a:path>
                <a:path w="57150" h="171450">
                  <a:moveTo>
                    <a:pt x="19050" y="85725"/>
                  </a:moveTo>
                  <a:lnTo>
                    <a:pt x="19050" y="123825"/>
                  </a:lnTo>
                  <a:lnTo>
                    <a:pt x="38100" y="123825"/>
                  </a:lnTo>
                  <a:lnTo>
                    <a:pt x="38100" y="95250"/>
                  </a:lnTo>
                  <a:lnTo>
                    <a:pt x="28575" y="95250"/>
                  </a:lnTo>
                  <a:lnTo>
                    <a:pt x="19050" y="85725"/>
                  </a:lnTo>
                  <a:close/>
                </a:path>
                <a:path w="57150" h="171450">
                  <a:moveTo>
                    <a:pt x="57150" y="114300"/>
                  </a:moveTo>
                  <a:lnTo>
                    <a:pt x="38100" y="114300"/>
                  </a:lnTo>
                  <a:lnTo>
                    <a:pt x="38100" y="123825"/>
                  </a:lnTo>
                  <a:lnTo>
                    <a:pt x="52387" y="123825"/>
                  </a:lnTo>
                  <a:lnTo>
                    <a:pt x="57150" y="114300"/>
                  </a:lnTo>
                  <a:close/>
                </a:path>
                <a:path w="57150" h="171450">
                  <a:moveTo>
                    <a:pt x="38100" y="0"/>
                  </a:moveTo>
                  <a:lnTo>
                    <a:pt x="19050" y="0"/>
                  </a:lnTo>
                  <a:lnTo>
                    <a:pt x="19050" y="85725"/>
                  </a:lnTo>
                  <a:lnTo>
                    <a:pt x="28575" y="95250"/>
                  </a:lnTo>
                  <a:lnTo>
                    <a:pt x="38100" y="95250"/>
                  </a:lnTo>
                  <a:lnTo>
                    <a:pt x="38100" y="85725"/>
                  </a:lnTo>
                  <a:lnTo>
                    <a:pt x="28575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  <a:path w="57150" h="171450">
                  <a:moveTo>
                    <a:pt x="38100" y="76200"/>
                  </a:moveTo>
                  <a:lnTo>
                    <a:pt x="28575" y="76200"/>
                  </a:lnTo>
                  <a:lnTo>
                    <a:pt x="38100" y="85725"/>
                  </a:lnTo>
                  <a:lnTo>
                    <a:pt x="381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92987" y="2133599"/>
              <a:ext cx="1433830" cy="828675"/>
            </a:xfrm>
            <a:custGeom>
              <a:avLst/>
              <a:gdLst/>
              <a:ahLst/>
              <a:cxnLst/>
              <a:rect l="l" t="t" r="r" b="b"/>
              <a:pathLst>
                <a:path w="1433830" h="828675">
                  <a:moveTo>
                    <a:pt x="229869" y="152400"/>
                  </a:moveTo>
                  <a:lnTo>
                    <a:pt x="813282" y="152400"/>
                  </a:lnTo>
                  <a:lnTo>
                    <a:pt x="813282" y="0"/>
                  </a:lnTo>
                  <a:lnTo>
                    <a:pt x="229869" y="0"/>
                  </a:lnTo>
                  <a:lnTo>
                    <a:pt x="229869" y="152400"/>
                  </a:lnTo>
                  <a:close/>
                </a:path>
                <a:path w="1433830" h="828675">
                  <a:moveTo>
                    <a:pt x="0" y="828675"/>
                  </a:moveTo>
                  <a:lnTo>
                    <a:pt x="1433576" y="828675"/>
                  </a:lnTo>
                  <a:lnTo>
                    <a:pt x="1433576" y="676275"/>
                  </a:lnTo>
                  <a:lnTo>
                    <a:pt x="0" y="676275"/>
                  </a:lnTo>
                  <a:lnTo>
                    <a:pt x="0" y="828675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1113" y="1843023"/>
              <a:ext cx="262255" cy="1071880"/>
            </a:xfrm>
            <a:custGeom>
              <a:avLst/>
              <a:gdLst/>
              <a:ahLst/>
              <a:cxnLst/>
              <a:rect l="l" t="t" r="r" b="b"/>
              <a:pathLst>
                <a:path w="262255" h="1071880">
                  <a:moveTo>
                    <a:pt x="204724" y="1014476"/>
                  </a:moveTo>
                  <a:lnTo>
                    <a:pt x="204724" y="1071626"/>
                  </a:lnTo>
                  <a:lnTo>
                    <a:pt x="242824" y="1052576"/>
                  </a:lnTo>
                  <a:lnTo>
                    <a:pt x="214249" y="1052576"/>
                  </a:lnTo>
                  <a:lnTo>
                    <a:pt x="214249" y="1033526"/>
                  </a:lnTo>
                  <a:lnTo>
                    <a:pt x="242824" y="1033526"/>
                  </a:lnTo>
                  <a:lnTo>
                    <a:pt x="204724" y="1014476"/>
                  </a:lnTo>
                  <a:close/>
                </a:path>
                <a:path w="262255" h="1071880">
                  <a:moveTo>
                    <a:pt x="123825" y="0"/>
                  </a:moveTo>
                  <a:lnTo>
                    <a:pt x="0" y="0"/>
                  </a:lnTo>
                  <a:lnTo>
                    <a:pt x="0" y="1052576"/>
                  </a:lnTo>
                  <a:lnTo>
                    <a:pt x="204724" y="1052576"/>
                  </a:lnTo>
                  <a:lnTo>
                    <a:pt x="204724" y="1043051"/>
                  </a:lnTo>
                  <a:lnTo>
                    <a:pt x="19050" y="1043051"/>
                  </a:lnTo>
                  <a:lnTo>
                    <a:pt x="9525" y="1033526"/>
                  </a:lnTo>
                  <a:lnTo>
                    <a:pt x="19050" y="1033526"/>
                  </a:lnTo>
                  <a:lnTo>
                    <a:pt x="19050" y="19050"/>
                  </a:lnTo>
                  <a:lnTo>
                    <a:pt x="9525" y="19050"/>
                  </a:lnTo>
                  <a:lnTo>
                    <a:pt x="1905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62255" h="1071880">
                  <a:moveTo>
                    <a:pt x="242824" y="1033526"/>
                  </a:moveTo>
                  <a:lnTo>
                    <a:pt x="214249" y="1033526"/>
                  </a:lnTo>
                  <a:lnTo>
                    <a:pt x="214249" y="1052576"/>
                  </a:lnTo>
                  <a:lnTo>
                    <a:pt x="242824" y="1052576"/>
                  </a:lnTo>
                  <a:lnTo>
                    <a:pt x="261874" y="1043051"/>
                  </a:lnTo>
                  <a:lnTo>
                    <a:pt x="242824" y="1033526"/>
                  </a:lnTo>
                  <a:close/>
                </a:path>
                <a:path w="262255" h="1071880">
                  <a:moveTo>
                    <a:pt x="19050" y="1033526"/>
                  </a:moveTo>
                  <a:lnTo>
                    <a:pt x="9525" y="1033526"/>
                  </a:lnTo>
                  <a:lnTo>
                    <a:pt x="19050" y="1043051"/>
                  </a:lnTo>
                  <a:lnTo>
                    <a:pt x="19050" y="1033526"/>
                  </a:lnTo>
                  <a:close/>
                </a:path>
                <a:path w="262255" h="1071880">
                  <a:moveTo>
                    <a:pt x="204724" y="1033526"/>
                  </a:moveTo>
                  <a:lnTo>
                    <a:pt x="19050" y="1033526"/>
                  </a:lnTo>
                  <a:lnTo>
                    <a:pt x="19050" y="1043051"/>
                  </a:lnTo>
                  <a:lnTo>
                    <a:pt x="204724" y="1043051"/>
                  </a:lnTo>
                  <a:lnTo>
                    <a:pt x="204724" y="1033526"/>
                  </a:lnTo>
                  <a:close/>
                </a:path>
                <a:path w="262255" h="1071880">
                  <a:moveTo>
                    <a:pt x="19050" y="9525"/>
                  </a:moveTo>
                  <a:lnTo>
                    <a:pt x="9525" y="19050"/>
                  </a:lnTo>
                  <a:lnTo>
                    <a:pt x="19050" y="19050"/>
                  </a:lnTo>
                  <a:lnTo>
                    <a:pt x="19050" y="9525"/>
                  </a:lnTo>
                  <a:close/>
                </a:path>
                <a:path w="262255" h="1071880">
                  <a:moveTo>
                    <a:pt x="123825" y="9525"/>
                  </a:moveTo>
                  <a:lnTo>
                    <a:pt x="19050" y="9525"/>
                  </a:lnTo>
                  <a:lnTo>
                    <a:pt x="19050" y="19050"/>
                  </a:lnTo>
                  <a:lnTo>
                    <a:pt x="123825" y="19050"/>
                  </a:lnTo>
                  <a:lnTo>
                    <a:pt x="1238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2987" y="1428749"/>
              <a:ext cx="2310130" cy="152400"/>
            </a:xfrm>
            <a:custGeom>
              <a:avLst/>
              <a:gdLst/>
              <a:ahLst/>
              <a:cxnLst/>
              <a:rect l="l" t="t" r="r" b="b"/>
              <a:pathLst>
                <a:path w="2310129" h="152400">
                  <a:moveTo>
                    <a:pt x="0" y="152400"/>
                  </a:moveTo>
                  <a:lnTo>
                    <a:pt x="2309876" y="152400"/>
                  </a:lnTo>
                  <a:lnTo>
                    <a:pt x="230987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5412" y="1581149"/>
              <a:ext cx="812165" cy="109855"/>
            </a:xfrm>
            <a:custGeom>
              <a:avLst/>
              <a:gdLst/>
              <a:ahLst/>
              <a:cxnLst/>
              <a:rect l="l" t="t" r="r" b="b"/>
              <a:pathLst>
                <a:path w="812164" h="109855">
                  <a:moveTo>
                    <a:pt x="19050" y="52324"/>
                  </a:moveTo>
                  <a:lnTo>
                    <a:pt x="0" y="52324"/>
                  </a:lnTo>
                  <a:lnTo>
                    <a:pt x="28575" y="109474"/>
                  </a:lnTo>
                  <a:lnTo>
                    <a:pt x="52387" y="61849"/>
                  </a:lnTo>
                  <a:lnTo>
                    <a:pt x="19050" y="61849"/>
                  </a:lnTo>
                  <a:lnTo>
                    <a:pt x="19050" y="52324"/>
                  </a:lnTo>
                  <a:close/>
                </a:path>
                <a:path w="812164" h="109855">
                  <a:moveTo>
                    <a:pt x="792988" y="35687"/>
                  </a:moveTo>
                  <a:lnTo>
                    <a:pt x="19050" y="35687"/>
                  </a:lnTo>
                  <a:lnTo>
                    <a:pt x="19050" y="61849"/>
                  </a:lnTo>
                  <a:lnTo>
                    <a:pt x="38100" y="61849"/>
                  </a:lnTo>
                  <a:lnTo>
                    <a:pt x="38100" y="54737"/>
                  </a:lnTo>
                  <a:lnTo>
                    <a:pt x="28575" y="54737"/>
                  </a:lnTo>
                  <a:lnTo>
                    <a:pt x="38100" y="45212"/>
                  </a:lnTo>
                  <a:lnTo>
                    <a:pt x="792988" y="45212"/>
                  </a:lnTo>
                  <a:lnTo>
                    <a:pt x="792988" y="35687"/>
                  </a:lnTo>
                  <a:close/>
                </a:path>
                <a:path w="812164" h="109855">
                  <a:moveTo>
                    <a:pt x="812038" y="35687"/>
                  </a:moveTo>
                  <a:lnTo>
                    <a:pt x="802513" y="35687"/>
                  </a:lnTo>
                  <a:lnTo>
                    <a:pt x="792988" y="45212"/>
                  </a:lnTo>
                  <a:lnTo>
                    <a:pt x="38100" y="45212"/>
                  </a:lnTo>
                  <a:lnTo>
                    <a:pt x="38100" y="61849"/>
                  </a:lnTo>
                  <a:lnTo>
                    <a:pt x="52387" y="61849"/>
                  </a:lnTo>
                  <a:lnTo>
                    <a:pt x="57150" y="52324"/>
                  </a:lnTo>
                  <a:lnTo>
                    <a:pt x="812038" y="52324"/>
                  </a:lnTo>
                  <a:lnTo>
                    <a:pt x="812038" y="35687"/>
                  </a:lnTo>
                  <a:close/>
                </a:path>
                <a:path w="812164" h="109855">
                  <a:moveTo>
                    <a:pt x="38100" y="45212"/>
                  </a:moveTo>
                  <a:lnTo>
                    <a:pt x="28575" y="54737"/>
                  </a:lnTo>
                  <a:lnTo>
                    <a:pt x="38100" y="54737"/>
                  </a:lnTo>
                  <a:lnTo>
                    <a:pt x="38100" y="45212"/>
                  </a:lnTo>
                  <a:close/>
                </a:path>
                <a:path w="812164" h="109855">
                  <a:moveTo>
                    <a:pt x="812038" y="52324"/>
                  </a:moveTo>
                  <a:lnTo>
                    <a:pt x="57150" y="52324"/>
                  </a:lnTo>
                  <a:lnTo>
                    <a:pt x="55943" y="54737"/>
                  </a:lnTo>
                  <a:lnTo>
                    <a:pt x="812038" y="54737"/>
                  </a:lnTo>
                  <a:lnTo>
                    <a:pt x="812038" y="52324"/>
                  </a:lnTo>
                  <a:close/>
                </a:path>
                <a:path w="812164" h="109855">
                  <a:moveTo>
                    <a:pt x="812038" y="0"/>
                  </a:moveTo>
                  <a:lnTo>
                    <a:pt x="792988" y="0"/>
                  </a:lnTo>
                  <a:lnTo>
                    <a:pt x="792988" y="45212"/>
                  </a:lnTo>
                  <a:lnTo>
                    <a:pt x="802513" y="35687"/>
                  </a:lnTo>
                  <a:lnTo>
                    <a:pt x="812038" y="35687"/>
                  </a:lnTo>
                  <a:lnTo>
                    <a:pt x="812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2857" y="2452623"/>
              <a:ext cx="583565" cy="152400"/>
            </a:xfrm>
            <a:custGeom>
              <a:avLst/>
              <a:gdLst/>
              <a:ahLst/>
              <a:cxnLst/>
              <a:rect l="l" t="t" r="r" b="b"/>
              <a:pathLst>
                <a:path w="583564" h="152400">
                  <a:moveTo>
                    <a:pt x="0" y="152400"/>
                  </a:moveTo>
                  <a:lnTo>
                    <a:pt x="583412" y="152400"/>
                  </a:lnTo>
                  <a:lnTo>
                    <a:pt x="58341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83588" y="1823973"/>
              <a:ext cx="895350" cy="905510"/>
            </a:xfrm>
            <a:custGeom>
              <a:avLst/>
              <a:gdLst/>
              <a:ahLst/>
              <a:cxnLst/>
              <a:rect l="l" t="t" r="r" b="b"/>
              <a:pathLst>
                <a:path w="895350" h="905510">
                  <a:moveTo>
                    <a:pt x="57150" y="576326"/>
                  </a:moveTo>
                  <a:lnTo>
                    <a:pt x="38100" y="576326"/>
                  </a:lnTo>
                  <a:lnTo>
                    <a:pt x="38100" y="557276"/>
                  </a:lnTo>
                  <a:lnTo>
                    <a:pt x="38100" y="547751"/>
                  </a:lnTo>
                  <a:lnTo>
                    <a:pt x="38100" y="538226"/>
                  </a:lnTo>
                  <a:lnTo>
                    <a:pt x="38100" y="462026"/>
                  </a:lnTo>
                  <a:lnTo>
                    <a:pt x="19050" y="462026"/>
                  </a:lnTo>
                  <a:lnTo>
                    <a:pt x="19050" y="547751"/>
                  </a:lnTo>
                  <a:lnTo>
                    <a:pt x="19050" y="576326"/>
                  </a:lnTo>
                  <a:lnTo>
                    <a:pt x="0" y="576326"/>
                  </a:lnTo>
                  <a:lnTo>
                    <a:pt x="28575" y="633476"/>
                  </a:lnTo>
                  <a:lnTo>
                    <a:pt x="52387" y="585851"/>
                  </a:lnTo>
                  <a:lnTo>
                    <a:pt x="57150" y="576326"/>
                  </a:lnTo>
                  <a:close/>
                </a:path>
                <a:path w="895350" h="905510">
                  <a:moveTo>
                    <a:pt x="895350" y="19050"/>
                  </a:moveTo>
                  <a:lnTo>
                    <a:pt x="466725" y="19050"/>
                  </a:lnTo>
                  <a:lnTo>
                    <a:pt x="466725" y="0"/>
                  </a:lnTo>
                  <a:lnTo>
                    <a:pt x="409575" y="28575"/>
                  </a:lnTo>
                  <a:lnTo>
                    <a:pt x="466725" y="57150"/>
                  </a:lnTo>
                  <a:lnTo>
                    <a:pt x="466725" y="38100"/>
                  </a:lnTo>
                  <a:lnTo>
                    <a:pt x="876300" y="38100"/>
                  </a:lnTo>
                  <a:lnTo>
                    <a:pt x="876300" y="885952"/>
                  </a:lnTo>
                  <a:lnTo>
                    <a:pt x="40386" y="885952"/>
                  </a:lnTo>
                  <a:lnTo>
                    <a:pt x="40386" y="781050"/>
                  </a:lnTo>
                  <a:lnTo>
                    <a:pt x="21336" y="781050"/>
                  </a:lnTo>
                  <a:lnTo>
                    <a:pt x="21336" y="905002"/>
                  </a:lnTo>
                  <a:lnTo>
                    <a:pt x="895350" y="905002"/>
                  </a:lnTo>
                  <a:lnTo>
                    <a:pt x="895350" y="895477"/>
                  </a:lnTo>
                  <a:lnTo>
                    <a:pt x="895350" y="885952"/>
                  </a:lnTo>
                  <a:lnTo>
                    <a:pt x="895350" y="38100"/>
                  </a:lnTo>
                  <a:lnTo>
                    <a:pt x="895350" y="28575"/>
                  </a:lnTo>
                  <a:lnTo>
                    <a:pt x="89535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1154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6652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Escreva,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while,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calcular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spc="50" dirty="0">
                <a:latin typeface="Times New Roman"/>
                <a:cs typeface="Times New Roman"/>
              </a:rPr>
              <a:t>média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números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66700" y="1447761"/>
            <a:ext cx="4152900" cy="1122045"/>
            <a:chOff x="266700" y="1447761"/>
            <a:chExt cx="4152900" cy="11220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700" y="1447774"/>
              <a:ext cx="2507488" cy="11215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2236" y="1447761"/>
              <a:ext cx="1507363" cy="9215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23774" y="1218946"/>
            <a:ext cx="5810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Solução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6070" y="1218946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5" dirty="0"/>
              <a:t>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4041140" cy="1281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loop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laço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spc="-90" dirty="0">
                <a:latin typeface="Georgia"/>
                <a:cs typeface="Georgia"/>
              </a:rPr>
              <a:t>for</a:t>
            </a:r>
            <a:r>
              <a:rPr sz="1300" b="1" spc="55" dirty="0">
                <a:latin typeface="Georgia"/>
                <a:cs typeface="Georgia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usado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repetir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conjunto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20" dirty="0">
                <a:latin typeface="Times New Roman"/>
                <a:cs typeface="Times New Roman"/>
              </a:rPr>
              <a:t>instruções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para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lista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valores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número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iterações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repetição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está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limitado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pelo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50" dirty="0">
                <a:latin typeface="Times New Roman"/>
                <a:cs typeface="Times New Roman"/>
              </a:rPr>
              <a:t>comprimento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valores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0169" y="2247899"/>
            <a:ext cx="1935987" cy="8286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5" dirty="0"/>
              <a:t>for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5325" y="1181036"/>
            <a:ext cx="3000375" cy="1915160"/>
            <a:chOff x="695325" y="1181036"/>
            <a:chExt cx="3000375" cy="1915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325" y="1181036"/>
              <a:ext cx="3000375" cy="5857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325" y="2209799"/>
              <a:ext cx="2364613" cy="8858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1874" y="967485"/>
            <a:ext cx="7816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74" y="1918538"/>
            <a:ext cx="5454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5" dirty="0"/>
              <a:t>for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7816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74" y="1919477"/>
            <a:ext cx="5454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3849" y="1228724"/>
            <a:ext cx="2300605" cy="1781175"/>
            <a:chOff x="823849" y="1228724"/>
            <a:chExt cx="2300605" cy="17811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849" y="2209799"/>
              <a:ext cx="1000125" cy="8000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849" y="1228724"/>
              <a:ext cx="2300224" cy="485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Função</a:t>
            </a:r>
            <a:r>
              <a:rPr spc="-90" dirty="0"/>
              <a:t> </a:t>
            </a:r>
            <a:r>
              <a:rPr spc="-10" dirty="0"/>
              <a:t>range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985895" cy="2124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270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b="1" spc="-95" dirty="0">
                <a:latin typeface="Georgia"/>
                <a:cs typeface="Georgia"/>
              </a:rPr>
              <a:t>range()</a:t>
            </a:r>
            <a:r>
              <a:rPr sz="1300" b="1" spc="105" dirty="0">
                <a:latin typeface="Georgia"/>
                <a:cs typeface="Georgia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permite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gerar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sequências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valores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progressão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aritmética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Muito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útil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gerar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listas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comando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b="1" spc="-25" dirty="0">
                <a:latin typeface="Georgia"/>
                <a:cs typeface="Georgia"/>
              </a:rPr>
              <a:t>for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Georgia"/>
              <a:cs typeface="Georgia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uso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range(N):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gera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valores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inteiros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 </a:t>
            </a:r>
            <a:r>
              <a:rPr sz="1200" spc="10" dirty="0">
                <a:latin typeface="Times New Roman"/>
                <a:cs typeface="Times New Roman"/>
              </a:rPr>
              <a:t>0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até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N-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range(I,N)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gera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valores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inteiros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até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N-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330200" marR="23114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range(I,N,D)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gera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inteiros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I+D,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I+2D,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... 	</a:t>
            </a:r>
            <a:r>
              <a:rPr sz="1200" dirty="0">
                <a:latin typeface="Times New Roman"/>
                <a:cs typeface="Times New Roman"/>
              </a:rPr>
              <a:t>inferiores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Repetição</a:t>
            </a:r>
            <a:r>
              <a:rPr spc="-60" dirty="0"/>
              <a:t> </a:t>
            </a:r>
            <a:r>
              <a:rPr dirty="0"/>
              <a:t>por</a:t>
            </a:r>
            <a:r>
              <a:rPr spc="-70" dirty="0"/>
              <a:t> </a:t>
            </a:r>
            <a:r>
              <a:rPr spc="-10" dirty="0"/>
              <a:t>Condição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904615" cy="1320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Um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conjunto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comandos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ser </a:t>
            </a:r>
            <a:r>
              <a:rPr sz="1300" spc="20" dirty="0">
                <a:latin typeface="Times New Roman"/>
                <a:cs typeface="Times New Roman"/>
              </a:rPr>
              <a:t>repetido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quando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subordinado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condição: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3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</a:pPr>
            <a:r>
              <a:rPr sz="1200" b="1" spc="-60" dirty="0">
                <a:latin typeface="Georgia"/>
                <a:cs typeface="Georgia"/>
              </a:rPr>
              <a:t>enquanto</a:t>
            </a:r>
            <a:r>
              <a:rPr sz="1200" b="1" spc="-30" dirty="0">
                <a:latin typeface="Georgia"/>
                <a:cs typeface="Georgia"/>
              </a:rPr>
              <a:t> </a:t>
            </a:r>
            <a:r>
              <a:rPr sz="1200" b="1" i="1" spc="-75" dirty="0">
                <a:latin typeface="Georgia"/>
                <a:cs typeface="Georgia"/>
              </a:rPr>
              <a:t>condição</a:t>
            </a:r>
            <a:r>
              <a:rPr sz="1200" b="1" i="1" spc="5" dirty="0">
                <a:latin typeface="Georgia"/>
                <a:cs typeface="Georgia"/>
              </a:rPr>
              <a:t> </a:t>
            </a:r>
            <a:r>
              <a:rPr sz="1200" b="1" spc="-20" dirty="0">
                <a:latin typeface="Georgia"/>
                <a:cs typeface="Georgia"/>
              </a:rPr>
              <a:t>faça</a:t>
            </a:r>
            <a:endParaRPr sz="1200">
              <a:latin typeface="Georgia"/>
              <a:cs typeface="Georgia"/>
            </a:endParaRPr>
          </a:p>
          <a:p>
            <a:pPr marL="208915" marR="2709545" indent="123189">
              <a:lnSpc>
                <a:spcPct val="120000"/>
              </a:lnSpc>
            </a:pPr>
            <a:r>
              <a:rPr sz="1200" b="1" spc="-10" dirty="0">
                <a:latin typeface="Georgia"/>
                <a:cs typeface="Georgia"/>
              </a:rPr>
              <a:t>comandos; </a:t>
            </a:r>
            <a:r>
              <a:rPr sz="1200" b="1" spc="-65" dirty="0">
                <a:latin typeface="Georgia"/>
                <a:cs typeface="Georgia"/>
              </a:rPr>
              <a:t>fim</a:t>
            </a:r>
            <a:r>
              <a:rPr sz="1200" b="1" spc="-30" dirty="0">
                <a:latin typeface="Georgia"/>
                <a:cs typeface="Georgia"/>
              </a:rPr>
              <a:t> </a:t>
            </a:r>
            <a:r>
              <a:rPr sz="1200" b="1" spc="-60" dirty="0">
                <a:latin typeface="Georgia"/>
                <a:cs typeface="Georgia"/>
              </a:rPr>
              <a:t>enquanto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Função</a:t>
            </a:r>
            <a:r>
              <a:rPr spc="-90" dirty="0"/>
              <a:t> </a:t>
            </a:r>
            <a:r>
              <a:rPr spc="-10" dirty="0"/>
              <a:t>range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3782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Usando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b="1" spc="-95" dirty="0">
                <a:latin typeface="Georgia"/>
                <a:cs typeface="Georgia"/>
              </a:rPr>
              <a:t>range()</a:t>
            </a:r>
            <a:r>
              <a:rPr sz="1300" b="1" spc="105" dirty="0">
                <a:latin typeface="Georgia"/>
                <a:cs typeface="Georgia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junto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Georgia"/>
                <a:cs typeface="Georgia"/>
              </a:rPr>
              <a:t>for</a:t>
            </a:r>
            <a:endParaRPr sz="130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1390649"/>
            <a:ext cx="2585974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Exemplo</a:t>
            </a:r>
            <a:r>
              <a:rPr spc="-105" dirty="0"/>
              <a:t> </a:t>
            </a:r>
            <a:r>
              <a:rPr spc="-25" dirty="0"/>
              <a:t>for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2437" y="1452498"/>
            <a:ext cx="2307590" cy="1862455"/>
            <a:chOff x="702437" y="1452498"/>
            <a:chExt cx="2307590" cy="18624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437" y="1452498"/>
              <a:ext cx="2307463" cy="8286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437" y="2786062"/>
              <a:ext cx="2278888" cy="52863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1874" y="947673"/>
            <a:ext cx="2690495" cy="4184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49225" marR="5080" indent="-139700">
              <a:lnSpc>
                <a:spcPts val="1540"/>
              </a:lnSpc>
              <a:spcBef>
                <a:spcPts val="16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486409" algn="l"/>
              </a:tabLst>
            </a:pPr>
            <a:r>
              <a:rPr sz="1300" spc="55" dirty="0">
                <a:latin typeface="Times New Roman"/>
                <a:cs typeface="Times New Roman"/>
              </a:rPr>
              <a:t>Imprimindo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 </a:t>
            </a:r>
            <a:r>
              <a:rPr sz="1300" spc="55" dirty="0">
                <a:latin typeface="Times New Roman"/>
                <a:cs typeface="Times New Roman"/>
              </a:rPr>
              <a:t>números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entre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75" dirty="0">
                <a:latin typeface="Times New Roman"/>
                <a:cs typeface="Times New Roman"/>
              </a:rPr>
              <a:t>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B 	</a:t>
            </a:r>
            <a:r>
              <a:rPr sz="1300" spc="50" dirty="0">
                <a:latin typeface="Times New Roman"/>
                <a:cs typeface="Times New Roman"/>
              </a:rPr>
              <a:t>Comando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while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837" y="2519247"/>
            <a:ext cx="9575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for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5" dirty="0"/>
              <a:t>for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dirty="0"/>
              <a:t>Diferença</a:t>
            </a:r>
            <a:r>
              <a:rPr spc="10" dirty="0"/>
              <a:t> </a:t>
            </a:r>
            <a:r>
              <a:rPr spc="55" dirty="0"/>
              <a:t>entre</a:t>
            </a:r>
            <a:r>
              <a:rPr spc="60" dirty="0"/>
              <a:t> </a:t>
            </a:r>
            <a:r>
              <a:rPr b="1" spc="-85" dirty="0">
                <a:latin typeface="Georgia"/>
                <a:cs typeface="Georgia"/>
              </a:rPr>
              <a:t>for</a:t>
            </a:r>
            <a:r>
              <a:rPr b="1" spc="40" dirty="0">
                <a:latin typeface="Georgia"/>
                <a:cs typeface="Georgia"/>
              </a:rPr>
              <a:t> </a:t>
            </a:r>
            <a:r>
              <a:rPr dirty="0"/>
              <a:t>e</a:t>
            </a:r>
            <a:r>
              <a:rPr spc="50" dirty="0"/>
              <a:t> </a:t>
            </a:r>
            <a:r>
              <a:rPr b="1" spc="-10" dirty="0">
                <a:latin typeface="Georgia"/>
                <a:cs typeface="Georgia"/>
              </a:rPr>
              <a:t>while</a:t>
            </a:r>
          </a:p>
          <a:p>
            <a:pPr marL="332105" lvl="1" indent="-123189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50" dirty="0">
                <a:latin typeface="Times New Roman"/>
                <a:cs typeface="Times New Roman"/>
              </a:rPr>
              <a:t>Comando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Georgia"/>
                <a:cs typeface="Georgia"/>
              </a:rPr>
              <a:t>while</a:t>
            </a:r>
            <a:endParaRPr sz="1100">
              <a:latin typeface="Georgia"/>
              <a:cs typeface="Georgia"/>
            </a:endParaRPr>
          </a:p>
          <a:p>
            <a:pPr marL="469900" marR="162560" lvl="2" indent="-123825">
              <a:lnSpc>
                <a:spcPct val="100000"/>
              </a:lnSpc>
              <a:spcBef>
                <a:spcPts val="229"/>
              </a:spcBef>
              <a:buSzPct val="68421"/>
              <a:buFont typeface="DejaVu Sans"/>
              <a:buChar char="⚫"/>
              <a:tabLst>
                <a:tab pos="469900" algn="l"/>
                <a:tab pos="471170" algn="l"/>
              </a:tabLst>
            </a:pPr>
            <a:r>
              <a:rPr sz="950" dirty="0">
                <a:solidFill>
                  <a:srgbClr val="009DD9"/>
                </a:solidFill>
                <a:latin typeface="Times New Roman"/>
                <a:cs typeface="Times New Roman"/>
              </a:rPr>
              <a:t>	</a:t>
            </a:r>
            <a:r>
              <a:rPr sz="950" spc="20" dirty="0">
                <a:latin typeface="Times New Roman"/>
                <a:cs typeface="Times New Roman"/>
              </a:rPr>
              <a:t>Repete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55" dirty="0">
                <a:latin typeface="Times New Roman"/>
                <a:cs typeface="Times New Roman"/>
              </a:rPr>
              <a:t>uma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sequência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de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comandos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45" dirty="0">
                <a:latin typeface="Times New Roman"/>
                <a:cs typeface="Times New Roman"/>
              </a:rPr>
              <a:t>enquanto</a:t>
            </a:r>
            <a:r>
              <a:rPr sz="950" spc="-5" dirty="0">
                <a:latin typeface="Times New Roman"/>
                <a:cs typeface="Times New Roman"/>
              </a:rPr>
              <a:t> </a:t>
            </a:r>
            <a:r>
              <a:rPr sz="950" spc="55" dirty="0">
                <a:latin typeface="Times New Roman"/>
                <a:cs typeface="Times New Roman"/>
              </a:rPr>
              <a:t>uma</a:t>
            </a:r>
            <a:r>
              <a:rPr sz="950" spc="5" dirty="0">
                <a:latin typeface="Times New Roman"/>
                <a:cs typeface="Times New Roman"/>
              </a:rPr>
              <a:t> </a:t>
            </a:r>
            <a:r>
              <a:rPr sz="950" spc="20" dirty="0">
                <a:latin typeface="Times New Roman"/>
                <a:cs typeface="Times New Roman"/>
              </a:rPr>
              <a:t>condição</a:t>
            </a:r>
            <a:r>
              <a:rPr sz="950" spc="35" dirty="0">
                <a:latin typeface="Times New Roman"/>
                <a:cs typeface="Times New Roman"/>
              </a:rPr>
              <a:t> </a:t>
            </a:r>
            <a:r>
              <a:rPr sz="950" spc="-25" dirty="0">
                <a:latin typeface="Times New Roman"/>
                <a:cs typeface="Times New Roman"/>
              </a:rPr>
              <a:t>for </a:t>
            </a:r>
            <a:r>
              <a:rPr sz="950" spc="-10" dirty="0">
                <a:latin typeface="Times New Roman"/>
                <a:cs typeface="Times New Roman"/>
              </a:rPr>
              <a:t>verdadeira</a:t>
            </a:r>
            <a:endParaRPr sz="95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40"/>
              </a:spcBef>
              <a:buClr>
                <a:srgbClr val="009DD9"/>
              </a:buClr>
              <a:buFont typeface="DejaVu Sans"/>
              <a:buChar char="⚫"/>
            </a:pPr>
            <a:endParaRPr sz="950"/>
          </a:p>
          <a:p>
            <a:pPr marL="332105" lvl="1" indent="-123189">
              <a:lnSpc>
                <a:spcPct val="100000"/>
              </a:lnSpc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50" dirty="0">
                <a:latin typeface="Times New Roman"/>
                <a:cs typeface="Times New Roman"/>
              </a:rPr>
              <a:t>Comando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Georgia"/>
                <a:cs typeface="Georgia"/>
              </a:rPr>
              <a:t>for</a:t>
            </a:r>
            <a:endParaRPr sz="1100">
              <a:latin typeface="Georgia"/>
              <a:cs typeface="Georgia"/>
            </a:endParaRPr>
          </a:p>
          <a:p>
            <a:pPr marL="471170" lvl="2" indent="-125095">
              <a:lnSpc>
                <a:spcPct val="100000"/>
              </a:lnSpc>
              <a:spcBef>
                <a:spcPts val="234"/>
              </a:spcBef>
              <a:buClr>
                <a:srgbClr val="009DD9"/>
              </a:buClr>
              <a:buSzPct val="68421"/>
              <a:buFont typeface="DejaVu Sans"/>
              <a:buChar char="⚫"/>
              <a:tabLst>
                <a:tab pos="471170" algn="l"/>
              </a:tabLst>
            </a:pPr>
            <a:r>
              <a:rPr sz="950" dirty="0">
                <a:latin typeface="Times New Roman"/>
                <a:cs typeface="Times New Roman"/>
              </a:rPr>
              <a:t>Repete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spc="55" dirty="0">
                <a:latin typeface="Times New Roman"/>
                <a:cs typeface="Times New Roman"/>
              </a:rPr>
              <a:t>uma </a:t>
            </a:r>
            <a:r>
              <a:rPr sz="950" dirty="0">
                <a:latin typeface="Times New Roman"/>
                <a:cs typeface="Times New Roman"/>
              </a:rPr>
              <a:t>sequência</a:t>
            </a:r>
            <a:r>
              <a:rPr sz="950" spc="5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de</a:t>
            </a:r>
            <a:r>
              <a:rPr sz="950" spc="40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comandos</a:t>
            </a:r>
            <a:r>
              <a:rPr sz="950" spc="90" dirty="0">
                <a:latin typeface="Times New Roman"/>
                <a:cs typeface="Times New Roman"/>
              </a:rPr>
              <a:t> </a:t>
            </a:r>
            <a:r>
              <a:rPr sz="950" spc="-30" dirty="0">
                <a:latin typeface="Times New Roman"/>
                <a:cs typeface="Times New Roman"/>
              </a:rPr>
              <a:t>“N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vezes”</a:t>
            </a:r>
            <a:r>
              <a:rPr sz="950" spc="7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ou</a:t>
            </a:r>
            <a:r>
              <a:rPr sz="950" spc="8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“para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dirty="0">
                <a:latin typeface="Times New Roman"/>
                <a:cs typeface="Times New Roman"/>
              </a:rPr>
              <a:t>N</a:t>
            </a:r>
            <a:r>
              <a:rPr sz="950" spc="65" dirty="0">
                <a:latin typeface="Times New Roman"/>
                <a:cs typeface="Times New Roman"/>
              </a:rPr>
              <a:t> </a:t>
            </a:r>
            <a:r>
              <a:rPr sz="950" spc="-10" dirty="0">
                <a:latin typeface="Times New Roman"/>
                <a:cs typeface="Times New Roman"/>
              </a:rPr>
              <a:t>valores”</a:t>
            </a:r>
            <a:endParaRPr sz="950">
              <a:latin typeface="Times New Roman"/>
              <a:cs typeface="Times New Roman"/>
            </a:endParaRPr>
          </a:p>
          <a:p>
            <a:pPr marL="148590" indent="-135890">
              <a:lnSpc>
                <a:spcPct val="100000"/>
              </a:lnSpc>
              <a:spcBef>
                <a:spcPts val="27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pc="-10" dirty="0"/>
              <a:t>Atenção</a:t>
            </a:r>
          </a:p>
          <a:p>
            <a:pPr marL="332105" lvl="1" indent="-123189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Podemos</a:t>
            </a:r>
            <a:r>
              <a:rPr sz="1100" spc="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sempre</a:t>
            </a:r>
            <a:r>
              <a:rPr sz="1100" spc="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re-escrever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comando</a:t>
            </a:r>
            <a:r>
              <a:rPr sz="1100" spc="105" dirty="0">
                <a:latin typeface="Times New Roman"/>
                <a:cs typeface="Times New Roman"/>
              </a:rPr>
              <a:t> </a:t>
            </a:r>
            <a:r>
              <a:rPr sz="1100" b="1" spc="-70" dirty="0">
                <a:latin typeface="Georgia"/>
                <a:cs typeface="Georgia"/>
              </a:rPr>
              <a:t>for</a:t>
            </a:r>
            <a:r>
              <a:rPr sz="1100" b="1" spc="95" dirty="0">
                <a:latin typeface="Georgia"/>
                <a:cs typeface="Georgia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com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Georgia"/>
                <a:cs typeface="Georgia"/>
              </a:rPr>
              <a:t>while</a:t>
            </a:r>
            <a:endParaRPr sz="1100">
              <a:latin typeface="Georgia"/>
              <a:cs typeface="Georgia"/>
            </a:endParaRPr>
          </a:p>
          <a:p>
            <a:pPr marL="332105" marR="5080" lvl="1" indent="-123825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50" dirty="0">
                <a:latin typeface="Times New Roman"/>
                <a:cs typeface="Times New Roman"/>
              </a:rPr>
              <a:t>Nem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sempre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0" dirty="0">
                <a:latin typeface="Times New Roman"/>
                <a:cs typeface="Times New Roman"/>
              </a:rPr>
              <a:t>podemos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re-escrever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5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comando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b="1" spc="-55" dirty="0">
                <a:latin typeface="Georgia"/>
                <a:cs typeface="Georgia"/>
              </a:rPr>
              <a:t>while</a:t>
            </a:r>
            <a:r>
              <a:rPr sz="1100" b="1" spc="55" dirty="0">
                <a:latin typeface="Georgia"/>
                <a:cs typeface="Georgia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como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b="1" spc="-25" dirty="0">
                <a:latin typeface="Georgia"/>
                <a:cs typeface="Georgia"/>
              </a:rPr>
              <a:t>for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1154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8290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Escreva,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programa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calcular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fatorial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spc="65" dirty="0">
                <a:latin typeface="Times New Roman"/>
                <a:cs typeface="Times New Roman"/>
              </a:rPr>
              <a:t>número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N.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Tente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fazer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usando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b="1" spc="-90" dirty="0">
                <a:latin typeface="Georgia"/>
                <a:cs typeface="Georgia"/>
              </a:rPr>
              <a:t>for</a:t>
            </a:r>
            <a:r>
              <a:rPr sz="1300" b="1" dirty="0">
                <a:latin typeface="Georgia"/>
                <a:cs typeface="Georgia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Georgia"/>
                <a:cs typeface="Georgia"/>
              </a:rPr>
              <a:t>while</a:t>
            </a:r>
            <a:r>
              <a:rPr sz="1300" spc="-10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5837" y="985519"/>
            <a:ext cx="11410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0" dirty="0">
                <a:latin typeface="Times New Roman"/>
                <a:cs typeface="Times New Roman"/>
              </a:rPr>
              <a:t>Comando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while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837" y="2377516"/>
            <a:ext cx="9575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for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90549" y="1261109"/>
            <a:ext cx="2300605" cy="2015489"/>
            <a:chOff x="1090549" y="1261109"/>
            <a:chExt cx="2300605" cy="201548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2962" y="1261109"/>
              <a:ext cx="2293112" cy="8858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0549" y="2576512"/>
              <a:ext cx="2300224" cy="7000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0" dirty="0"/>
              <a:t>break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47673"/>
            <a:ext cx="3950335" cy="93408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9225" marR="131445" indent="-139700">
              <a:lnSpc>
                <a:spcPts val="1400"/>
              </a:lnSpc>
              <a:spcBef>
                <a:spcPts val="27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-80" dirty="0">
                <a:latin typeface="Georgia"/>
                <a:cs typeface="Georgia"/>
              </a:rPr>
              <a:t>break</a:t>
            </a:r>
            <a:r>
              <a:rPr sz="1300" b="1" spc="55" dirty="0">
                <a:latin typeface="Georgia"/>
                <a:cs typeface="Georgia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serve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quebrar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execução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repetição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(</a:t>
            </a:r>
            <a:r>
              <a:rPr sz="1300" b="1" spc="-55" dirty="0">
                <a:latin typeface="Georgia"/>
                <a:cs typeface="Georgia"/>
              </a:rPr>
              <a:t>for</a:t>
            </a:r>
            <a:r>
              <a:rPr sz="1300" b="1" spc="35" dirty="0">
                <a:latin typeface="Georgia"/>
                <a:cs typeface="Georgia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 </a:t>
            </a:r>
            <a:r>
              <a:rPr sz="1300" b="1" spc="-10" dirty="0">
                <a:latin typeface="Georgia"/>
                <a:cs typeface="Georgia"/>
              </a:rPr>
              <a:t>while</a:t>
            </a:r>
            <a:r>
              <a:rPr sz="1300" spc="-1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ts val="13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b="1" spc="-75" dirty="0">
                <a:latin typeface="Georgia"/>
                <a:cs typeface="Georgia"/>
              </a:rPr>
              <a:t>break</a:t>
            </a:r>
            <a:r>
              <a:rPr sz="1200" b="1" spc="75" dirty="0">
                <a:latin typeface="Georgia"/>
                <a:cs typeface="Georgia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faz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execução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continue 	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primeira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linha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seguinte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loop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bloco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spc="20" dirty="0">
                <a:latin typeface="Times New Roman"/>
                <a:cs typeface="Times New Roman"/>
              </a:rPr>
              <a:t>comandos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está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sendo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interrompido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0" dirty="0"/>
              <a:t>break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52400" y="1447799"/>
            <a:ext cx="4179570" cy="1085850"/>
            <a:chOff x="152400" y="1447799"/>
            <a:chExt cx="4179570" cy="10858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1447799"/>
              <a:ext cx="2286000" cy="10858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600" y="1447799"/>
              <a:ext cx="1435862" cy="800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20" dirty="0"/>
              <a:t>break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81683" y="1028699"/>
            <a:ext cx="2327910" cy="2257425"/>
            <a:chOff x="1281683" y="1028699"/>
            <a:chExt cx="2327910" cy="2257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683" y="1028699"/>
              <a:ext cx="2250313" cy="2257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2986" y="1042669"/>
              <a:ext cx="2310130" cy="152400"/>
            </a:xfrm>
            <a:custGeom>
              <a:avLst/>
              <a:gdLst/>
              <a:ahLst/>
              <a:cxnLst/>
              <a:rect l="l" t="t" r="r" b="b"/>
              <a:pathLst>
                <a:path w="2310129" h="152400">
                  <a:moveTo>
                    <a:pt x="0" y="152400"/>
                  </a:moveTo>
                  <a:lnTo>
                    <a:pt x="2309876" y="152400"/>
                  </a:lnTo>
                  <a:lnTo>
                    <a:pt x="230987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4461" y="1965578"/>
              <a:ext cx="178688" cy="10579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62454" y="1904441"/>
            <a:ext cx="55308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10" dirty="0">
                <a:latin typeface="Arial"/>
                <a:cs typeface="Arial"/>
              </a:rPr>
              <a:t>Verdadeiro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1474" y="1637792"/>
            <a:ext cx="29337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latin typeface="Arial"/>
                <a:cs typeface="Arial"/>
              </a:rPr>
              <a:t>Falso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93444" y="1195069"/>
            <a:ext cx="2787015" cy="2049780"/>
            <a:chOff x="893444" y="1195069"/>
            <a:chExt cx="2787015" cy="2049780"/>
          </a:xfrm>
        </p:grpSpPr>
        <p:sp>
          <p:nvSpPr>
            <p:cNvPr id="10" name="object 10"/>
            <p:cNvSpPr/>
            <p:nvPr/>
          </p:nvSpPr>
          <p:spPr>
            <a:xfrm>
              <a:off x="1154937" y="1641728"/>
              <a:ext cx="1038225" cy="323850"/>
            </a:xfrm>
            <a:custGeom>
              <a:avLst/>
              <a:gdLst/>
              <a:ahLst/>
              <a:cxnLst/>
              <a:rect l="l" t="t" r="r" b="b"/>
              <a:pathLst>
                <a:path w="1038225" h="323850">
                  <a:moveTo>
                    <a:pt x="0" y="161925"/>
                  </a:moveTo>
                  <a:lnTo>
                    <a:pt x="519049" y="0"/>
                  </a:lnTo>
                  <a:lnTo>
                    <a:pt x="1038225" y="161925"/>
                  </a:lnTo>
                  <a:lnTo>
                    <a:pt x="519049" y="323850"/>
                  </a:lnTo>
                  <a:lnTo>
                    <a:pt x="0" y="161925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19350" y="1195069"/>
              <a:ext cx="57150" cy="171450"/>
            </a:xfrm>
            <a:custGeom>
              <a:avLst/>
              <a:gdLst/>
              <a:ahLst/>
              <a:cxnLst/>
              <a:rect l="l" t="t" r="r" b="b"/>
              <a:pathLst>
                <a:path w="57150" h="171450">
                  <a:moveTo>
                    <a:pt x="19050" y="114300"/>
                  </a:moveTo>
                  <a:lnTo>
                    <a:pt x="0" y="114300"/>
                  </a:lnTo>
                  <a:lnTo>
                    <a:pt x="28575" y="171450"/>
                  </a:lnTo>
                  <a:lnTo>
                    <a:pt x="52387" y="123825"/>
                  </a:lnTo>
                  <a:lnTo>
                    <a:pt x="19050" y="123825"/>
                  </a:lnTo>
                  <a:lnTo>
                    <a:pt x="19050" y="114300"/>
                  </a:lnTo>
                  <a:close/>
                </a:path>
                <a:path w="57150" h="171450">
                  <a:moveTo>
                    <a:pt x="19050" y="85725"/>
                  </a:moveTo>
                  <a:lnTo>
                    <a:pt x="19050" y="123825"/>
                  </a:lnTo>
                  <a:lnTo>
                    <a:pt x="38100" y="123825"/>
                  </a:lnTo>
                  <a:lnTo>
                    <a:pt x="38100" y="95250"/>
                  </a:lnTo>
                  <a:lnTo>
                    <a:pt x="28575" y="95250"/>
                  </a:lnTo>
                  <a:lnTo>
                    <a:pt x="19050" y="85725"/>
                  </a:lnTo>
                  <a:close/>
                </a:path>
                <a:path w="57150" h="171450">
                  <a:moveTo>
                    <a:pt x="57150" y="114300"/>
                  </a:moveTo>
                  <a:lnTo>
                    <a:pt x="38100" y="114300"/>
                  </a:lnTo>
                  <a:lnTo>
                    <a:pt x="38100" y="123825"/>
                  </a:lnTo>
                  <a:lnTo>
                    <a:pt x="52387" y="123825"/>
                  </a:lnTo>
                  <a:lnTo>
                    <a:pt x="57150" y="114300"/>
                  </a:lnTo>
                  <a:close/>
                </a:path>
                <a:path w="57150" h="171450">
                  <a:moveTo>
                    <a:pt x="38100" y="0"/>
                  </a:moveTo>
                  <a:lnTo>
                    <a:pt x="19050" y="0"/>
                  </a:lnTo>
                  <a:lnTo>
                    <a:pt x="19050" y="85725"/>
                  </a:lnTo>
                  <a:lnTo>
                    <a:pt x="28575" y="95250"/>
                  </a:lnTo>
                  <a:lnTo>
                    <a:pt x="38100" y="95250"/>
                  </a:lnTo>
                  <a:lnTo>
                    <a:pt x="38100" y="85725"/>
                  </a:lnTo>
                  <a:lnTo>
                    <a:pt x="28575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  <a:path w="57150" h="171450">
                  <a:moveTo>
                    <a:pt x="38100" y="76200"/>
                  </a:moveTo>
                  <a:lnTo>
                    <a:pt x="28575" y="76200"/>
                  </a:lnTo>
                  <a:lnTo>
                    <a:pt x="38100" y="85725"/>
                  </a:lnTo>
                  <a:lnTo>
                    <a:pt x="381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2856" y="2071369"/>
              <a:ext cx="1203960" cy="828675"/>
            </a:xfrm>
            <a:custGeom>
              <a:avLst/>
              <a:gdLst/>
              <a:ahLst/>
              <a:cxnLst/>
              <a:rect l="l" t="t" r="r" b="b"/>
              <a:pathLst>
                <a:path w="1203960" h="828675">
                  <a:moveTo>
                    <a:pt x="0" y="152400"/>
                  </a:moveTo>
                  <a:lnTo>
                    <a:pt x="583412" y="152400"/>
                  </a:lnTo>
                  <a:lnTo>
                    <a:pt x="58341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  <a:path w="1203960" h="828675">
                  <a:moveTo>
                    <a:pt x="0" y="828675"/>
                  </a:moveTo>
                  <a:lnTo>
                    <a:pt x="1203718" y="828675"/>
                  </a:lnTo>
                  <a:lnTo>
                    <a:pt x="1203718" y="676275"/>
                  </a:lnTo>
                  <a:lnTo>
                    <a:pt x="0" y="676275"/>
                  </a:lnTo>
                  <a:lnTo>
                    <a:pt x="0" y="828675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3444" y="1794128"/>
              <a:ext cx="363855" cy="1397000"/>
            </a:xfrm>
            <a:custGeom>
              <a:avLst/>
              <a:gdLst/>
              <a:ahLst/>
              <a:cxnLst/>
              <a:rect l="l" t="t" r="r" b="b"/>
              <a:pathLst>
                <a:path w="363855" h="1397000">
                  <a:moveTo>
                    <a:pt x="306705" y="1339595"/>
                  </a:moveTo>
                  <a:lnTo>
                    <a:pt x="306705" y="1396745"/>
                  </a:lnTo>
                  <a:lnTo>
                    <a:pt x="344805" y="1377695"/>
                  </a:lnTo>
                  <a:lnTo>
                    <a:pt x="316230" y="1377695"/>
                  </a:lnTo>
                  <a:lnTo>
                    <a:pt x="316230" y="1358645"/>
                  </a:lnTo>
                  <a:lnTo>
                    <a:pt x="344805" y="1358645"/>
                  </a:lnTo>
                  <a:lnTo>
                    <a:pt x="306705" y="1339595"/>
                  </a:lnTo>
                  <a:close/>
                </a:path>
                <a:path w="363855" h="1397000">
                  <a:moveTo>
                    <a:pt x="261493" y="0"/>
                  </a:moveTo>
                  <a:lnTo>
                    <a:pt x="0" y="0"/>
                  </a:lnTo>
                  <a:lnTo>
                    <a:pt x="0" y="1377695"/>
                  </a:lnTo>
                  <a:lnTo>
                    <a:pt x="306705" y="1377695"/>
                  </a:lnTo>
                  <a:lnTo>
                    <a:pt x="306705" y="1368170"/>
                  </a:lnTo>
                  <a:lnTo>
                    <a:pt x="19050" y="1368170"/>
                  </a:lnTo>
                  <a:lnTo>
                    <a:pt x="9525" y="1358645"/>
                  </a:lnTo>
                  <a:lnTo>
                    <a:pt x="19050" y="1358645"/>
                  </a:lnTo>
                  <a:lnTo>
                    <a:pt x="19050" y="19050"/>
                  </a:lnTo>
                  <a:lnTo>
                    <a:pt x="9525" y="19050"/>
                  </a:lnTo>
                  <a:lnTo>
                    <a:pt x="19050" y="9525"/>
                  </a:lnTo>
                  <a:lnTo>
                    <a:pt x="261493" y="9525"/>
                  </a:lnTo>
                  <a:lnTo>
                    <a:pt x="261493" y="0"/>
                  </a:lnTo>
                  <a:close/>
                </a:path>
                <a:path w="363855" h="1397000">
                  <a:moveTo>
                    <a:pt x="344805" y="1358645"/>
                  </a:moveTo>
                  <a:lnTo>
                    <a:pt x="316230" y="1358645"/>
                  </a:lnTo>
                  <a:lnTo>
                    <a:pt x="316230" y="1377695"/>
                  </a:lnTo>
                  <a:lnTo>
                    <a:pt x="344805" y="1377695"/>
                  </a:lnTo>
                  <a:lnTo>
                    <a:pt x="363855" y="1368170"/>
                  </a:lnTo>
                  <a:lnTo>
                    <a:pt x="344805" y="1358645"/>
                  </a:lnTo>
                  <a:close/>
                </a:path>
                <a:path w="363855" h="1397000">
                  <a:moveTo>
                    <a:pt x="19050" y="1358645"/>
                  </a:moveTo>
                  <a:lnTo>
                    <a:pt x="9525" y="1358645"/>
                  </a:lnTo>
                  <a:lnTo>
                    <a:pt x="19050" y="1368170"/>
                  </a:lnTo>
                  <a:lnTo>
                    <a:pt x="19050" y="1358645"/>
                  </a:lnTo>
                  <a:close/>
                </a:path>
                <a:path w="363855" h="1397000">
                  <a:moveTo>
                    <a:pt x="306705" y="1358645"/>
                  </a:moveTo>
                  <a:lnTo>
                    <a:pt x="19050" y="1358645"/>
                  </a:lnTo>
                  <a:lnTo>
                    <a:pt x="19050" y="1368170"/>
                  </a:lnTo>
                  <a:lnTo>
                    <a:pt x="306705" y="1368170"/>
                  </a:lnTo>
                  <a:lnTo>
                    <a:pt x="306705" y="1358645"/>
                  </a:lnTo>
                  <a:close/>
                </a:path>
                <a:path w="363855" h="1397000">
                  <a:moveTo>
                    <a:pt x="19050" y="9525"/>
                  </a:moveTo>
                  <a:lnTo>
                    <a:pt x="9525" y="19050"/>
                  </a:lnTo>
                  <a:lnTo>
                    <a:pt x="19050" y="19050"/>
                  </a:lnTo>
                  <a:lnTo>
                    <a:pt x="19050" y="9525"/>
                  </a:lnTo>
                  <a:close/>
                </a:path>
                <a:path w="363855" h="1397000">
                  <a:moveTo>
                    <a:pt x="261493" y="9525"/>
                  </a:moveTo>
                  <a:lnTo>
                    <a:pt x="19050" y="9525"/>
                  </a:lnTo>
                  <a:lnTo>
                    <a:pt x="19050" y="19050"/>
                  </a:lnTo>
                  <a:lnTo>
                    <a:pt x="261493" y="19050"/>
                  </a:lnTo>
                  <a:lnTo>
                    <a:pt x="261493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2986" y="1366519"/>
              <a:ext cx="2310130" cy="152400"/>
            </a:xfrm>
            <a:custGeom>
              <a:avLst/>
              <a:gdLst/>
              <a:ahLst/>
              <a:cxnLst/>
              <a:rect l="l" t="t" r="r" b="b"/>
              <a:pathLst>
                <a:path w="2310129" h="152400">
                  <a:moveTo>
                    <a:pt x="0" y="152400"/>
                  </a:moveTo>
                  <a:lnTo>
                    <a:pt x="2309876" y="152400"/>
                  </a:lnTo>
                  <a:lnTo>
                    <a:pt x="230987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45411" y="1518919"/>
              <a:ext cx="812165" cy="123189"/>
            </a:xfrm>
            <a:custGeom>
              <a:avLst/>
              <a:gdLst/>
              <a:ahLst/>
              <a:cxnLst/>
              <a:rect l="l" t="t" r="r" b="b"/>
              <a:pathLst>
                <a:path w="812164" h="123189">
                  <a:moveTo>
                    <a:pt x="19050" y="65658"/>
                  </a:moveTo>
                  <a:lnTo>
                    <a:pt x="0" y="65658"/>
                  </a:lnTo>
                  <a:lnTo>
                    <a:pt x="28575" y="122808"/>
                  </a:lnTo>
                  <a:lnTo>
                    <a:pt x="52387" y="75183"/>
                  </a:lnTo>
                  <a:lnTo>
                    <a:pt x="19050" y="75183"/>
                  </a:lnTo>
                  <a:lnTo>
                    <a:pt x="19050" y="65658"/>
                  </a:lnTo>
                  <a:close/>
                </a:path>
                <a:path w="812164" h="123189">
                  <a:moveTo>
                    <a:pt x="792988" y="29718"/>
                  </a:moveTo>
                  <a:lnTo>
                    <a:pt x="19050" y="29718"/>
                  </a:lnTo>
                  <a:lnTo>
                    <a:pt x="19050" y="75183"/>
                  </a:lnTo>
                  <a:lnTo>
                    <a:pt x="38100" y="75183"/>
                  </a:lnTo>
                  <a:lnTo>
                    <a:pt x="38100" y="48768"/>
                  </a:lnTo>
                  <a:lnTo>
                    <a:pt x="28575" y="48768"/>
                  </a:lnTo>
                  <a:lnTo>
                    <a:pt x="38100" y="39243"/>
                  </a:lnTo>
                  <a:lnTo>
                    <a:pt x="792988" y="39243"/>
                  </a:lnTo>
                  <a:lnTo>
                    <a:pt x="792988" y="29718"/>
                  </a:lnTo>
                  <a:close/>
                </a:path>
                <a:path w="812164" h="123189">
                  <a:moveTo>
                    <a:pt x="57150" y="65658"/>
                  </a:moveTo>
                  <a:lnTo>
                    <a:pt x="38100" y="65658"/>
                  </a:lnTo>
                  <a:lnTo>
                    <a:pt x="38100" y="75183"/>
                  </a:lnTo>
                  <a:lnTo>
                    <a:pt x="52387" y="75183"/>
                  </a:lnTo>
                  <a:lnTo>
                    <a:pt x="57150" y="65658"/>
                  </a:lnTo>
                  <a:close/>
                </a:path>
                <a:path w="812164" h="123189">
                  <a:moveTo>
                    <a:pt x="38100" y="39243"/>
                  </a:moveTo>
                  <a:lnTo>
                    <a:pt x="28575" y="48768"/>
                  </a:lnTo>
                  <a:lnTo>
                    <a:pt x="38100" y="48768"/>
                  </a:lnTo>
                  <a:lnTo>
                    <a:pt x="38100" y="39243"/>
                  </a:lnTo>
                  <a:close/>
                </a:path>
                <a:path w="812164" h="123189">
                  <a:moveTo>
                    <a:pt x="812038" y="29718"/>
                  </a:moveTo>
                  <a:lnTo>
                    <a:pt x="802513" y="29718"/>
                  </a:lnTo>
                  <a:lnTo>
                    <a:pt x="792988" y="39243"/>
                  </a:lnTo>
                  <a:lnTo>
                    <a:pt x="38100" y="39243"/>
                  </a:lnTo>
                  <a:lnTo>
                    <a:pt x="38100" y="48768"/>
                  </a:lnTo>
                  <a:lnTo>
                    <a:pt x="812038" y="48768"/>
                  </a:lnTo>
                  <a:lnTo>
                    <a:pt x="812038" y="29718"/>
                  </a:lnTo>
                  <a:close/>
                </a:path>
                <a:path w="812164" h="123189">
                  <a:moveTo>
                    <a:pt x="812038" y="0"/>
                  </a:moveTo>
                  <a:lnTo>
                    <a:pt x="792988" y="0"/>
                  </a:lnTo>
                  <a:lnTo>
                    <a:pt x="792988" y="39243"/>
                  </a:lnTo>
                  <a:lnTo>
                    <a:pt x="802513" y="29718"/>
                  </a:lnTo>
                  <a:lnTo>
                    <a:pt x="812038" y="29718"/>
                  </a:lnTo>
                  <a:lnTo>
                    <a:pt x="812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02561" y="2514599"/>
              <a:ext cx="403860" cy="152400"/>
            </a:xfrm>
            <a:custGeom>
              <a:avLst/>
              <a:gdLst/>
              <a:ahLst/>
              <a:cxnLst/>
              <a:rect l="l" t="t" r="r" b="b"/>
              <a:pathLst>
                <a:path w="403860" h="152400">
                  <a:moveTo>
                    <a:pt x="0" y="152400"/>
                  </a:moveTo>
                  <a:lnTo>
                    <a:pt x="403618" y="152400"/>
                  </a:lnTo>
                  <a:lnTo>
                    <a:pt x="403618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5812" y="2138044"/>
              <a:ext cx="666750" cy="1052830"/>
            </a:xfrm>
            <a:custGeom>
              <a:avLst/>
              <a:gdLst/>
              <a:ahLst/>
              <a:cxnLst/>
              <a:rect l="l" t="t" r="r" b="b"/>
              <a:pathLst>
                <a:path w="666750" h="1052830">
                  <a:moveTo>
                    <a:pt x="487045" y="0"/>
                  </a:moveTo>
                  <a:lnTo>
                    <a:pt x="250063" y="0"/>
                  </a:lnTo>
                  <a:lnTo>
                    <a:pt x="250063" y="244475"/>
                  </a:lnTo>
                  <a:lnTo>
                    <a:pt x="316738" y="244475"/>
                  </a:lnTo>
                  <a:lnTo>
                    <a:pt x="316738" y="263525"/>
                  </a:lnTo>
                  <a:lnTo>
                    <a:pt x="354838" y="244475"/>
                  </a:lnTo>
                  <a:lnTo>
                    <a:pt x="373888" y="234950"/>
                  </a:lnTo>
                  <a:lnTo>
                    <a:pt x="354838" y="225425"/>
                  </a:lnTo>
                  <a:lnTo>
                    <a:pt x="316738" y="206375"/>
                  </a:lnTo>
                  <a:lnTo>
                    <a:pt x="316738" y="225425"/>
                  </a:lnTo>
                  <a:lnTo>
                    <a:pt x="269113" y="225425"/>
                  </a:lnTo>
                  <a:lnTo>
                    <a:pt x="269113" y="19050"/>
                  </a:lnTo>
                  <a:lnTo>
                    <a:pt x="487045" y="19050"/>
                  </a:lnTo>
                  <a:lnTo>
                    <a:pt x="487045" y="9525"/>
                  </a:lnTo>
                  <a:lnTo>
                    <a:pt x="487045" y="0"/>
                  </a:lnTo>
                  <a:close/>
                </a:path>
                <a:path w="666750" h="1052830">
                  <a:moveTo>
                    <a:pt x="666750" y="443230"/>
                  </a:moveTo>
                  <a:lnTo>
                    <a:pt x="0" y="443230"/>
                  </a:lnTo>
                  <a:lnTo>
                    <a:pt x="0" y="1033780"/>
                  </a:lnTo>
                  <a:lnTo>
                    <a:pt x="164338" y="1033780"/>
                  </a:lnTo>
                  <a:lnTo>
                    <a:pt x="164338" y="1052830"/>
                  </a:lnTo>
                  <a:lnTo>
                    <a:pt x="202438" y="1033780"/>
                  </a:lnTo>
                  <a:lnTo>
                    <a:pt x="221488" y="1024255"/>
                  </a:lnTo>
                  <a:lnTo>
                    <a:pt x="202438" y="1014730"/>
                  </a:lnTo>
                  <a:lnTo>
                    <a:pt x="164338" y="995680"/>
                  </a:lnTo>
                  <a:lnTo>
                    <a:pt x="164338" y="1014730"/>
                  </a:lnTo>
                  <a:lnTo>
                    <a:pt x="19050" y="1014730"/>
                  </a:lnTo>
                  <a:lnTo>
                    <a:pt x="19050" y="462280"/>
                  </a:lnTo>
                  <a:lnTo>
                    <a:pt x="666750" y="462280"/>
                  </a:lnTo>
                  <a:lnTo>
                    <a:pt x="666750" y="452755"/>
                  </a:lnTo>
                  <a:lnTo>
                    <a:pt x="666750" y="4432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7299" y="2268219"/>
              <a:ext cx="1433830" cy="970280"/>
            </a:xfrm>
            <a:custGeom>
              <a:avLst/>
              <a:gdLst/>
              <a:ahLst/>
              <a:cxnLst/>
              <a:rect l="l" t="t" r="r" b="b"/>
              <a:pathLst>
                <a:path w="1433830" h="970280">
                  <a:moveTo>
                    <a:pt x="0" y="970279"/>
                  </a:moveTo>
                  <a:lnTo>
                    <a:pt x="1433576" y="970279"/>
                  </a:lnTo>
                  <a:lnTo>
                    <a:pt x="1433576" y="817879"/>
                  </a:lnTo>
                  <a:lnTo>
                    <a:pt x="0" y="817879"/>
                  </a:lnTo>
                  <a:lnTo>
                    <a:pt x="0" y="970279"/>
                  </a:lnTo>
                  <a:close/>
                </a:path>
                <a:path w="1433830" h="970280">
                  <a:moveTo>
                    <a:pt x="152400" y="104775"/>
                  </a:moveTo>
                  <a:lnTo>
                    <a:pt x="586994" y="0"/>
                  </a:lnTo>
                  <a:lnTo>
                    <a:pt x="1021588" y="104775"/>
                  </a:lnTo>
                  <a:lnTo>
                    <a:pt x="586994" y="209550"/>
                  </a:lnTo>
                  <a:lnTo>
                    <a:pt x="152400" y="104775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5185" y="1775078"/>
              <a:ext cx="1565275" cy="1249045"/>
            </a:xfrm>
            <a:custGeom>
              <a:avLst/>
              <a:gdLst/>
              <a:ahLst/>
              <a:cxnLst/>
              <a:rect l="l" t="t" r="r" b="b"/>
              <a:pathLst>
                <a:path w="1565275" h="1249045">
                  <a:moveTo>
                    <a:pt x="1028192" y="588391"/>
                  </a:moveTo>
                  <a:lnTo>
                    <a:pt x="163703" y="588391"/>
                  </a:lnTo>
                  <a:lnTo>
                    <a:pt x="163703" y="607441"/>
                  </a:lnTo>
                  <a:lnTo>
                    <a:pt x="1009142" y="607441"/>
                  </a:lnTo>
                  <a:lnTo>
                    <a:pt x="1009142" y="1039241"/>
                  </a:lnTo>
                  <a:lnTo>
                    <a:pt x="668528" y="1039241"/>
                  </a:lnTo>
                  <a:lnTo>
                    <a:pt x="668528" y="1020191"/>
                  </a:lnTo>
                  <a:lnTo>
                    <a:pt x="611378" y="1048766"/>
                  </a:lnTo>
                  <a:lnTo>
                    <a:pt x="668528" y="1077341"/>
                  </a:lnTo>
                  <a:lnTo>
                    <a:pt x="668528" y="1058291"/>
                  </a:lnTo>
                  <a:lnTo>
                    <a:pt x="1028192" y="1058291"/>
                  </a:lnTo>
                  <a:lnTo>
                    <a:pt x="1028192" y="1048766"/>
                  </a:lnTo>
                  <a:lnTo>
                    <a:pt x="1028192" y="1039241"/>
                  </a:lnTo>
                  <a:lnTo>
                    <a:pt x="1028192" y="607441"/>
                  </a:lnTo>
                  <a:lnTo>
                    <a:pt x="1028192" y="597916"/>
                  </a:lnTo>
                  <a:lnTo>
                    <a:pt x="1028192" y="588391"/>
                  </a:lnTo>
                  <a:close/>
                </a:path>
                <a:path w="1565275" h="1249045">
                  <a:moveTo>
                    <a:pt x="1565275" y="19050"/>
                  </a:moveTo>
                  <a:lnTo>
                    <a:pt x="135128" y="19050"/>
                  </a:lnTo>
                  <a:lnTo>
                    <a:pt x="135128" y="0"/>
                  </a:lnTo>
                  <a:lnTo>
                    <a:pt x="77978" y="28575"/>
                  </a:lnTo>
                  <a:lnTo>
                    <a:pt x="135128" y="57150"/>
                  </a:lnTo>
                  <a:lnTo>
                    <a:pt x="135128" y="38100"/>
                  </a:lnTo>
                  <a:lnTo>
                    <a:pt x="1546225" y="38100"/>
                  </a:lnTo>
                  <a:lnTo>
                    <a:pt x="1546225" y="1229741"/>
                  </a:lnTo>
                  <a:lnTo>
                    <a:pt x="19050" y="1229741"/>
                  </a:lnTo>
                  <a:lnTo>
                    <a:pt x="19050" y="1124966"/>
                  </a:lnTo>
                  <a:lnTo>
                    <a:pt x="0" y="1124966"/>
                  </a:lnTo>
                  <a:lnTo>
                    <a:pt x="0" y="1248791"/>
                  </a:lnTo>
                  <a:lnTo>
                    <a:pt x="1565275" y="1248791"/>
                  </a:lnTo>
                  <a:lnTo>
                    <a:pt x="1565275" y="1239266"/>
                  </a:lnTo>
                  <a:lnTo>
                    <a:pt x="1565275" y="1229741"/>
                  </a:lnTo>
                  <a:lnTo>
                    <a:pt x="1565275" y="38100"/>
                  </a:lnTo>
                  <a:lnTo>
                    <a:pt x="1565275" y="28575"/>
                  </a:lnTo>
                  <a:lnTo>
                    <a:pt x="1565275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58108" y="2390901"/>
            <a:ext cx="29210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10" dirty="0">
                <a:latin typeface="Arial"/>
                <a:cs typeface="Arial"/>
              </a:rPr>
              <a:t>Falso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06167" y="2363469"/>
            <a:ext cx="296545" cy="255904"/>
          </a:xfrm>
          <a:custGeom>
            <a:avLst/>
            <a:gdLst/>
            <a:ahLst/>
            <a:cxnLst/>
            <a:rect l="l" t="t" r="r" b="b"/>
            <a:pathLst>
              <a:path w="296544" h="255905">
                <a:moveTo>
                  <a:pt x="57149" y="198754"/>
                </a:moveTo>
                <a:lnTo>
                  <a:pt x="0" y="227329"/>
                </a:lnTo>
                <a:lnTo>
                  <a:pt x="57149" y="255904"/>
                </a:lnTo>
                <a:lnTo>
                  <a:pt x="57149" y="236854"/>
                </a:lnTo>
                <a:lnTo>
                  <a:pt x="47624" y="236854"/>
                </a:lnTo>
                <a:lnTo>
                  <a:pt x="47624" y="217804"/>
                </a:lnTo>
                <a:lnTo>
                  <a:pt x="57149" y="217804"/>
                </a:lnTo>
                <a:lnTo>
                  <a:pt x="57149" y="198754"/>
                </a:lnTo>
                <a:close/>
              </a:path>
              <a:path w="296544" h="255905">
                <a:moveTo>
                  <a:pt x="57149" y="217804"/>
                </a:moveTo>
                <a:lnTo>
                  <a:pt x="47624" y="217804"/>
                </a:lnTo>
                <a:lnTo>
                  <a:pt x="47624" y="236854"/>
                </a:lnTo>
                <a:lnTo>
                  <a:pt x="57149" y="236854"/>
                </a:lnTo>
                <a:lnTo>
                  <a:pt x="57149" y="217804"/>
                </a:lnTo>
                <a:close/>
              </a:path>
              <a:path w="296544" h="255905">
                <a:moveTo>
                  <a:pt x="277494" y="217804"/>
                </a:moveTo>
                <a:lnTo>
                  <a:pt x="57149" y="217804"/>
                </a:lnTo>
                <a:lnTo>
                  <a:pt x="57149" y="236854"/>
                </a:lnTo>
                <a:lnTo>
                  <a:pt x="296544" y="236854"/>
                </a:lnTo>
                <a:lnTo>
                  <a:pt x="296544" y="227329"/>
                </a:lnTo>
                <a:lnTo>
                  <a:pt x="277494" y="227329"/>
                </a:lnTo>
                <a:lnTo>
                  <a:pt x="277494" y="217804"/>
                </a:lnTo>
                <a:close/>
              </a:path>
              <a:path w="296544" h="255905">
                <a:moveTo>
                  <a:pt x="277494" y="9525"/>
                </a:moveTo>
                <a:lnTo>
                  <a:pt x="277494" y="227329"/>
                </a:lnTo>
                <a:lnTo>
                  <a:pt x="287019" y="217804"/>
                </a:lnTo>
                <a:lnTo>
                  <a:pt x="296544" y="217804"/>
                </a:lnTo>
                <a:lnTo>
                  <a:pt x="296544" y="19050"/>
                </a:lnTo>
                <a:lnTo>
                  <a:pt x="287019" y="19050"/>
                </a:lnTo>
                <a:lnTo>
                  <a:pt x="277494" y="9525"/>
                </a:lnTo>
                <a:close/>
              </a:path>
              <a:path w="296544" h="255905">
                <a:moveTo>
                  <a:pt x="296544" y="217804"/>
                </a:moveTo>
                <a:lnTo>
                  <a:pt x="287019" y="217804"/>
                </a:lnTo>
                <a:lnTo>
                  <a:pt x="277494" y="227329"/>
                </a:lnTo>
                <a:lnTo>
                  <a:pt x="296544" y="227329"/>
                </a:lnTo>
                <a:lnTo>
                  <a:pt x="296544" y="217804"/>
                </a:lnTo>
                <a:close/>
              </a:path>
              <a:path w="296544" h="255905">
                <a:moveTo>
                  <a:pt x="296544" y="0"/>
                </a:moveTo>
                <a:lnTo>
                  <a:pt x="172719" y="0"/>
                </a:lnTo>
                <a:lnTo>
                  <a:pt x="172719" y="19050"/>
                </a:lnTo>
                <a:lnTo>
                  <a:pt x="277494" y="19050"/>
                </a:lnTo>
                <a:lnTo>
                  <a:pt x="277494" y="9525"/>
                </a:lnTo>
                <a:lnTo>
                  <a:pt x="296544" y="9525"/>
                </a:lnTo>
                <a:lnTo>
                  <a:pt x="296544" y="0"/>
                </a:lnTo>
                <a:close/>
              </a:path>
              <a:path w="296544" h="255905">
                <a:moveTo>
                  <a:pt x="296544" y="9525"/>
                </a:moveTo>
                <a:lnTo>
                  <a:pt x="277494" y="9525"/>
                </a:lnTo>
                <a:lnTo>
                  <a:pt x="287019" y="19050"/>
                </a:lnTo>
                <a:lnTo>
                  <a:pt x="296544" y="19050"/>
                </a:lnTo>
                <a:lnTo>
                  <a:pt x="29654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25064" y="2408046"/>
            <a:ext cx="5524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10" dirty="0">
                <a:latin typeface="Arial"/>
                <a:cs typeface="Arial"/>
              </a:rPr>
              <a:t>Verdadeiro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10" dirty="0"/>
              <a:t>continue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8120"/>
            <a:ext cx="4024629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b="1" spc="-60" dirty="0">
                <a:latin typeface="Georgia"/>
                <a:cs typeface="Georgia"/>
              </a:rPr>
              <a:t>continue</a:t>
            </a:r>
            <a:r>
              <a:rPr sz="1300" b="1" spc="20" dirty="0">
                <a:latin typeface="Georgia"/>
                <a:cs typeface="Georgia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serve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interromper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apenas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dirty="0">
                <a:latin typeface="Times New Roman"/>
                <a:cs typeface="Times New Roman"/>
              </a:rPr>
              <a:t>iteração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atual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60" dirty="0">
                <a:latin typeface="Times New Roman"/>
                <a:cs typeface="Times New Roman"/>
              </a:rPr>
              <a:t> 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repetição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55" dirty="0">
                <a:latin typeface="Times New Roman"/>
                <a:cs typeface="Times New Roman"/>
              </a:rPr>
              <a:t>(</a:t>
            </a:r>
            <a:r>
              <a:rPr sz="1300" b="1" spc="-55" dirty="0">
                <a:latin typeface="Georgia"/>
                <a:cs typeface="Georgia"/>
              </a:rPr>
              <a:t>for</a:t>
            </a:r>
            <a:r>
              <a:rPr sz="1300" b="1" spc="90" dirty="0">
                <a:latin typeface="Georgia"/>
                <a:cs typeface="Georgia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ou </a:t>
            </a:r>
            <a:r>
              <a:rPr sz="1300" b="1" spc="-10" dirty="0">
                <a:latin typeface="Georgia"/>
                <a:cs typeface="Georgia"/>
              </a:rPr>
              <a:t>while</a:t>
            </a:r>
            <a:r>
              <a:rPr sz="1300" spc="-1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Pula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essa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iteração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loop</a:t>
            </a:r>
            <a:endParaRPr sz="1200">
              <a:latin typeface="Times New Roman"/>
              <a:cs typeface="Times New Roman"/>
            </a:endParaRPr>
          </a:p>
          <a:p>
            <a:pPr marL="330200" marR="259079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5" dirty="0">
                <a:latin typeface="Times New Roman"/>
                <a:cs typeface="Times New Roman"/>
              </a:rPr>
              <a:t>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comandos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sucedem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comando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Georgia"/>
                <a:cs typeface="Georgia"/>
              </a:rPr>
              <a:t>continue</a:t>
            </a:r>
            <a:r>
              <a:rPr sz="1200" b="1" spc="130" dirty="0">
                <a:latin typeface="Georgia"/>
                <a:cs typeface="Georgia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no 	</a:t>
            </a:r>
            <a:r>
              <a:rPr sz="1200" dirty="0">
                <a:latin typeface="Times New Roman"/>
                <a:cs typeface="Times New Roman"/>
              </a:rPr>
              <a:t>bloco</a:t>
            </a:r>
            <a:r>
              <a:rPr sz="1200" spc="55" dirty="0">
                <a:latin typeface="Times New Roman"/>
                <a:cs typeface="Times New Roman"/>
              </a:rPr>
              <a:t> não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executados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10" dirty="0"/>
              <a:t>continue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1252600"/>
            <a:ext cx="3874770" cy="1386205"/>
            <a:chOff x="304800" y="1252600"/>
            <a:chExt cx="3874770" cy="13862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371536"/>
              <a:ext cx="2250313" cy="11001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500" y="1252600"/>
              <a:ext cx="1321562" cy="13858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Repetição</a:t>
            </a:r>
            <a:r>
              <a:rPr spc="-60" dirty="0"/>
              <a:t> </a:t>
            </a:r>
            <a:r>
              <a:rPr dirty="0"/>
              <a:t>por</a:t>
            </a:r>
            <a:r>
              <a:rPr spc="-70" dirty="0"/>
              <a:t> </a:t>
            </a:r>
            <a:r>
              <a:rPr spc="-10" dirty="0"/>
              <a:t>Condição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790315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38036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De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acordo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condição,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comandos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serão </a:t>
            </a:r>
            <a:r>
              <a:rPr sz="1300" spc="-10" dirty="0">
                <a:latin typeface="Times New Roman"/>
                <a:cs typeface="Times New Roman"/>
              </a:rPr>
              <a:t>repetidos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zero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vezes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(condição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falsa)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vezes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(enquanto</a:t>
            </a:r>
            <a:r>
              <a:rPr sz="1200" spc="10" dirty="0">
                <a:latin typeface="Times New Roman"/>
                <a:cs typeface="Times New Roman"/>
              </a:rPr>
              <a:t>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condição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verdadeira)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90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Essa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estrutura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normalmente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denominada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b="1" i="1" spc="-90" dirty="0">
                <a:latin typeface="Georgia"/>
                <a:cs typeface="Georgia"/>
              </a:rPr>
              <a:t>laço</a:t>
            </a:r>
            <a:r>
              <a:rPr sz="1300" b="1" i="1" spc="30" dirty="0">
                <a:latin typeface="Georgia"/>
                <a:cs typeface="Georgia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ou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b="1" i="1" spc="-10" dirty="0">
                <a:latin typeface="Georgia"/>
                <a:cs typeface="Georgia"/>
              </a:rPr>
              <a:t>loop</a:t>
            </a:r>
            <a:r>
              <a:rPr sz="1300" spc="-10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Comando</a:t>
            </a:r>
            <a:r>
              <a:rPr spc="-60" dirty="0"/>
              <a:t> </a:t>
            </a:r>
            <a:r>
              <a:rPr spc="-10" dirty="0"/>
              <a:t>continue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210436" y="935799"/>
            <a:ext cx="2322830" cy="2336165"/>
            <a:chOff x="1210436" y="935799"/>
            <a:chExt cx="2322830" cy="233616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199" y="935799"/>
              <a:ext cx="2257425" cy="233603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16786" y="950594"/>
              <a:ext cx="2310130" cy="152400"/>
            </a:xfrm>
            <a:custGeom>
              <a:avLst/>
              <a:gdLst/>
              <a:ahLst/>
              <a:cxnLst/>
              <a:rect l="l" t="t" r="r" b="b"/>
              <a:pathLst>
                <a:path w="2310129" h="152400">
                  <a:moveTo>
                    <a:pt x="0" y="152399"/>
                  </a:moveTo>
                  <a:lnTo>
                    <a:pt x="2309876" y="152399"/>
                  </a:lnTo>
                  <a:lnTo>
                    <a:pt x="2309876" y="0"/>
                  </a:lnTo>
                  <a:lnTo>
                    <a:pt x="0" y="0"/>
                  </a:lnTo>
                  <a:lnTo>
                    <a:pt x="0" y="152399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8261" y="1873503"/>
              <a:ext cx="178562" cy="1057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86254" y="1813051"/>
            <a:ext cx="55245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latin typeface="Arial"/>
                <a:cs typeface="Arial"/>
              </a:rPr>
              <a:t>Verdadeiro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273" y="1546351"/>
            <a:ext cx="2921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latin typeface="Arial"/>
                <a:cs typeface="Arial"/>
              </a:rPr>
              <a:t>Falso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4913" y="1102994"/>
            <a:ext cx="2578100" cy="2159635"/>
            <a:chOff x="954913" y="1102994"/>
            <a:chExt cx="2578100" cy="2159635"/>
          </a:xfrm>
        </p:grpSpPr>
        <p:sp>
          <p:nvSpPr>
            <p:cNvPr id="13" name="object 13"/>
            <p:cNvSpPr/>
            <p:nvPr/>
          </p:nvSpPr>
          <p:spPr>
            <a:xfrm>
              <a:off x="1078738" y="1549653"/>
              <a:ext cx="1038225" cy="323850"/>
            </a:xfrm>
            <a:custGeom>
              <a:avLst/>
              <a:gdLst/>
              <a:ahLst/>
              <a:cxnLst/>
              <a:rect l="l" t="t" r="r" b="b"/>
              <a:pathLst>
                <a:path w="1038225" h="323850">
                  <a:moveTo>
                    <a:pt x="0" y="161925"/>
                  </a:moveTo>
                  <a:lnTo>
                    <a:pt x="519049" y="0"/>
                  </a:lnTo>
                  <a:lnTo>
                    <a:pt x="1038225" y="161925"/>
                  </a:lnTo>
                  <a:lnTo>
                    <a:pt x="519049" y="323850"/>
                  </a:lnTo>
                  <a:lnTo>
                    <a:pt x="0" y="161925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43150" y="1102994"/>
              <a:ext cx="57150" cy="171450"/>
            </a:xfrm>
            <a:custGeom>
              <a:avLst/>
              <a:gdLst/>
              <a:ahLst/>
              <a:cxnLst/>
              <a:rect l="l" t="t" r="r" b="b"/>
              <a:pathLst>
                <a:path w="57150" h="171450">
                  <a:moveTo>
                    <a:pt x="19050" y="114300"/>
                  </a:moveTo>
                  <a:lnTo>
                    <a:pt x="0" y="114300"/>
                  </a:lnTo>
                  <a:lnTo>
                    <a:pt x="28575" y="171450"/>
                  </a:lnTo>
                  <a:lnTo>
                    <a:pt x="52387" y="123825"/>
                  </a:lnTo>
                  <a:lnTo>
                    <a:pt x="19050" y="123825"/>
                  </a:lnTo>
                  <a:lnTo>
                    <a:pt x="19050" y="114300"/>
                  </a:lnTo>
                  <a:close/>
                </a:path>
                <a:path w="57150" h="171450">
                  <a:moveTo>
                    <a:pt x="19050" y="85725"/>
                  </a:moveTo>
                  <a:lnTo>
                    <a:pt x="19050" y="123825"/>
                  </a:lnTo>
                  <a:lnTo>
                    <a:pt x="38100" y="123825"/>
                  </a:lnTo>
                  <a:lnTo>
                    <a:pt x="38100" y="95250"/>
                  </a:lnTo>
                  <a:lnTo>
                    <a:pt x="28575" y="95250"/>
                  </a:lnTo>
                  <a:lnTo>
                    <a:pt x="19050" y="85725"/>
                  </a:lnTo>
                  <a:close/>
                </a:path>
                <a:path w="57150" h="171450">
                  <a:moveTo>
                    <a:pt x="57150" y="114300"/>
                  </a:moveTo>
                  <a:lnTo>
                    <a:pt x="38100" y="114300"/>
                  </a:lnTo>
                  <a:lnTo>
                    <a:pt x="38100" y="123825"/>
                  </a:lnTo>
                  <a:lnTo>
                    <a:pt x="52387" y="123825"/>
                  </a:lnTo>
                  <a:lnTo>
                    <a:pt x="57150" y="114300"/>
                  </a:lnTo>
                  <a:close/>
                </a:path>
                <a:path w="57150" h="171450">
                  <a:moveTo>
                    <a:pt x="38100" y="0"/>
                  </a:moveTo>
                  <a:lnTo>
                    <a:pt x="19050" y="0"/>
                  </a:lnTo>
                  <a:lnTo>
                    <a:pt x="19050" y="85725"/>
                  </a:lnTo>
                  <a:lnTo>
                    <a:pt x="28575" y="95250"/>
                  </a:lnTo>
                  <a:lnTo>
                    <a:pt x="38100" y="95250"/>
                  </a:lnTo>
                  <a:lnTo>
                    <a:pt x="38100" y="85725"/>
                  </a:lnTo>
                  <a:lnTo>
                    <a:pt x="28575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  <a:path w="57150" h="171450">
                  <a:moveTo>
                    <a:pt x="38100" y="76200"/>
                  </a:moveTo>
                  <a:lnTo>
                    <a:pt x="28575" y="76200"/>
                  </a:lnTo>
                  <a:lnTo>
                    <a:pt x="38100" y="85725"/>
                  </a:lnTo>
                  <a:lnTo>
                    <a:pt x="381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6657" y="1979294"/>
              <a:ext cx="1203960" cy="938530"/>
            </a:xfrm>
            <a:custGeom>
              <a:avLst/>
              <a:gdLst/>
              <a:ahLst/>
              <a:cxnLst/>
              <a:rect l="l" t="t" r="r" b="b"/>
              <a:pathLst>
                <a:path w="1203960" h="938530">
                  <a:moveTo>
                    <a:pt x="0" y="152400"/>
                  </a:moveTo>
                  <a:lnTo>
                    <a:pt x="583412" y="152400"/>
                  </a:lnTo>
                  <a:lnTo>
                    <a:pt x="583412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  <a:path w="1203960" h="938530">
                  <a:moveTo>
                    <a:pt x="0" y="938529"/>
                  </a:moveTo>
                  <a:lnTo>
                    <a:pt x="1203718" y="938529"/>
                  </a:lnTo>
                  <a:lnTo>
                    <a:pt x="1203718" y="786129"/>
                  </a:lnTo>
                  <a:lnTo>
                    <a:pt x="0" y="786129"/>
                  </a:lnTo>
                  <a:lnTo>
                    <a:pt x="0" y="938529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4913" y="1702053"/>
              <a:ext cx="226695" cy="1506855"/>
            </a:xfrm>
            <a:custGeom>
              <a:avLst/>
              <a:gdLst/>
              <a:ahLst/>
              <a:cxnLst/>
              <a:rect l="l" t="t" r="r" b="b"/>
              <a:pathLst>
                <a:path w="226694" h="1506855">
                  <a:moveTo>
                    <a:pt x="169037" y="1449425"/>
                  </a:moveTo>
                  <a:lnTo>
                    <a:pt x="169037" y="1506575"/>
                  </a:lnTo>
                  <a:lnTo>
                    <a:pt x="207137" y="1487525"/>
                  </a:lnTo>
                  <a:lnTo>
                    <a:pt x="178562" y="1487525"/>
                  </a:lnTo>
                  <a:lnTo>
                    <a:pt x="178562" y="1468475"/>
                  </a:lnTo>
                  <a:lnTo>
                    <a:pt x="207137" y="1468475"/>
                  </a:lnTo>
                  <a:lnTo>
                    <a:pt x="169037" y="1449425"/>
                  </a:lnTo>
                  <a:close/>
                </a:path>
                <a:path w="226694" h="1506855">
                  <a:moveTo>
                    <a:pt x="123825" y="0"/>
                  </a:moveTo>
                  <a:lnTo>
                    <a:pt x="0" y="0"/>
                  </a:lnTo>
                  <a:lnTo>
                    <a:pt x="0" y="1487525"/>
                  </a:lnTo>
                  <a:lnTo>
                    <a:pt x="169037" y="1487525"/>
                  </a:lnTo>
                  <a:lnTo>
                    <a:pt x="169037" y="1478000"/>
                  </a:lnTo>
                  <a:lnTo>
                    <a:pt x="19050" y="1478000"/>
                  </a:lnTo>
                  <a:lnTo>
                    <a:pt x="9525" y="1468475"/>
                  </a:lnTo>
                  <a:lnTo>
                    <a:pt x="19050" y="1468475"/>
                  </a:lnTo>
                  <a:lnTo>
                    <a:pt x="19050" y="19050"/>
                  </a:lnTo>
                  <a:lnTo>
                    <a:pt x="9525" y="19050"/>
                  </a:lnTo>
                  <a:lnTo>
                    <a:pt x="19050" y="9525"/>
                  </a:lnTo>
                  <a:lnTo>
                    <a:pt x="123825" y="9525"/>
                  </a:lnTo>
                  <a:lnTo>
                    <a:pt x="123825" y="0"/>
                  </a:lnTo>
                  <a:close/>
                </a:path>
                <a:path w="226694" h="1506855">
                  <a:moveTo>
                    <a:pt x="207137" y="1468475"/>
                  </a:moveTo>
                  <a:lnTo>
                    <a:pt x="178562" y="1468475"/>
                  </a:lnTo>
                  <a:lnTo>
                    <a:pt x="178562" y="1487525"/>
                  </a:lnTo>
                  <a:lnTo>
                    <a:pt x="207137" y="1487525"/>
                  </a:lnTo>
                  <a:lnTo>
                    <a:pt x="226187" y="1478000"/>
                  </a:lnTo>
                  <a:lnTo>
                    <a:pt x="207137" y="1468475"/>
                  </a:lnTo>
                  <a:close/>
                </a:path>
                <a:path w="226694" h="1506855">
                  <a:moveTo>
                    <a:pt x="19050" y="1468475"/>
                  </a:moveTo>
                  <a:lnTo>
                    <a:pt x="9525" y="1468475"/>
                  </a:lnTo>
                  <a:lnTo>
                    <a:pt x="19050" y="1478000"/>
                  </a:lnTo>
                  <a:lnTo>
                    <a:pt x="19050" y="1468475"/>
                  </a:lnTo>
                  <a:close/>
                </a:path>
                <a:path w="226694" h="1506855">
                  <a:moveTo>
                    <a:pt x="169037" y="1468475"/>
                  </a:moveTo>
                  <a:lnTo>
                    <a:pt x="19050" y="1468475"/>
                  </a:lnTo>
                  <a:lnTo>
                    <a:pt x="19050" y="1478000"/>
                  </a:lnTo>
                  <a:lnTo>
                    <a:pt x="169037" y="1478000"/>
                  </a:lnTo>
                  <a:lnTo>
                    <a:pt x="169037" y="1468475"/>
                  </a:lnTo>
                  <a:close/>
                </a:path>
                <a:path w="226694" h="1506855">
                  <a:moveTo>
                    <a:pt x="19050" y="9525"/>
                  </a:moveTo>
                  <a:lnTo>
                    <a:pt x="9525" y="19050"/>
                  </a:lnTo>
                  <a:lnTo>
                    <a:pt x="19050" y="19050"/>
                  </a:lnTo>
                  <a:lnTo>
                    <a:pt x="19050" y="9525"/>
                  </a:lnTo>
                  <a:close/>
                </a:path>
                <a:path w="226694" h="1506855">
                  <a:moveTo>
                    <a:pt x="123825" y="9525"/>
                  </a:moveTo>
                  <a:lnTo>
                    <a:pt x="19050" y="9525"/>
                  </a:lnTo>
                  <a:lnTo>
                    <a:pt x="19050" y="19050"/>
                  </a:lnTo>
                  <a:lnTo>
                    <a:pt x="123825" y="19050"/>
                  </a:lnTo>
                  <a:lnTo>
                    <a:pt x="123825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6787" y="1274444"/>
              <a:ext cx="2310130" cy="152400"/>
            </a:xfrm>
            <a:custGeom>
              <a:avLst/>
              <a:gdLst/>
              <a:ahLst/>
              <a:cxnLst/>
              <a:rect l="l" t="t" r="r" b="b"/>
              <a:pathLst>
                <a:path w="2310129" h="152400">
                  <a:moveTo>
                    <a:pt x="0" y="152400"/>
                  </a:moveTo>
                  <a:lnTo>
                    <a:pt x="2309876" y="152400"/>
                  </a:lnTo>
                  <a:lnTo>
                    <a:pt x="2309876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9212" y="1426844"/>
              <a:ext cx="812165" cy="123189"/>
            </a:xfrm>
            <a:custGeom>
              <a:avLst/>
              <a:gdLst/>
              <a:ahLst/>
              <a:cxnLst/>
              <a:rect l="l" t="t" r="r" b="b"/>
              <a:pathLst>
                <a:path w="812164" h="123190">
                  <a:moveTo>
                    <a:pt x="19050" y="65658"/>
                  </a:moveTo>
                  <a:lnTo>
                    <a:pt x="0" y="65658"/>
                  </a:lnTo>
                  <a:lnTo>
                    <a:pt x="28575" y="122808"/>
                  </a:lnTo>
                  <a:lnTo>
                    <a:pt x="52387" y="75183"/>
                  </a:lnTo>
                  <a:lnTo>
                    <a:pt x="19050" y="75183"/>
                  </a:lnTo>
                  <a:lnTo>
                    <a:pt x="19050" y="65658"/>
                  </a:lnTo>
                  <a:close/>
                </a:path>
                <a:path w="812164" h="123190">
                  <a:moveTo>
                    <a:pt x="792988" y="29717"/>
                  </a:moveTo>
                  <a:lnTo>
                    <a:pt x="19050" y="29717"/>
                  </a:lnTo>
                  <a:lnTo>
                    <a:pt x="19050" y="75183"/>
                  </a:lnTo>
                  <a:lnTo>
                    <a:pt x="38100" y="75183"/>
                  </a:lnTo>
                  <a:lnTo>
                    <a:pt x="38100" y="48767"/>
                  </a:lnTo>
                  <a:lnTo>
                    <a:pt x="28575" y="48767"/>
                  </a:lnTo>
                  <a:lnTo>
                    <a:pt x="38100" y="39242"/>
                  </a:lnTo>
                  <a:lnTo>
                    <a:pt x="792988" y="39242"/>
                  </a:lnTo>
                  <a:lnTo>
                    <a:pt x="792988" y="29717"/>
                  </a:lnTo>
                  <a:close/>
                </a:path>
                <a:path w="812164" h="123190">
                  <a:moveTo>
                    <a:pt x="57150" y="65658"/>
                  </a:moveTo>
                  <a:lnTo>
                    <a:pt x="38100" y="65658"/>
                  </a:lnTo>
                  <a:lnTo>
                    <a:pt x="38100" y="75183"/>
                  </a:lnTo>
                  <a:lnTo>
                    <a:pt x="52387" y="75183"/>
                  </a:lnTo>
                  <a:lnTo>
                    <a:pt x="57150" y="65658"/>
                  </a:lnTo>
                  <a:close/>
                </a:path>
                <a:path w="812164" h="123190">
                  <a:moveTo>
                    <a:pt x="38100" y="39242"/>
                  </a:moveTo>
                  <a:lnTo>
                    <a:pt x="28575" y="48767"/>
                  </a:lnTo>
                  <a:lnTo>
                    <a:pt x="38100" y="48767"/>
                  </a:lnTo>
                  <a:lnTo>
                    <a:pt x="38100" y="39242"/>
                  </a:lnTo>
                  <a:close/>
                </a:path>
                <a:path w="812164" h="123190">
                  <a:moveTo>
                    <a:pt x="812038" y="29717"/>
                  </a:moveTo>
                  <a:lnTo>
                    <a:pt x="802513" y="29717"/>
                  </a:lnTo>
                  <a:lnTo>
                    <a:pt x="792988" y="39242"/>
                  </a:lnTo>
                  <a:lnTo>
                    <a:pt x="38100" y="39242"/>
                  </a:lnTo>
                  <a:lnTo>
                    <a:pt x="38100" y="48767"/>
                  </a:lnTo>
                  <a:lnTo>
                    <a:pt x="812038" y="48767"/>
                  </a:lnTo>
                  <a:lnTo>
                    <a:pt x="812038" y="29717"/>
                  </a:lnTo>
                  <a:close/>
                </a:path>
                <a:path w="812164" h="123190">
                  <a:moveTo>
                    <a:pt x="812038" y="0"/>
                  </a:moveTo>
                  <a:lnTo>
                    <a:pt x="792988" y="0"/>
                  </a:lnTo>
                  <a:lnTo>
                    <a:pt x="792988" y="39242"/>
                  </a:lnTo>
                  <a:lnTo>
                    <a:pt x="802513" y="29717"/>
                  </a:lnTo>
                  <a:lnTo>
                    <a:pt x="812038" y="29717"/>
                  </a:lnTo>
                  <a:lnTo>
                    <a:pt x="812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53794" y="2532379"/>
              <a:ext cx="518159" cy="152400"/>
            </a:xfrm>
            <a:custGeom>
              <a:avLst/>
              <a:gdLst/>
              <a:ahLst/>
              <a:cxnLst/>
              <a:rect l="l" t="t" r="r" b="b"/>
              <a:pathLst>
                <a:path w="518160" h="152400">
                  <a:moveTo>
                    <a:pt x="0" y="152400"/>
                  </a:moveTo>
                  <a:lnTo>
                    <a:pt x="517918" y="152400"/>
                  </a:lnTo>
                  <a:lnTo>
                    <a:pt x="517918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9675" y="1683003"/>
              <a:ext cx="2305050" cy="1359535"/>
            </a:xfrm>
            <a:custGeom>
              <a:avLst/>
              <a:gdLst/>
              <a:ahLst/>
              <a:cxnLst/>
              <a:rect l="l" t="t" r="r" b="b"/>
              <a:pathLst>
                <a:path w="2305050" h="1359535">
                  <a:moveTo>
                    <a:pt x="236982" y="362966"/>
                  </a:moveTo>
                  <a:lnTo>
                    <a:pt x="0" y="362966"/>
                  </a:lnTo>
                  <a:lnTo>
                    <a:pt x="0" y="717296"/>
                  </a:lnTo>
                  <a:lnTo>
                    <a:pt x="66675" y="717296"/>
                  </a:lnTo>
                  <a:lnTo>
                    <a:pt x="66675" y="736346"/>
                  </a:lnTo>
                  <a:lnTo>
                    <a:pt x="104775" y="717296"/>
                  </a:lnTo>
                  <a:lnTo>
                    <a:pt x="123825" y="707771"/>
                  </a:lnTo>
                  <a:lnTo>
                    <a:pt x="104775" y="698246"/>
                  </a:lnTo>
                  <a:lnTo>
                    <a:pt x="66675" y="679196"/>
                  </a:lnTo>
                  <a:lnTo>
                    <a:pt x="66675" y="698246"/>
                  </a:lnTo>
                  <a:lnTo>
                    <a:pt x="19050" y="698246"/>
                  </a:lnTo>
                  <a:lnTo>
                    <a:pt x="19050" y="382016"/>
                  </a:lnTo>
                  <a:lnTo>
                    <a:pt x="236982" y="382016"/>
                  </a:lnTo>
                  <a:lnTo>
                    <a:pt x="236982" y="372491"/>
                  </a:lnTo>
                  <a:lnTo>
                    <a:pt x="236982" y="362966"/>
                  </a:lnTo>
                  <a:close/>
                </a:path>
                <a:path w="2305050" h="1359535">
                  <a:moveTo>
                    <a:pt x="2305050" y="19050"/>
                  </a:moveTo>
                  <a:lnTo>
                    <a:pt x="964438" y="19050"/>
                  </a:lnTo>
                  <a:lnTo>
                    <a:pt x="964438" y="0"/>
                  </a:lnTo>
                  <a:lnTo>
                    <a:pt x="907288" y="28575"/>
                  </a:lnTo>
                  <a:lnTo>
                    <a:pt x="964438" y="57150"/>
                  </a:lnTo>
                  <a:lnTo>
                    <a:pt x="964438" y="38100"/>
                  </a:lnTo>
                  <a:lnTo>
                    <a:pt x="2286000" y="38100"/>
                  </a:lnTo>
                  <a:lnTo>
                    <a:pt x="2286000" y="1340485"/>
                  </a:lnTo>
                  <a:lnTo>
                    <a:pt x="77470" y="1340485"/>
                  </a:lnTo>
                  <a:lnTo>
                    <a:pt x="77470" y="935101"/>
                  </a:lnTo>
                  <a:lnTo>
                    <a:pt x="444119" y="935101"/>
                  </a:lnTo>
                  <a:lnTo>
                    <a:pt x="444119" y="925576"/>
                  </a:lnTo>
                  <a:lnTo>
                    <a:pt x="444119" y="916051"/>
                  </a:lnTo>
                  <a:lnTo>
                    <a:pt x="58420" y="916051"/>
                  </a:lnTo>
                  <a:lnTo>
                    <a:pt x="58420" y="1359522"/>
                  </a:lnTo>
                  <a:lnTo>
                    <a:pt x="2305050" y="1359522"/>
                  </a:lnTo>
                  <a:lnTo>
                    <a:pt x="2305050" y="1349997"/>
                  </a:lnTo>
                  <a:lnTo>
                    <a:pt x="2305050" y="1340485"/>
                  </a:lnTo>
                  <a:lnTo>
                    <a:pt x="2305050" y="38100"/>
                  </a:lnTo>
                  <a:lnTo>
                    <a:pt x="2305050" y="28575"/>
                  </a:lnTo>
                  <a:lnTo>
                    <a:pt x="230505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81100" y="2285999"/>
              <a:ext cx="1433830" cy="970280"/>
            </a:xfrm>
            <a:custGeom>
              <a:avLst/>
              <a:gdLst/>
              <a:ahLst/>
              <a:cxnLst/>
              <a:rect l="l" t="t" r="r" b="b"/>
              <a:pathLst>
                <a:path w="1433830" h="970279">
                  <a:moveTo>
                    <a:pt x="0" y="970254"/>
                  </a:moveTo>
                  <a:lnTo>
                    <a:pt x="1433576" y="970254"/>
                  </a:lnTo>
                  <a:lnTo>
                    <a:pt x="1433576" y="817854"/>
                  </a:lnTo>
                  <a:lnTo>
                    <a:pt x="0" y="817854"/>
                  </a:lnTo>
                  <a:lnTo>
                    <a:pt x="0" y="970254"/>
                  </a:lnTo>
                  <a:close/>
                </a:path>
                <a:path w="1433830" h="970279">
                  <a:moveTo>
                    <a:pt x="152400" y="104775"/>
                  </a:moveTo>
                  <a:lnTo>
                    <a:pt x="586994" y="0"/>
                  </a:lnTo>
                  <a:lnTo>
                    <a:pt x="1021588" y="104775"/>
                  </a:lnTo>
                  <a:lnTo>
                    <a:pt x="586994" y="209550"/>
                  </a:lnTo>
                  <a:lnTo>
                    <a:pt x="152400" y="104775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38985" y="1683003"/>
              <a:ext cx="1477010" cy="1358900"/>
            </a:xfrm>
            <a:custGeom>
              <a:avLst/>
              <a:gdLst/>
              <a:ahLst/>
              <a:cxnLst/>
              <a:rect l="l" t="t" r="r" b="b"/>
              <a:pathLst>
                <a:path w="1477010" h="1358900">
                  <a:moveTo>
                    <a:pt x="1028192" y="698246"/>
                  </a:moveTo>
                  <a:lnTo>
                    <a:pt x="163703" y="698246"/>
                  </a:lnTo>
                  <a:lnTo>
                    <a:pt x="163703" y="717296"/>
                  </a:lnTo>
                  <a:lnTo>
                    <a:pt x="1009142" y="717296"/>
                  </a:lnTo>
                  <a:lnTo>
                    <a:pt x="1009142" y="1149096"/>
                  </a:lnTo>
                  <a:lnTo>
                    <a:pt x="668528" y="1149096"/>
                  </a:lnTo>
                  <a:lnTo>
                    <a:pt x="668528" y="1130046"/>
                  </a:lnTo>
                  <a:lnTo>
                    <a:pt x="611378" y="1158621"/>
                  </a:lnTo>
                  <a:lnTo>
                    <a:pt x="668528" y="1187196"/>
                  </a:lnTo>
                  <a:lnTo>
                    <a:pt x="668528" y="1168146"/>
                  </a:lnTo>
                  <a:lnTo>
                    <a:pt x="1028192" y="1168146"/>
                  </a:lnTo>
                  <a:lnTo>
                    <a:pt x="1028192" y="1158621"/>
                  </a:lnTo>
                  <a:lnTo>
                    <a:pt x="1028192" y="1149096"/>
                  </a:lnTo>
                  <a:lnTo>
                    <a:pt x="1028192" y="717296"/>
                  </a:lnTo>
                  <a:lnTo>
                    <a:pt x="1028192" y="707771"/>
                  </a:lnTo>
                  <a:lnTo>
                    <a:pt x="1028192" y="698246"/>
                  </a:lnTo>
                  <a:close/>
                </a:path>
                <a:path w="1477010" h="1358900">
                  <a:moveTo>
                    <a:pt x="1476502" y="19050"/>
                  </a:moveTo>
                  <a:lnTo>
                    <a:pt x="135128" y="19050"/>
                  </a:lnTo>
                  <a:lnTo>
                    <a:pt x="135128" y="0"/>
                  </a:lnTo>
                  <a:lnTo>
                    <a:pt x="77978" y="28575"/>
                  </a:lnTo>
                  <a:lnTo>
                    <a:pt x="135128" y="57150"/>
                  </a:lnTo>
                  <a:lnTo>
                    <a:pt x="135128" y="38100"/>
                  </a:lnTo>
                  <a:lnTo>
                    <a:pt x="1457452" y="38100"/>
                  </a:lnTo>
                  <a:lnTo>
                    <a:pt x="1457452" y="1339596"/>
                  </a:lnTo>
                  <a:lnTo>
                    <a:pt x="19050" y="1339596"/>
                  </a:lnTo>
                  <a:lnTo>
                    <a:pt x="19050" y="1234821"/>
                  </a:lnTo>
                  <a:lnTo>
                    <a:pt x="0" y="1234821"/>
                  </a:lnTo>
                  <a:lnTo>
                    <a:pt x="0" y="1358620"/>
                  </a:lnTo>
                  <a:lnTo>
                    <a:pt x="1476502" y="1358620"/>
                  </a:lnTo>
                  <a:lnTo>
                    <a:pt x="1476502" y="1349095"/>
                  </a:lnTo>
                  <a:lnTo>
                    <a:pt x="1476502" y="1339596"/>
                  </a:lnTo>
                  <a:lnTo>
                    <a:pt x="1476502" y="38100"/>
                  </a:lnTo>
                  <a:lnTo>
                    <a:pt x="1476502" y="28575"/>
                  </a:lnTo>
                  <a:lnTo>
                    <a:pt x="1476502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68573" y="2374772"/>
            <a:ext cx="29210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b="1" spc="-10" dirty="0">
                <a:latin typeface="Arial"/>
                <a:cs typeface="Arial"/>
              </a:rPr>
              <a:t>Falso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71700" y="2381249"/>
            <a:ext cx="154940" cy="255904"/>
          </a:xfrm>
          <a:custGeom>
            <a:avLst/>
            <a:gdLst/>
            <a:ahLst/>
            <a:cxnLst/>
            <a:rect l="l" t="t" r="r" b="b"/>
            <a:pathLst>
              <a:path w="154939" h="255905">
                <a:moveTo>
                  <a:pt x="57150" y="198755"/>
                </a:moveTo>
                <a:lnTo>
                  <a:pt x="0" y="227330"/>
                </a:lnTo>
                <a:lnTo>
                  <a:pt x="57150" y="255905"/>
                </a:lnTo>
                <a:lnTo>
                  <a:pt x="57150" y="236855"/>
                </a:lnTo>
                <a:lnTo>
                  <a:pt x="47625" y="236855"/>
                </a:lnTo>
                <a:lnTo>
                  <a:pt x="47625" y="217805"/>
                </a:lnTo>
                <a:lnTo>
                  <a:pt x="57150" y="217805"/>
                </a:lnTo>
                <a:lnTo>
                  <a:pt x="57150" y="198755"/>
                </a:lnTo>
                <a:close/>
              </a:path>
              <a:path w="154939" h="255905">
                <a:moveTo>
                  <a:pt x="57150" y="217805"/>
                </a:moveTo>
                <a:lnTo>
                  <a:pt x="47625" y="217805"/>
                </a:lnTo>
                <a:lnTo>
                  <a:pt x="47625" y="236855"/>
                </a:lnTo>
                <a:lnTo>
                  <a:pt x="57150" y="236855"/>
                </a:lnTo>
                <a:lnTo>
                  <a:pt x="57150" y="217805"/>
                </a:lnTo>
                <a:close/>
              </a:path>
              <a:path w="154939" h="255905">
                <a:moveTo>
                  <a:pt x="135762" y="217805"/>
                </a:moveTo>
                <a:lnTo>
                  <a:pt x="57150" y="217805"/>
                </a:lnTo>
                <a:lnTo>
                  <a:pt x="57150" y="236855"/>
                </a:lnTo>
                <a:lnTo>
                  <a:pt x="154812" y="236855"/>
                </a:lnTo>
                <a:lnTo>
                  <a:pt x="154812" y="227330"/>
                </a:lnTo>
                <a:lnTo>
                  <a:pt x="135762" y="227330"/>
                </a:lnTo>
                <a:lnTo>
                  <a:pt x="135762" y="217805"/>
                </a:lnTo>
                <a:close/>
              </a:path>
              <a:path w="154939" h="255905">
                <a:moveTo>
                  <a:pt x="135762" y="9525"/>
                </a:moveTo>
                <a:lnTo>
                  <a:pt x="135762" y="227330"/>
                </a:lnTo>
                <a:lnTo>
                  <a:pt x="145287" y="217805"/>
                </a:lnTo>
                <a:lnTo>
                  <a:pt x="154812" y="217805"/>
                </a:lnTo>
                <a:lnTo>
                  <a:pt x="154812" y="19050"/>
                </a:lnTo>
                <a:lnTo>
                  <a:pt x="145287" y="19050"/>
                </a:lnTo>
                <a:lnTo>
                  <a:pt x="135762" y="9525"/>
                </a:lnTo>
                <a:close/>
              </a:path>
              <a:path w="154939" h="255905">
                <a:moveTo>
                  <a:pt x="154812" y="217805"/>
                </a:moveTo>
                <a:lnTo>
                  <a:pt x="145287" y="217805"/>
                </a:lnTo>
                <a:lnTo>
                  <a:pt x="135762" y="227330"/>
                </a:lnTo>
                <a:lnTo>
                  <a:pt x="154812" y="227330"/>
                </a:lnTo>
                <a:lnTo>
                  <a:pt x="154812" y="217805"/>
                </a:lnTo>
                <a:close/>
              </a:path>
              <a:path w="154939" h="255905">
                <a:moveTo>
                  <a:pt x="154812" y="0"/>
                </a:moveTo>
                <a:lnTo>
                  <a:pt x="30987" y="0"/>
                </a:lnTo>
                <a:lnTo>
                  <a:pt x="30987" y="19050"/>
                </a:lnTo>
                <a:lnTo>
                  <a:pt x="135762" y="19050"/>
                </a:lnTo>
                <a:lnTo>
                  <a:pt x="135762" y="9525"/>
                </a:lnTo>
                <a:lnTo>
                  <a:pt x="154812" y="9525"/>
                </a:lnTo>
                <a:lnTo>
                  <a:pt x="154812" y="0"/>
                </a:lnTo>
                <a:close/>
              </a:path>
              <a:path w="154939" h="255905">
                <a:moveTo>
                  <a:pt x="154812" y="9525"/>
                </a:moveTo>
                <a:lnTo>
                  <a:pt x="135762" y="9525"/>
                </a:lnTo>
                <a:lnTo>
                  <a:pt x="145287" y="19050"/>
                </a:lnTo>
                <a:lnTo>
                  <a:pt x="154812" y="19050"/>
                </a:lnTo>
                <a:lnTo>
                  <a:pt x="154812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335783" y="2391613"/>
            <a:ext cx="55308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spc="-10" dirty="0">
                <a:latin typeface="Arial"/>
                <a:cs typeface="Arial"/>
              </a:rPr>
              <a:t>Verdadeiro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5678"/>
            <a:ext cx="2759710" cy="1584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Vídeo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Aulas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 </a:t>
            </a:r>
            <a:r>
              <a:rPr sz="1200" spc="-160" dirty="0">
                <a:latin typeface="Times New Roman"/>
                <a:cs typeface="Times New Roman"/>
              </a:rPr>
              <a:t>13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Comando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while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https://youtu.be/LyHexIGdT-</a:t>
            </a:r>
            <a:r>
              <a:rPr sz="1200" u="sng" spc="-5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 </a:t>
            </a:r>
            <a:r>
              <a:rPr sz="1200" spc="-100" dirty="0">
                <a:latin typeface="Times New Roman"/>
                <a:cs typeface="Times New Roman"/>
              </a:rPr>
              <a:t>14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Comando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https://youtu.be/A9lJCksMaYE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45" dirty="0">
                <a:latin typeface="Times New Roman"/>
                <a:cs typeface="Times New Roman"/>
              </a:rPr>
              <a:t>15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Comandos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break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40" dirty="0">
                <a:latin typeface="Times New Roman"/>
                <a:cs typeface="Times New Roman"/>
              </a:rPr>
              <a:t> continue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https://youtu.be/1WtHaz0Pn70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Repetição</a:t>
            </a:r>
            <a:r>
              <a:rPr spc="-60" dirty="0"/>
              <a:t> </a:t>
            </a:r>
            <a:r>
              <a:rPr dirty="0"/>
              <a:t>por</a:t>
            </a:r>
            <a:r>
              <a:rPr spc="-70" dirty="0"/>
              <a:t> </a:t>
            </a:r>
            <a:r>
              <a:rPr spc="-10" dirty="0"/>
              <a:t>Condição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6314"/>
            <a:ext cx="3890010" cy="15113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Condição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45" dirty="0">
                <a:latin typeface="Times New Roman"/>
                <a:cs typeface="Times New Roman"/>
              </a:rPr>
              <a:t>qualquer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expressão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resulte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valor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tipo 	</a:t>
            </a:r>
            <a:r>
              <a:rPr sz="1200" spc="10" dirty="0">
                <a:latin typeface="Times New Roman"/>
                <a:cs typeface="Times New Roman"/>
              </a:rPr>
              <a:t>lógico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envolver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operadores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aritméticos,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lógicos, 	</a:t>
            </a:r>
            <a:r>
              <a:rPr sz="1200" spc="20" dirty="0">
                <a:latin typeface="Times New Roman"/>
                <a:cs typeface="Times New Roman"/>
              </a:rPr>
              <a:t>relacionais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resultados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funções.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25" dirty="0">
                <a:latin typeface="Times New Roman"/>
                <a:cs typeface="Times New Roman"/>
              </a:rPr>
              <a:t>Ex: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Times New Roman"/>
                <a:cs typeface="Times New Roman"/>
              </a:rPr>
              <a:t>x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Times New Roman"/>
                <a:cs typeface="Times New Roman"/>
              </a:rPr>
              <a:t>(N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&lt;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60)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&gt;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35)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Funcionamento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49225" indent="-146050">
              <a:lnSpc>
                <a:spcPct val="100000"/>
              </a:lnSpc>
              <a:spcBef>
                <a:spcPts val="459"/>
              </a:spcBef>
              <a:buClr>
                <a:srgbClr val="0AD0D9"/>
              </a:buClr>
              <a:buSzPct val="89285"/>
              <a:buFont typeface="DejaVu Sans"/>
              <a:buChar char="⚫"/>
              <a:tabLst>
                <a:tab pos="149225" algn="l"/>
              </a:tabLst>
            </a:pPr>
            <a:r>
              <a:rPr sz="1400" spc="-80" dirty="0"/>
              <a:t>A</a:t>
            </a:r>
            <a:r>
              <a:rPr sz="1400" spc="50" dirty="0"/>
              <a:t> </a:t>
            </a:r>
            <a:r>
              <a:rPr sz="1400" dirty="0"/>
              <a:t>condição</a:t>
            </a:r>
            <a:r>
              <a:rPr sz="1400" spc="30" dirty="0"/>
              <a:t> </a:t>
            </a:r>
            <a:r>
              <a:rPr sz="1400" spc="65" dirty="0"/>
              <a:t>da</a:t>
            </a:r>
            <a:r>
              <a:rPr sz="1400" spc="50" dirty="0"/>
              <a:t> </a:t>
            </a:r>
            <a:r>
              <a:rPr sz="1400" dirty="0"/>
              <a:t>cláusula</a:t>
            </a:r>
            <a:r>
              <a:rPr sz="1400" spc="70" dirty="0"/>
              <a:t> </a:t>
            </a:r>
            <a:r>
              <a:rPr sz="1400" b="1" i="1" spc="-90" dirty="0">
                <a:latin typeface="Georgia"/>
                <a:cs typeface="Georgia"/>
              </a:rPr>
              <a:t>enquanto</a:t>
            </a:r>
            <a:r>
              <a:rPr sz="1400" b="1" i="1" spc="105" dirty="0">
                <a:latin typeface="Georgia"/>
                <a:cs typeface="Georgia"/>
              </a:rPr>
              <a:t> </a:t>
            </a:r>
            <a:r>
              <a:rPr sz="1400" dirty="0"/>
              <a:t>é</a:t>
            </a:r>
            <a:r>
              <a:rPr sz="1400" spc="65" dirty="0"/>
              <a:t> </a:t>
            </a:r>
            <a:r>
              <a:rPr sz="1400" spc="35" dirty="0"/>
              <a:t>testada.</a:t>
            </a:r>
            <a:endParaRPr sz="1400">
              <a:latin typeface="Georgia"/>
              <a:cs typeface="Georgia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1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-10" dirty="0">
                <a:latin typeface="Times New Roman"/>
                <a:cs typeface="Times New Roman"/>
              </a:rPr>
              <a:t>Se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verdadeira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comandos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seguintes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são 	</a:t>
            </a:r>
            <a:r>
              <a:rPr sz="1200" spc="20" dirty="0">
                <a:latin typeface="Times New Roman"/>
                <a:cs typeface="Times New Roman"/>
              </a:rPr>
              <a:t>executados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sequência como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qualquer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algoritmo, 	</a:t>
            </a:r>
            <a:r>
              <a:rPr sz="1200" dirty="0">
                <a:latin typeface="Times New Roman"/>
                <a:cs typeface="Times New Roman"/>
              </a:rPr>
              <a:t>até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cláusula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b="1" i="1" spc="-55" dirty="0">
                <a:latin typeface="Georgia"/>
                <a:cs typeface="Georgia"/>
              </a:rPr>
              <a:t>fim</a:t>
            </a:r>
            <a:r>
              <a:rPr sz="1200" b="1" i="1" spc="85" dirty="0">
                <a:latin typeface="Georgia"/>
                <a:cs typeface="Georgia"/>
              </a:rPr>
              <a:t> </a:t>
            </a:r>
            <a:r>
              <a:rPr sz="1200" b="1" i="1" spc="-10" dirty="0">
                <a:latin typeface="Georgia"/>
                <a:cs typeface="Georgia"/>
              </a:rPr>
              <a:t>enquanto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fluxo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nesse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ponto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desviado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volta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para 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cláusula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b="1" i="1" spc="-75" dirty="0">
                <a:latin typeface="Georgia"/>
                <a:cs typeface="Georgia"/>
              </a:rPr>
              <a:t>enquanto</a:t>
            </a:r>
            <a:r>
              <a:rPr b="1" i="1" spc="55" dirty="0">
                <a:latin typeface="Georgia"/>
                <a:cs typeface="Georgia"/>
              </a:rPr>
              <a:t> </a:t>
            </a:r>
            <a:r>
              <a:rPr dirty="0"/>
              <a:t>e</a:t>
            </a:r>
            <a:r>
              <a:rPr spc="10" dirty="0"/>
              <a:t> </a:t>
            </a:r>
            <a:r>
              <a:rPr dirty="0"/>
              <a:t>o</a:t>
            </a:r>
            <a:r>
              <a:rPr spc="35" dirty="0"/>
              <a:t> </a:t>
            </a:r>
            <a:r>
              <a:rPr dirty="0"/>
              <a:t>processo</a:t>
            </a:r>
            <a:r>
              <a:rPr spc="35" dirty="0"/>
              <a:t> </a:t>
            </a:r>
            <a:r>
              <a:rPr dirty="0"/>
              <a:t>se</a:t>
            </a:r>
            <a:r>
              <a:rPr spc="45" dirty="0"/>
              <a:t> </a:t>
            </a:r>
            <a:r>
              <a:rPr spc="-10" dirty="0"/>
              <a:t>repete.</a:t>
            </a: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Se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condição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(ou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tornar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falsa),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 marL="332105" marR="10160">
              <a:lnSpc>
                <a:spcPct val="100000"/>
              </a:lnSpc>
            </a:pPr>
            <a:r>
              <a:rPr spc="10" dirty="0"/>
              <a:t>fluxo</a:t>
            </a:r>
            <a:r>
              <a:rPr spc="30" dirty="0"/>
              <a:t> </a:t>
            </a:r>
            <a:r>
              <a:rPr spc="60" dirty="0"/>
              <a:t>do</a:t>
            </a:r>
            <a:r>
              <a:rPr spc="45" dirty="0"/>
              <a:t> </a:t>
            </a:r>
            <a:r>
              <a:rPr spc="10" dirty="0"/>
              <a:t>algoritmo</a:t>
            </a:r>
            <a:r>
              <a:rPr spc="65" dirty="0"/>
              <a:t> </a:t>
            </a:r>
            <a:r>
              <a:rPr spc="10" dirty="0"/>
              <a:t>é</a:t>
            </a:r>
            <a:r>
              <a:rPr spc="55" dirty="0"/>
              <a:t> </a:t>
            </a:r>
            <a:r>
              <a:rPr spc="10" dirty="0"/>
              <a:t>desviado</a:t>
            </a:r>
            <a:r>
              <a:rPr spc="80" dirty="0"/>
              <a:t> </a:t>
            </a:r>
            <a:r>
              <a:rPr spc="10" dirty="0"/>
              <a:t>para</a:t>
            </a:r>
            <a:r>
              <a:rPr spc="55" dirty="0"/>
              <a:t> </a:t>
            </a:r>
            <a:r>
              <a:rPr spc="10" dirty="0"/>
              <a:t>o</a:t>
            </a:r>
            <a:r>
              <a:rPr spc="80" dirty="0"/>
              <a:t> </a:t>
            </a:r>
            <a:r>
              <a:rPr spc="10" dirty="0"/>
              <a:t>primeiro</a:t>
            </a:r>
            <a:r>
              <a:rPr spc="45" dirty="0"/>
              <a:t> </a:t>
            </a:r>
            <a:r>
              <a:rPr spc="40" dirty="0"/>
              <a:t>comando </a:t>
            </a:r>
            <a:r>
              <a:rPr dirty="0"/>
              <a:t>após</a:t>
            </a:r>
            <a:r>
              <a:rPr spc="60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/>
              <a:t>cláusula</a:t>
            </a:r>
            <a:r>
              <a:rPr spc="105" dirty="0"/>
              <a:t> </a:t>
            </a:r>
            <a:r>
              <a:rPr b="1" i="1" spc="-55" dirty="0">
                <a:latin typeface="Georgia"/>
                <a:cs typeface="Georgia"/>
              </a:rPr>
              <a:t>fim</a:t>
            </a:r>
            <a:r>
              <a:rPr b="1" i="1" spc="95" dirty="0">
                <a:latin typeface="Georgia"/>
                <a:cs typeface="Georgia"/>
              </a:rPr>
              <a:t> </a:t>
            </a:r>
            <a:r>
              <a:rPr b="1" i="1" spc="-10" dirty="0">
                <a:latin typeface="Georgia"/>
                <a:cs typeface="Georgia"/>
              </a:rPr>
              <a:t>enquanto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Repetição</a:t>
            </a:r>
            <a:r>
              <a:rPr spc="-60" dirty="0"/>
              <a:t> </a:t>
            </a:r>
            <a:r>
              <a:rPr dirty="0"/>
              <a:t>por</a:t>
            </a:r>
            <a:r>
              <a:rPr spc="-70" dirty="0"/>
              <a:t> </a:t>
            </a:r>
            <a:r>
              <a:rPr spc="-10" dirty="0"/>
              <a:t>Condição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8074" y="952880"/>
            <a:ext cx="11188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10" dirty="0">
                <a:latin typeface="Times New Roman"/>
                <a:cs typeface="Times New Roman"/>
              </a:rPr>
              <a:t>Relembrando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233" y="1109194"/>
            <a:ext cx="1517650" cy="10356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300" spc="-10" dirty="0">
                <a:latin typeface="Times New Roman"/>
                <a:cs typeface="Times New Roman"/>
              </a:rPr>
              <a:t>fluxogramas</a:t>
            </a:r>
            <a:endParaRPr sz="1300">
              <a:latin typeface="Times New Roman"/>
              <a:cs typeface="Times New Roman"/>
            </a:endParaRPr>
          </a:p>
          <a:p>
            <a:pPr marL="193675" marR="5080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95580" algn="l"/>
              </a:tabLst>
            </a:pPr>
            <a:r>
              <a:rPr sz="1200" dirty="0">
                <a:latin typeface="Times New Roman"/>
                <a:cs typeface="Times New Roman"/>
              </a:rPr>
              <a:t>Um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pode 	</a:t>
            </a:r>
            <a:r>
              <a:rPr sz="1200" spc="20" dirty="0">
                <a:latin typeface="Times New Roman"/>
                <a:cs typeface="Times New Roman"/>
              </a:rPr>
              <a:t>ser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repetido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até 	</a:t>
            </a:r>
            <a:r>
              <a:rPr sz="1200" spc="50" dirty="0">
                <a:latin typeface="Times New Roman"/>
                <a:cs typeface="Times New Roman"/>
              </a:rPr>
              <a:t>atender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spc="-10" dirty="0">
                <a:latin typeface="Times New Roman"/>
                <a:cs typeface="Times New Roman"/>
              </a:rPr>
              <a:t>condição.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12159" y="1140459"/>
            <a:ext cx="1224280" cy="1948180"/>
            <a:chOff x="3312159" y="1140459"/>
            <a:chExt cx="1224280" cy="1948180"/>
          </a:xfrm>
        </p:grpSpPr>
        <p:sp>
          <p:nvSpPr>
            <p:cNvPr id="9" name="object 9"/>
            <p:cNvSpPr/>
            <p:nvPr/>
          </p:nvSpPr>
          <p:spPr>
            <a:xfrm>
              <a:off x="3314699" y="2057437"/>
              <a:ext cx="647700" cy="234315"/>
            </a:xfrm>
            <a:custGeom>
              <a:avLst/>
              <a:gdLst/>
              <a:ahLst/>
              <a:cxnLst/>
              <a:rect l="l" t="t" r="r" b="b"/>
              <a:pathLst>
                <a:path w="647700" h="234314">
                  <a:moveTo>
                    <a:pt x="647700" y="0"/>
                  </a:moveTo>
                  <a:lnTo>
                    <a:pt x="0" y="0"/>
                  </a:lnTo>
                  <a:lnTo>
                    <a:pt x="0" y="234149"/>
                  </a:lnTo>
                  <a:lnTo>
                    <a:pt x="647700" y="23414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4699" y="2057437"/>
              <a:ext cx="647700" cy="234315"/>
            </a:xfrm>
            <a:custGeom>
              <a:avLst/>
              <a:gdLst/>
              <a:ahLst/>
              <a:cxnLst/>
              <a:rect l="l" t="t" r="r" b="b"/>
              <a:pathLst>
                <a:path w="647700" h="234314">
                  <a:moveTo>
                    <a:pt x="0" y="234149"/>
                  </a:moveTo>
                  <a:lnTo>
                    <a:pt x="647700" y="234149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234149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4699" y="1600199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323850" y="0"/>
                  </a:moveTo>
                  <a:lnTo>
                    <a:pt x="0" y="152400"/>
                  </a:lnTo>
                  <a:lnTo>
                    <a:pt x="323850" y="304800"/>
                  </a:lnTo>
                  <a:lnTo>
                    <a:pt x="647700" y="152400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14699" y="1600199"/>
              <a:ext cx="647700" cy="304800"/>
            </a:xfrm>
            <a:custGeom>
              <a:avLst/>
              <a:gdLst/>
              <a:ahLst/>
              <a:cxnLst/>
              <a:rect l="l" t="t" r="r" b="b"/>
              <a:pathLst>
                <a:path w="647700" h="304800">
                  <a:moveTo>
                    <a:pt x="0" y="152400"/>
                  </a:moveTo>
                  <a:lnTo>
                    <a:pt x="323850" y="0"/>
                  </a:lnTo>
                  <a:lnTo>
                    <a:pt x="647700" y="152400"/>
                  </a:lnTo>
                  <a:lnTo>
                    <a:pt x="323850" y="304800"/>
                  </a:lnTo>
                  <a:lnTo>
                    <a:pt x="0" y="15240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52799" y="1142999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285750" y="0"/>
                  </a:moveTo>
                  <a:lnTo>
                    <a:pt x="220215" y="3521"/>
                  </a:lnTo>
                  <a:lnTo>
                    <a:pt x="160064" y="13551"/>
                  </a:lnTo>
                  <a:lnTo>
                    <a:pt x="107008" y="29291"/>
                  </a:lnTo>
                  <a:lnTo>
                    <a:pt x="62761" y="49940"/>
                  </a:lnTo>
                  <a:lnTo>
                    <a:pt x="29035" y="74700"/>
                  </a:lnTo>
                  <a:lnTo>
                    <a:pt x="0" y="133350"/>
                  </a:lnTo>
                  <a:lnTo>
                    <a:pt x="7544" y="163929"/>
                  </a:lnTo>
                  <a:lnTo>
                    <a:pt x="62761" y="216759"/>
                  </a:lnTo>
                  <a:lnTo>
                    <a:pt x="107008" y="237408"/>
                  </a:lnTo>
                  <a:lnTo>
                    <a:pt x="160064" y="253148"/>
                  </a:lnTo>
                  <a:lnTo>
                    <a:pt x="220215" y="263178"/>
                  </a:lnTo>
                  <a:lnTo>
                    <a:pt x="285750" y="266700"/>
                  </a:lnTo>
                  <a:lnTo>
                    <a:pt x="351284" y="263178"/>
                  </a:lnTo>
                  <a:lnTo>
                    <a:pt x="411435" y="253148"/>
                  </a:lnTo>
                  <a:lnTo>
                    <a:pt x="464491" y="237408"/>
                  </a:lnTo>
                  <a:lnTo>
                    <a:pt x="508738" y="216759"/>
                  </a:lnTo>
                  <a:lnTo>
                    <a:pt x="542464" y="191999"/>
                  </a:lnTo>
                  <a:lnTo>
                    <a:pt x="571500" y="133350"/>
                  </a:lnTo>
                  <a:lnTo>
                    <a:pt x="563955" y="102770"/>
                  </a:lnTo>
                  <a:lnTo>
                    <a:pt x="508738" y="49940"/>
                  </a:lnTo>
                  <a:lnTo>
                    <a:pt x="464491" y="29291"/>
                  </a:lnTo>
                  <a:lnTo>
                    <a:pt x="411435" y="13551"/>
                  </a:lnTo>
                  <a:lnTo>
                    <a:pt x="351284" y="352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52799" y="1142999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0" y="133350"/>
                  </a:moveTo>
                  <a:lnTo>
                    <a:pt x="29035" y="74700"/>
                  </a:lnTo>
                  <a:lnTo>
                    <a:pt x="62761" y="49940"/>
                  </a:lnTo>
                  <a:lnTo>
                    <a:pt x="107008" y="29291"/>
                  </a:lnTo>
                  <a:lnTo>
                    <a:pt x="160064" y="13551"/>
                  </a:lnTo>
                  <a:lnTo>
                    <a:pt x="220215" y="3521"/>
                  </a:lnTo>
                  <a:lnTo>
                    <a:pt x="285750" y="0"/>
                  </a:lnTo>
                  <a:lnTo>
                    <a:pt x="351284" y="3521"/>
                  </a:lnTo>
                  <a:lnTo>
                    <a:pt x="411435" y="13551"/>
                  </a:lnTo>
                  <a:lnTo>
                    <a:pt x="464491" y="29291"/>
                  </a:lnTo>
                  <a:lnTo>
                    <a:pt x="508738" y="49940"/>
                  </a:lnTo>
                  <a:lnTo>
                    <a:pt x="542464" y="74700"/>
                  </a:lnTo>
                  <a:lnTo>
                    <a:pt x="571500" y="133350"/>
                  </a:lnTo>
                  <a:lnTo>
                    <a:pt x="563955" y="163929"/>
                  </a:lnTo>
                  <a:lnTo>
                    <a:pt x="508738" y="216759"/>
                  </a:lnTo>
                  <a:lnTo>
                    <a:pt x="464491" y="237408"/>
                  </a:lnTo>
                  <a:lnTo>
                    <a:pt x="411435" y="253148"/>
                  </a:lnTo>
                  <a:lnTo>
                    <a:pt x="351284" y="263178"/>
                  </a:lnTo>
                  <a:lnTo>
                    <a:pt x="285750" y="266700"/>
                  </a:lnTo>
                  <a:lnTo>
                    <a:pt x="220215" y="263178"/>
                  </a:lnTo>
                  <a:lnTo>
                    <a:pt x="160064" y="253148"/>
                  </a:lnTo>
                  <a:lnTo>
                    <a:pt x="107008" y="237408"/>
                  </a:lnTo>
                  <a:lnTo>
                    <a:pt x="62761" y="216759"/>
                  </a:lnTo>
                  <a:lnTo>
                    <a:pt x="29035" y="191999"/>
                  </a:lnTo>
                  <a:lnTo>
                    <a:pt x="0" y="133350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399" y="2819399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285750" y="0"/>
                  </a:moveTo>
                  <a:lnTo>
                    <a:pt x="220215" y="3521"/>
                  </a:lnTo>
                  <a:lnTo>
                    <a:pt x="160064" y="13551"/>
                  </a:lnTo>
                  <a:lnTo>
                    <a:pt x="107008" y="29291"/>
                  </a:lnTo>
                  <a:lnTo>
                    <a:pt x="62761" y="49940"/>
                  </a:lnTo>
                  <a:lnTo>
                    <a:pt x="29035" y="74700"/>
                  </a:lnTo>
                  <a:lnTo>
                    <a:pt x="0" y="133349"/>
                  </a:lnTo>
                  <a:lnTo>
                    <a:pt x="7544" y="163929"/>
                  </a:lnTo>
                  <a:lnTo>
                    <a:pt x="62761" y="216759"/>
                  </a:lnTo>
                  <a:lnTo>
                    <a:pt x="107008" y="237408"/>
                  </a:lnTo>
                  <a:lnTo>
                    <a:pt x="160064" y="253148"/>
                  </a:lnTo>
                  <a:lnTo>
                    <a:pt x="220215" y="263178"/>
                  </a:lnTo>
                  <a:lnTo>
                    <a:pt x="285750" y="266699"/>
                  </a:lnTo>
                  <a:lnTo>
                    <a:pt x="351284" y="263178"/>
                  </a:lnTo>
                  <a:lnTo>
                    <a:pt x="411435" y="253148"/>
                  </a:lnTo>
                  <a:lnTo>
                    <a:pt x="464491" y="237408"/>
                  </a:lnTo>
                  <a:lnTo>
                    <a:pt x="508738" y="216759"/>
                  </a:lnTo>
                  <a:lnTo>
                    <a:pt x="542464" y="191999"/>
                  </a:lnTo>
                  <a:lnTo>
                    <a:pt x="571500" y="133349"/>
                  </a:lnTo>
                  <a:lnTo>
                    <a:pt x="563955" y="102770"/>
                  </a:lnTo>
                  <a:lnTo>
                    <a:pt x="508738" y="49940"/>
                  </a:lnTo>
                  <a:lnTo>
                    <a:pt x="464491" y="29291"/>
                  </a:lnTo>
                  <a:lnTo>
                    <a:pt x="411435" y="13551"/>
                  </a:lnTo>
                  <a:lnTo>
                    <a:pt x="351284" y="352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62399" y="2819399"/>
              <a:ext cx="571500" cy="266700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0" y="133349"/>
                  </a:moveTo>
                  <a:lnTo>
                    <a:pt x="29035" y="74700"/>
                  </a:lnTo>
                  <a:lnTo>
                    <a:pt x="62761" y="49940"/>
                  </a:lnTo>
                  <a:lnTo>
                    <a:pt x="107008" y="29291"/>
                  </a:lnTo>
                  <a:lnTo>
                    <a:pt x="160064" y="13551"/>
                  </a:lnTo>
                  <a:lnTo>
                    <a:pt x="220215" y="3521"/>
                  </a:lnTo>
                  <a:lnTo>
                    <a:pt x="285750" y="0"/>
                  </a:lnTo>
                  <a:lnTo>
                    <a:pt x="351284" y="3521"/>
                  </a:lnTo>
                  <a:lnTo>
                    <a:pt x="411435" y="13551"/>
                  </a:lnTo>
                  <a:lnTo>
                    <a:pt x="464491" y="29291"/>
                  </a:lnTo>
                  <a:lnTo>
                    <a:pt x="508738" y="49940"/>
                  </a:lnTo>
                  <a:lnTo>
                    <a:pt x="542464" y="74700"/>
                  </a:lnTo>
                  <a:lnTo>
                    <a:pt x="571500" y="133349"/>
                  </a:lnTo>
                  <a:lnTo>
                    <a:pt x="563955" y="163929"/>
                  </a:lnTo>
                  <a:lnTo>
                    <a:pt x="508738" y="216759"/>
                  </a:lnTo>
                  <a:lnTo>
                    <a:pt x="464491" y="237408"/>
                  </a:lnTo>
                  <a:lnTo>
                    <a:pt x="411435" y="253148"/>
                  </a:lnTo>
                  <a:lnTo>
                    <a:pt x="351284" y="263178"/>
                  </a:lnTo>
                  <a:lnTo>
                    <a:pt x="285750" y="266699"/>
                  </a:lnTo>
                  <a:lnTo>
                    <a:pt x="220215" y="263178"/>
                  </a:lnTo>
                  <a:lnTo>
                    <a:pt x="160064" y="253148"/>
                  </a:lnTo>
                  <a:lnTo>
                    <a:pt x="107008" y="237408"/>
                  </a:lnTo>
                  <a:lnTo>
                    <a:pt x="62761" y="216759"/>
                  </a:lnTo>
                  <a:lnTo>
                    <a:pt x="29035" y="191999"/>
                  </a:lnTo>
                  <a:lnTo>
                    <a:pt x="0" y="133349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4699" y="2470949"/>
              <a:ext cx="647700" cy="234315"/>
            </a:xfrm>
            <a:custGeom>
              <a:avLst/>
              <a:gdLst/>
              <a:ahLst/>
              <a:cxnLst/>
              <a:rect l="l" t="t" r="r" b="b"/>
              <a:pathLst>
                <a:path w="647700" h="234314">
                  <a:moveTo>
                    <a:pt x="647700" y="0"/>
                  </a:moveTo>
                  <a:lnTo>
                    <a:pt x="0" y="0"/>
                  </a:lnTo>
                  <a:lnTo>
                    <a:pt x="0" y="234149"/>
                  </a:lnTo>
                  <a:lnTo>
                    <a:pt x="647700" y="234149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4699" y="2470949"/>
              <a:ext cx="647700" cy="234315"/>
            </a:xfrm>
            <a:custGeom>
              <a:avLst/>
              <a:gdLst/>
              <a:ahLst/>
              <a:cxnLst/>
              <a:rect l="l" t="t" r="r" b="b"/>
              <a:pathLst>
                <a:path w="647700" h="234314">
                  <a:moveTo>
                    <a:pt x="0" y="234149"/>
                  </a:moveTo>
                  <a:lnTo>
                    <a:pt x="647700" y="234149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234149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24708" y="1151000"/>
            <a:ext cx="629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Arial"/>
                <a:cs typeface="Arial"/>
              </a:rPr>
              <a:t>Leia</a:t>
            </a:r>
            <a:r>
              <a:rPr sz="1000" b="1" spc="-3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A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7608" y="1532000"/>
            <a:ext cx="49910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Arial"/>
                <a:cs typeface="Arial"/>
              </a:rPr>
              <a:t>A</a:t>
            </a:r>
            <a:r>
              <a:rPr sz="1000" b="1" spc="-5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&lt;=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25" dirty="0">
                <a:latin typeface="Arial"/>
                <a:cs typeface="Arial"/>
              </a:rPr>
              <a:t>B?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8609" y="1852040"/>
            <a:ext cx="257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Sim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96690" y="1532000"/>
            <a:ext cx="264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Arial"/>
                <a:cs typeface="Arial"/>
              </a:rPr>
              <a:t>Não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16150" y="1409699"/>
            <a:ext cx="2060575" cy="1418590"/>
          </a:xfrm>
          <a:custGeom>
            <a:avLst/>
            <a:gdLst/>
            <a:ahLst/>
            <a:cxnLst/>
            <a:rect l="l" t="t" r="r" b="b"/>
            <a:pathLst>
              <a:path w="2060575" h="1418589">
                <a:moveTo>
                  <a:pt x="1431925" y="1295400"/>
                </a:moveTo>
                <a:lnTo>
                  <a:pt x="1412875" y="1295400"/>
                </a:lnTo>
                <a:lnTo>
                  <a:pt x="1412875" y="1399413"/>
                </a:lnTo>
                <a:lnTo>
                  <a:pt x="19050" y="1399413"/>
                </a:lnTo>
                <a:lnTo>
                  <a:pt x="19050" y="352425"/>
                </a:lnTo>
                <a:lnTo>
                  <a:pt x="1041400" y="352425"/>
                </a:lnTo>
                <a:lnTo>
                  <a:pt x="1041400" y="371475"/>
                </a:lnTo>
                <a:lnTo>
                  <a:pt x="1079500" y="352425"/>
                </a:lnTo>
                <a:lnTo>
                  <a:pt x="1098550" y="342900"/>
                </a:lnTo>
                <a:lnTo>
                  <a:pt x="1079500" y="333375"/>
                </a:lnTo>
                <a:lnTo>
                  <a:pt x="1041400" y="314325"/>
                </a:lnTo>
                <a:lnTo>
                  <a:pt x="1041400" y="333375"/>
                </a:lnTo>
                <a:lnTo>
                  <a:pt x="0" y="333375"/>
                </a:lnTo>
                <a:lnTo>
                  <a:pt x="0" y="1418463"/>
                </a:lnTo>
                <a:lnTo>
                  <a:pt x="1431925" y="1418463"/>
                </a:lnTo>
                <a:lnTo>
                  <a:pt x="1431925" y="1408938"/>
                </a:lnTo>
                <a:lnTo>
                  <a:pt x="1431925" y="1399413"/>
                </a:lnTo>
                <a:lnTo>
                  <a:pt x="1431925" y="1295400"/>
                </a:lnTo>
                <a:close/>
              </a:path>
              <a:path w="2060575" h="1418589">
                <a:moveTo>
                  <a:pt x="1450975" y="1004062"/>
                </a:moveTo>
                <a:lnTo>
                  <a:pt x="1431925" y="1004062"/>
                </a:lnTo>
                <a:lnTo>
                  <a:pt x="1431925" y="881888"/>
                </a:lnTo>
                <a:lnTo>
                  <a:pt x="1412875" y="881888"/>
                </a:lnTo>
                <a:lnTo>
                  <a:pt x="1412875" y="1004062"/>
                </a:lnTo>
                <a:lnTo>
                  <a:pt x="1393825" y="1004062"/>
                </a:lnTo>
                <a:lnTo>
                  <a:pt x="1422400" y="1061212"/>
                </a:lnTo>
                <a:lnTo>
                  <a:pt x="1446212" y="1013587"/>
                </a:lnTo>
                <a:lnTo>
                  <a:pt x="1450975" y="1004062"/>
                </a:lnTo>
                <a:close/>
              </a:path>
              <a:path w="2060575" h="1418589">
                <a:moveTo>
                  <a:pt x="1450975" y="590550"/>
                </a:moveTo>
                <a:lnTo>
                  <a:pt x="1431925" y="590550"/>
                </a:lnTo>
                <a:lnTo>
                  <a:pt x="1431925" y="495300"/>
                </a:lnTo>
                <a:lnTo>
                  <a:pt x="1412875" y="495300"/>
                </a:lnTo>
                <a:lnTo>
                  <a:pt x="1412875" y="590550"/>
                </a:lnTo>
                <a:lnTo>
                  <a:pt x="1393825" y="590550"/>
                </a:lnTo>
                <a:lnTo>
                  <a:pt x="1422400" y="647700"/>
                </a:lnTo>
                <a:lnTo>
                  <a:pt x="1446212" y="600075"/>
                </a:lnTo>
                <a:lnTo>
                  <a:pt x="1450975" y="590550"/>
                </a:lnTo>
                <a:close/>
              </a:path>
              <a:path w="2060575" h="1418589">
                <a:moveTo>
                  <a:pt x="1450975" y="133350"/>
                </a:moveTo>
                <a:lnTo>
                  <a:pt x="1431925" y="133350"/>
                </a:lnTo>
                <a:lnTo>
                  <a:pt x="1431925" y="0"/>
                </a:lnTo>
                <a:lnTo>
                  <a:pt x="1412875" y="0"/>
                </a:lnTo>
                <a:lnTo>
                  <a:pt x="1412875" y="133350"/>
                </a:lnTo>
                <a:lnTo>
                  <a:pt x="1393825" y="133350"/>
                </a:lnTo>
                <a:lnTo>
                  <a:pt x="1422400" y="190500"/>
                </a:lnTo>
                <a:lnTo>
                  <a:pt x="1446212" y="142875"/>
                </a:lnTo>
                <a:lnTo>
                  <a:pt x="1450975" y="133350"/>
                </a:lnTo>
                <a:close/>
              </a:path>
              <a:path w="2060575" h="1418589">
                <a:moveTo>
                  <a:pt x="2060575" y="1352550"/>
                </a:moveTo>
                <a:lnTo>
                  <a:pt x="2041525" y="1352550"/>
                </a:lnTo>
                <a:lnTo>
                  <a:pt x="2041525" y="352425"/>
                </a:lnTo>
                <a:lnTo>
                  <a:pt x="2041525" y="342900"/>
                </a:lnTo>
                <a:lnTo>
                  <a:pt x="2041525" y="333375"/>
                </a:lnTo>
                <a:lnTo>
                  <a:pt x="1746250" y="333375"/>
                </a:lnTo>
                <a:lnTo>
                  <a:pt x="1746250" y="352425"/>
                </a:lnTo>
                <a:lnTo>
                  <a:pt x="2022475" y="352425"/>
                </a:lnTo>
                <a:lnTo>
                  <a:pt x="2022475" y="1352550"/>
                </a:lnTo>
                <a:lnTo>
                  <a:pt x="2003425" y="1352550"/>
                </a:lnTo>
                <a:lnTo>
                  <a:pt x="2032000" y="1409700"/>
                </a:lnTo>
                <a:lnTo>
                  <a:pt x="2055812" y="1362075"/>
                </a:lnTo>
                <a:lnTo>
                  <a:pt x="2060575" y="13525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58008" y="2079701"/>
            <a:ext cx="1546225" cy="96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58495" algn="r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Arial"/>
                <a:cs typeface="Arial"/>
              </a:rPr>
              <a:t>Imprima</a:t>
            </a:r>
            <a:r>
              <a:rPr sz="1000" b="1" spc="-50" dirty="0">
                <a:latin typeface="Arial"/>
                <a:cs typeface="Arial"/>
              </a:rPr>
              <a:t> 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000">
              <a:latin typeface="Arial"/>
              <a:cs typeface="Arial"/>
            </a:endParaRPr>
          </a:p>
          <a:p>
            <a:pPr marR="659765" algn="r">
              <a:lnSpc>
                <a:spcPct val="100000"/>
              </a:lnSpc>
            </a:pPr>
            <a:r>
              <a:rPr sz="1000" b="1" dirty="0">
                <a:latin typeface="Arial"/>
                <a:cs typeface="Arial"/>
              </a:rPr>
              <a:t>Some +1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em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b="1" spc="-5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000" b="1" spc="-25" dirty="0">
                <a:latin typeface="Arial"/>
                <a:cs typeface="Arial"/>
              </a:rPr>
              <a:t>Fim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5" dirty="0"/>
              <a:t> </a:t>
            </a:r>
            <a:r>
              <a:rPr spc="-10" dirty="0"/>
              <a:t>Infinito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3984625" cy="862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107314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Georgia"/>
                <a:cs typeface="Georgia"/>
              </a:rPr>
              <a:t>loop</a:t>
            </a:r>
            <a:r>
              <a:rPr sz="1300" b="1" spc="45" dirty="0">
                <a:latin typeface="Georgia"/>
                <a:cs typeface="Georgia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b="1" spc="-60" dirty="0">
                <a:latin typeface="Georgia"/>
                <a:cs typeface="Georgia"/>
              </a:rPr>
              <a:t>laço</a:t>
            </a:r>
            <a:r>
              <a:rPr sz="1300" b="1" spc="100" dirty="0">
                <a:latin typeface="Georgia"/>
                <a:cs typeface="Georgia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infinito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ocorre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quando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cometemos </a:t>
            </a:r>
            <a:r>
              <a:rPr sz="1300" dirty="0">
                <a:latin typeface="Times New Roman"/>
                <a:cs typeface="Times New Roman"/>
              </a:rPr>
              <a:t>algum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erro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especificar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condição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lógica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controla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repetição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esquecer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algum </a:t>
            </a:r>
            <a:r>
              <a:rPr sz="1200" spc="50" dirty="0">
                <a:latin typeface="Times New Roman"/>
                <a:cs typeface="Times New Roman"/>
              </a:rPr>
              <a:t>comando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repetição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Loop</a:t>
            </a:r>
            <a:r>
              <a:rPr spc="-5" dirty="0"/>
              <a:t> </a:t>
            </a:r>
            <a:r>
              <a:rPr spc="-10" dirty="0"/>
              <a:t>Infinito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95350" y="1104861"/>
            <a:ext cx="3218815" cy="1943735"/>
            <a:chOff x="895350" y="1104861"/>
            <a:chExt cx="3218815" cy="19437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1104861"/>
              <a:ext cx="3218688" cy="1019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350" y="2183612"/>
              <a:ext cx="3213100" cy="8643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115443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Exercício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7485"/>
            <a:ext cx="402399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Escreva,</a:t>
            </a:r>
            <a:r>
              <a:rPr sz="1300" spc="65" dirty="0">
                <a:latin typeface="Times New Roman"/>
                <a:cs typeface="Times New Roman"/>
              </a:rPr>
              <a:t> em </a:t>
            </a:r>
            <a:r>
              <a:rPr sz="1300" spc="50" dirty="0">
                <a:latin typeface="Times New Roman"/>
                <a:cs typeface="Times New Roman"/>
              </a:rPr>
              <a:t>pseudo-</a:t>
            </a:r>
            <a:r>
              <a:rPr sz="1300" spc="10" dirty="0">
                <a:latin typeface="Times New Roman"/>
                <a:cs typeface="Times New Roman"/>
              </a:rPr>
              <a:t>código,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 algoritmo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calcular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spc="50" dirty="0">
                <a:latin typeface="Times New Roman"/>
                <a:cs typeface="Times New Roman"/>
              </a:rPr>
              <a:t>média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números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537</Words>
  <Application>Microsoft Office PowerPoint</Application>
  <PresentationFormat>Custom</PresentationFormat>
  <Paragraphs>138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Carlito</vt:lpstr>
      <vt:lpstr>DejaVu Sans</vt:lpstr>
      <vt:lpstr>Georgia</vt:lpstr>
      <vt:lpstr>Times New Roman</vt:lpstr>
      <vt:lpstr>Office Theme</vt:lpstr>
      <vt:lpstr>PowerPoint Presentation</vt:lpstr>
      <vt:lpstr>Repetição por Condição</vt:lpstr>
      <vt:lpstr>Repetição por Condição</vt:lpstr>
      <vt:lpstr>Repetição por Condição</vt:lpstr>
      <vt:lpstr>Funcionamento</vt:lpstr>
      <vt:lpstr>Repetição por Condição</vt:lpstr>
      <vt:lpstr>Loop Infinito</vt:lpstr>
      <vt:lpstr>Loop Infinito</vt:lpstr>
      <vt:lpstr>Exercício</vt:lpstr>
      <vt:lpstr>Exercício</vt:lpstr>
      <vt:lpstr>Comando while</vt:lpstr>
      <vt:lpstr>Exemplo while</vt:lpstr>
      <vt:lpstr>Exemplo while</vt:lpstr>
      <vt:lpstr>Exercício</vt:lpstr>
      <vt:lpstr>Exercício</vt:lpstr>
      <vt:lpstr>Comando for</vt:lpstr>
      <vt:lpstr>Comando for</vt:lpstr>
      <vt:lpstr>Comando for</vt:lpstr>
      <vt:lpstr>Função range</vt:lpstr>
      <vt:lpstr>Função range</vt:lpstr>
      <vt:lpstr>Exemplo for</vt:lpstr>
      <vt:lpstr>Comando for</vt:lpstr>
      <vt:lpstr>Exercício</vt:lpstr>
      <vt:lpstr>Exercício</vt:lpstr>
      <vt:lpstr>Comando break</vt:lpstr>
      <vt:lpstr>Comando break</vt:lpstr>
      <vt:lpstr>Comando break</vt:lpstr>
      <vt:lpstr>Comando continue</vt:lpstr>
      <vt:lpstr>Comando continue</vt:lpstr>
      <vt:lpstr>Comando continue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 Cunha Campos</cp:lastModifiedBy>
  <cp:revision>1</cp:revision>
  <dcterms:created xsi:type="dcterms:W3CDTF">2024-02-22T17:45:10Z</dcterms:created>
  <dcterms:modified xsi:type="dcterms:W3CDTF">2024-02-22T17:52:10Z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