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4572000" cy="3429000"/>
  <p:notesSz cx="4572000" cy="3429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5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154" y="510285"/>
            <a:ext cx="3474720" cy="40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947673"/>
            <a:ext cx="3961129" cy="2089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KytKeN6kGU" TargetMode="External"/><Relationship Id="rId2" Type="http://schemas.openxmlformats.org/officeDocument/2006/relationships/hyperlink" Target="https://youtu.be/D7GD5EY0ct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tSALV1GhQyU" TargetMode="External"/><Relationship Id="rId4" Type="http://schemas.openxmlformats.org/officeDocument/2006/relationships/hyperlink" Target="https://youtu.be/wM4HfWhNu_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9264" y="630935"/>
              <a:ext cx="3529584" cy="121157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81000" y="255270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Eduardo Campos (CEFET-MG)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55" dirty="0"/>
              <a:t> </a:t>
            </a:r>
            <a:r>
              <a:rPr dirty="0"/>
              <a:t>seus</a:t>
            </a:r>
            <a:r>
              <a:rPr spc="-65" dirty="0"/>
              <a:t> </a:t>
            </a:r>
            <a:r>
              <a:rPr spc="-10" dirty="0"/>
              <a:t>elementos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808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Selecionando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sub-strings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sub-cadeias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caracteres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485899"/>
            <a:ext cx="2621788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Percorrer</a:t>
            </a:r>
            <a:r>
              <a:rPr spc="-60" dirty="0"/>
              <a:t> </a:t>
            </a:r>
            <a:r>
              <a:rPr dirty="0"/>
              <a:t>uma</a:t>
            </a:r>
            <a:r>
              <a:rPr spc="-35" dirty="0"/>
              <a:t> </a:t>
            </a:r>
            <a:r>
              <a:rPr spc="-10" dirty="0"/>
              <a:t>string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181100" y="1447774"/>
            <a:ext cx="3390900" cy="1414780"/>
            <a:chOff x="1181100" y="1447774"/>
            <a:chExt cx="3390900" cy="14147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1100" y="1447774"/>
              <a:ext cx="1642999" cy="5214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1100" y="2362136"/>
              <a:ext cx="1264437" cy="5000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1798" y="1752599"/>
              <a:ext cx="1100137" cy="914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61874" y="925678"/>
            <a:ext cx="3618865" cy="13646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Podemos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percorrer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 </a:t>
            </a:r>
            <a:r>
              <a:rPr sz="1300" spc="10" dirty="0">
                <a:latin typeface="Times New Roman"/>
                <a:cs typeface="Times New Roman"/>
              </a:rPr>
              <a:t>string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duas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formas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Usando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ciclo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sobre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índices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7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Usando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ciclo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sobre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sequência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Concatenação</a:t>
            </a:r>
            <a:r>
              <a:rPr spc="-65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10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4041140" cy="1228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Podemos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unir/concatenar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duas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string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formar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uma </a:t>
            </a:r>
            <a:r>
              <a:rPr sz="1300" dirty="0">
                <a:latin typeface="Times New Roman"/>
                <a:cs typeface="Times New Roman"/>
              </a:rPr>
              <a:t>nova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duas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maneiras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Usando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operador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soma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Arial"/>
                <a:cs typeface="Arial"/>
              </a:rPr>
              <a:t>“+”</a:t>
            </a:r>
            <a:endParaRPr sz="1200">
              <a:latin typeface="Arial"/>
              <a:cs typeface="Arial"/>
            </a:endParaRPr>
          </a:p>
          <a:p>
            <a:pPr marL="330200" marR="19558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Separando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strings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b="1" spc="20" dirty="0">
                <a:latin typeface="Times New Roman"/>
                <a:cs typeface="Times New Roman"/>
              </a:rPr>
              <a:t>vírgula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momento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da 	</a:t>
            </a:r>
            <a:r>
              <a:rPr sz="1200" spc="10" dirty="0">
                <a:latin typeface="Times New Roman"/>
                <a:cs typeface="Times New Roman"/>
              </a:rPr>
              <a:t>impressão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(um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espaço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será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automaticamente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inserido 	</a:t>
            </a:r>
            <a:r>
              <a:rPr sz="1200" spc="55" dirty="0">
                <a:latin typeface="Times New Roman"/>
                <a:cs typeface="Times New Roman"/>
              </a:rPr>
              <a:t>entre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elas)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2438399"/>
            <a:ext cx="3808095" cy="685800"/>
            <a:chOff x="304800" y="2438399"/>
            <a:chExt cx="3808095" cy="685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438399"/>
              <a:ext cx="1843024" cy="6857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200" y="2438437"/>
              <a:ext cx="1750187" cy="5643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Concatenação</a:t>
            </a:r>
            <a:r>
              <a:rPr spc="-65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10" dirty="0"/>
              <a:t>string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72681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2349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Podemos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acessar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caracteres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individualmente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string,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mas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podemos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modificá-</a:t>
            </a:r>
            <a:r>
              <a:rPr sz="1300" spc="-25" dirty="0">
                <a:latin typeface="Times New Roman"/>
                <a:cs typeface="Times New Roman"/>
              </a:rPr>
              <a:t>los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Felizmente,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podemos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construir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outra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string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via 	</a:t>
            </a:r>
            <a:r>
              <a:rPr sz="1200" spc="-10" dirty="0">
                <a:latin typeface="Times New Roman"/>
                <a:cs typeface="Times New Roman"/>
              </a:rPr>
              <a:t>concatenação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587" y="1905024"/>
            <a:ext cx="3321812" cy="11358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Sequências</a:t>
            </a:r>
            <a:r>
              <a:rPr spc="-85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escape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7887"/>
            <a:ext cx="3615690" cy="6991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09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Também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chamados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códigos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barra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invertida</a:t>
            </a:r>
            <a:endParaRPr sz="1300">
              <a:latin typeface="Times New Roman"/>
              <a:cs typeface="Times New Roman"/>
            </a:endParaRPr>
          </a:p>
          <a:p>
            <a:pPr marL="149225" marR="12700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45" dirty="0">
                <a:latin typeface="Times New Roman"/>
                <a:cs typeface="Times New Roman"/>
              </a:rPr>
              <a:t>Permitem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envio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caracteres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controle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não </a:t>
            </a:r>
            <a:r>
              <a:rPr sz="1300" spc="10" dirty="0">
                <a:latin typeface="Times New Roman"/>
                <a:cs typeface="Times New Roman"/>
              </a:rPr>
              <a:t>gráficos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dispositivos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300" y="1790699"/>
            <a:ext cx="1964563" cy="125729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9725" y="1787524"/>
          <a:ext cx="1949450" cy="1480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Código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Comando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spc="60" dirty="0">
                          <a:latin typeface="Times New Roman"/>
                          <a:cs typeface="Times New Roman"/>
                        </a:rPr>
                        <a:t>\n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nova</a:t>
                      </a:r>
                      <a:r>
                        <a:rPr sz="9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linha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spc="60" dirty="0">
                          <a:latin typeface="Times New Roman"/>
                          <a:cs typeface="Times New Roman"/>
                        </a:rPr>
                        <a:t>\t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tabulação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\v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tabulação</a:t>
                      </a:r>
                      <a:r>
                        <a:rPr sz="9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vertical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spc="50" dirty="0">
                          <a:latin typeface="Times New Roman"/>
                          <a:cs typeface="Times New Roman"/>
                        </a:rPr>
                        <a:t>\b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retrocesso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\’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aspas</a:t>
                      </a:r>
                      <a:r>
                        <a:rPr sz="9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simples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\”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aspas</a:t>
                      </a:r>
                      <a:r>
                        <a:rPr sz="9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duplas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85" dirty="0">
                          <a:latin typeface="Times New Roman"/>
                          <a:cs typeface="Times New Roman"/>
                        </a:rPr>
                        <a:t>\\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barra</a:t>
                      </a:r>
                      <a:r>
                        <a:rPr sz="9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invertida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Sequências</a:t>
            </a:r>
            <a:r>
              <a:rPr spc="-85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escape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-10" dirty="0"/>
              <a:t>As</a:t>
            </a:r>
            <a:r>
              <a:rPr spc="85" dirty="0"/>
              <a:t> </a:t>
            </a:r>
            <a:r>
              <a:rPr dirty="0"/>
              <a:t>sequências</a:t>
            </a:r>
            <a:r>
              <a:rPr spc="80" dirty="0"/>
              <a:t> </a:t>
            </a:r>
            <a:r>
              <a:rPr spc="60" dirty="0"/>
              <a:t>de</a:t>
            </a:r>
            <a:r>
              <a:rPr spc="55" dirty="0"/>
              <a:t> </a:t>
            </a:r>
            <a:r>
              <a:rPr dirty="0"/>
              <a:t>escape</a:t>
            </a:r>
            <a:r>
              <a:rPr spc="80" dirty="0"/>
              <a:t> </a:t>
            </a:r>
            <a:r>
              <a:rPr dirty="0"/>
              <a:t>são</a:t>
            </a:r>
            <a:r>
              <a:rPr spc="55" dirty="0"/>
              <a:t> </a:t>
            </a:r>
            <a:r>
              <a:rPr dirty="0"/>
              <a:t>executas</a:t>
            </a:r>
            <a:r>
              <a:rPr spc="75" dirty="0"/>
              <a:t> </a:t>
            </a:r>
            <a:r>
              <a:rPr spc="50" dirty="0"/>
              <a:t>sempre</a:t>
            </a:r>
            <a:r>
              <a:rPr spc="80" dirty="0"/>
              <a:t> </a:t>
            </a:r>
            <a:r>
              <a:rPr spc="60" dirty="0"/>
              <a:t>que</a:t>
            </a:r>
            <a:r>
              <a:rPr spc="105" dirty="0"/>
              <a:t> </a:t>
            </a:r>
            <a:r>
              <a:rPr spc="45" dirty="0"/>
              <a:t>uma </a:t>
            </a:r>
            <a:r>
              <a:rPr spc="10" dirty="0"/>
              <a:t>barra</a:t>
            </a:r>
            <a:r>
              <a:rPr spc="170" dirty="0"/>
              <a:t> </a:t>
            </a:r>
            <a:r>
              <a:rPr spc="10" dirty="0"/>
              <a:t>invertida</a:t>
            </a:r>
            <a:r>
              <a:rPr spc="85" dirty="0"/>
              <a:t> </a:t>
            </a:r>
            <a:r>
              <a:rPr spc="10" dirty="0"/>
              <a:t>é</a:t>
            </a:r>
            <a:r>
              <a:rPr spc="80" dirty="0"/>
              <a:t> </a:t>
            </a:r>
            <a:r>
              <a:rPr spc="45" dirty="0"/>
              <a:t>encontrada</a:t>
            </a:r>
          </a:p>
          <a:p>
            <a:pPr marL="149225" marR="21971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20" dirty="0"/>
              <a:t>Para</a:t>
            </a:r>
            <a:r>
              <a:rPr spc="5" dirty="0"/>
              <a:t> </a:t>
            </a:r>
            <a:r>
              <a:rPr spc="20" dirty="0"/>
              <a:t>evitar</a:t>
            </a:r>
            <a:r>
              <a:rPr spc="5" dirty="0"/>
              <a:t> </a:t>
            </a:r>
            <a:r>
              <a:rPr spc="60" dirty="0"/>
              <a:t>que</a:t>
            </a:r>
            <a:r>
              <a:rPr spc="5" dirty="0"/>
              <a:t> </a:t>
            </a:r>
            <a:r>
              <a:rPr spc="20" dirty="0"/>
              <a:t>as</a:t>
            </a:r>
            <a:r>
              <a:rPr spc="35" dirty="0"/>
              <a:t> </a:t>
            </a:r>
            <a:r>
              <a:rPr spc="20" dirty="0"/>
              <a:t>sequências </a:t>
            </a:r>
            <a:r>
              <a:rPr spc="60" dirty="0"/>
              <a:t>de</a:t>
            </a:r>
            <a:r>
              <a:rPr spc="5" dirty="0"/>
              <a:t> </a:t>
            </a:r>
            <a:r>
              <a:rPr spc="20" dirty="0"/>
              <a:t>escape</a:t>
            </a:r>
            <a:r>
              <a:rPr spc="50" dirty="0"/>
              <a:t> </a:t>
            </a:r>
            <a:r>
              <a:rPr spc="-10" dirty="0"/>
              <a:t>funcionem, </a:t>
            </a:r>
            <a:r>
              <a:rPr spc="50" dirty="0"/>
              <a:t>basta </a:t>
            </a:r>
            <a:r>
              <a:rPr dirty="0"/>
              <a:t>definir</a:t>
            </a:r>
            <a:r>
              <a:rPr spc="40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string</a:t>
            </a:r>
            <a:r>
              <a:rPr spc="100" dirty="0"/>
              <a:t> </a:t>
            </a:r>
            <a:r>
              <a:rPr dirty="0"/>
              <a:t>como</a:t>
            </a:r>
            <a:r>
              <a:rPr spc="60" dirty="0"/>
              <a:t> </a:t>
            </a:r>
            <a:r>
              <a:rPr spc="70" dirty="0"/>
              <a:t>uma</a:t>
            </a:r>
            <a:r>
              <a:rPr spc="114" dirty="0"/>
              <a:t> </a:t>
            </a:r>
            <a:r>
              <a:rPr b="1" i="1" spc="-10" dirty="0">
                <a:latin typeface="Trebuchet MS"/>
                <a:cs typeface="Trebuchet MS"/>
              </a:rPr>
              <a:t>Raw</a:t>
            </a:r>
            <a:r>
              <a:rPr b="1" i="1" spc="50" dirty="0">
                <a:latin typeface="Trebuchet MS"/>
                <a:cs typeface="Trebuchet MS"/>
              </a:rPr>
              <a:t> </a:t>
            </a:r>
            <a:r>
              <a:rPr b="1" i="1" spc="-10" dirty="0">
                <a:latin typeface="Trebuchet MS"/>
                <a:cs typeface="Trebuchet MS"/>
              </a:rPr>
              <a:t>String</a:t>
            </a:r>
          </a:p>
          <a:p>
            <a:pPr marL="330835" lvl="1" indent="-121920">
              <a:lnSpc>
                <a:spcPct val="100000"/>
              </a:lnSpc>
              <a:spcBef>
                <a:spcPts val="31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Para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isto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basta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preceder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string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r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ou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286037"/>
            <a:ext cx="1964563" cy="6786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Formatação</a:t>
            </a:r>
            <a:r>
              <a:rPr spc="-3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787140" cy="1513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11112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Também é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possível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realizar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formatação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string </a:t>
            </a:r>
            <a:r>
              <a:rPr sz="1300" spc="30" dirty="0">
                <a:latin typeface="Times New Roman"/>
                <a:cs typeface="Times New Roman"/>
              </a:rPr>
              <a:t>utilizando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operado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b="1" spc="-50" dirty="0">
                <a:latin typeface="Times New Roman"/>
                <a:cs typeface="Times New Roman"/>
              </a:rPr>
              <a:t>%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geral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1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string-a-ser-</a:t>
            </a:r>
            <a:r>
              <a:rPr sz="1200" spc="45" dirty="0">
                <a:latin typeface="Times New Roman"/>
                <a:cs typeface="Times New Roman"/>
              </a:rPr>
              <a:t>formatada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%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(lista-de-</a:t>
            </a:r>
            <a:r>
              <a:rPr sz="1200" spc="-10" dirty="0">
                <a:latin typeface="Times New Roman"/>
                <a:cs typeface="Times New Roman"/>
              </a:rPr>
              <a:t>valores)</a:t>
            </a:r>
            <a:endParaRPr sz="1200">
              <a:latin typeface="Times New Roman"/>
              <a:cs typeface="Times New Roman"/>
            </a:endParaRPr>
          </a:p>
          <a:p>
            <a:pPr marL="149225" marR="508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Todo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conteúdo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string</a:t>
            </a:r>
            <a:r>
              <a:rPr sz="1300" spc="60" dirty="0">
                <a:latin typeface="Times New Roman"/>
                <a:cs typeface="Times New Roman"/>
              </a:rPr>
              <a:t> da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esquerda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precedido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Times New Roman"/>
                <a:cs typeface="Times New Roman"/>
              </a:rPr>
              <a:t>por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%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substituído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valor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direita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(entre </a:t>
            </a:r>
            <a:r>
              <a:rPr sz="1300" spc="35" dirty="0">
                <a:latin typeface="Times New Roman"/>
                <a:cs typeface="Times New Roman"/>
              </a:rPr>
              <a:t>parênteses)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590799"/>
            <a:ext cx="4143375" cy="5429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Formatação</a:t>
            </a:r>
            <a:r>
              <a:rPr spc="-3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strings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215582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Na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string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esquerda,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o </a:t>
            </a:r>
            <a:r>
              <a:rPr sz="1300" spc="50" dirty="0">
                <a:latin typeface="Times New Roman"/>
                <a:cs typeface="Times New Roman"/>
              </a:rPr>
              <a:t>conjunto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caracteres</a:t>
            </a:r>
            <a:r>
              <a:rPr sz="1300" spc="5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depois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%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define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tipo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spc="20" dirty="0">
                <a:latin typeface="Times New Roman"/>
                <a:cs typeface="Times New Roman"/>
              </a:rPr>
              <a:t>formatação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executada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2590799"/>
            <a:ext cx="4143375" cy="542925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73325" y="1025524"/>
          <a:ext cx="2139950" cy="1482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Código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Tipo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9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formatação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%c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caractere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%s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%d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inteiro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%u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inteiro</a:t>
                      </a:r>
                      <a:r>
                        <a:rPr sz="9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sem</a:t>
                      </a:r>
                      <a:r>
                        <a:rPr sz="9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sinal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%f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reais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(ponto</a:t>
                      </a:r>
                      <a:r>
                        <a:rPr sz="9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flutuante)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spc="-20" dirty="0">
                          <a:latin typeface="Times New Roman"/>
                          <a:cs typeface="Times New Roman"/>
                        </a:rPr>
                        <a:t>%.Nf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reais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com</a:t>
                      </a:r>
                      <a:r>
                        <a:rPr sz="9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casas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decimais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%%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símbolo</a:t>
                      </a:r>
                      <a:r>
                        <a:rPr sz="9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9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%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Manipulando</a:t>
            </a:r>
            <a:r>
              <a:rPr spc="-55" dirty="0"/>
              <a:t> </a:t>
            </a:r>
            <a:r>
              <a:rPr spc="-10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43985" cy="175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Podemos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procurar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b="1" spc="55" dirty="0">
                <a:latin typeface="Times New Roman"/>
                <a:cs typeface="Times New Roman"/>
              </a:rPr>
              <a:t>string</a:t>
            </a:r>
            <a:r>
              <a:rPr sz="1300" b="1" spc="80" dirty="0">
                <a:latin typeface="Times New Roman"/>
                <a:cs typeface="Times New Roman"/>
              </a:rPr>
              <a:t> menor </a:t>
            </a:r>
            <a:r>
              <a:rPr sz="1300" spc="60" dirty="0">
                <a:latin typeface="Times New Roman"/>
                <a:cs typeface="Times New Roman"/>
              </a:rPr>
              <a:t>dentro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5" dirty="0">
                <a:latin typeface="Times New Roman"/>
                <a:cs typeface="Times New Roman"/>
              </a:rPr>
              <a:t> uma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b="1" spc="55" dirty="0">
                <a:latin typeface="Times New Roman"/>
                <a:cs typeface="Times New Roman"/>
              </a:rPr>
              <a:t>string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55" dirty="0">
                <a:latin typeface="Times New Roman"/>
                <a:cs typeface="Times New Roman"/>
              </a:rPr>
              <a:t>maior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35" dirty="0">
                <a:latin typeface="Times New Roman"/>
                <a:cs typeface="Times New Roman"/>
              </a:rPr>
              <a:t>Ex: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palavra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frase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isso,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basta</a:t>
            </a:r>
            <a:r>
              <a:rPr sz="1300" spc="10" dirty="0">
                <a:latin typeface="Times New Roman"/>
                <a:cs typeface="Times New Roman"/>
              </a:rPr>
              <a:t> utilizar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operador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b="1" spc="50" dirty="0">
                <a:latin typeface="Times New Roman"/>
                <a:cs typeface="Times New Roman"/>
              </a:rPr>
              <a:t>in</a:t>
            </a:r>
            <a:r>
              <a:rPr sz="1300" spc="50" dirty="0">
                <a:latin typeface="Times New Roman"/>
                <a:cs typeface="Times New Roman"/>
              </a:rPr>
              <a:t>.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Forma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geral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string1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string2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225" marR="248285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resultado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será </a:t>
            </a:r>
            <a:r>
              <a:rPr sz="1300" b="1" spc="20" dirty="0">
                <a:latin typeface="Times New Roman"/>
                <a:cs typeface="Times New Roman"/>
              </a:rPr>
              <a:t>True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string1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existir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dentro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da </a:t>
            </a:r>
            <a:r>
              <a:rPr sz="1300" dirty="0">
                <a:latin typeface="Times New Roman"/>
                <a:cs typeface="Times New Roman"/>
              </a:rPr>
              <a:t>string2,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False</a:t>
            </a:r>
            <a:r>
              <a:rPr sz="1300" dirty="0">
                <a:latin typeface="Times New Roman"/>
                <a:cs typeface="Times New Roman"/>
              </a:rPr>
              <a:t>,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caso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contrário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Manipulando</a:t>
            </a:r>
            <a:r>
              <a:rPr spc="-55" dirty="0"/>
              <a:t> </a:t>
            </a:r>
            <a:r>
              <a:rPr spc="-10" dirty="0"/>
              <a:t>strings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92861" y="1814512"/>
            <a:ext cx="4174490" cy="1462405"/>
            <a:chOff x="292861" y="1814512"/>
            <a:chExt cx="4174490" cy="14624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861" y="1819274"/>
              <a:ext cx="2450338" cy="14573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5600" y="1814512"/>
              <a:ext cx="1571625" cy="44291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1874" y="967485"/>
            <a:ext cx="4040504" cy="876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7048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Procurando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b="1" spc="55" dirty="0">
                <a:latin typeface="Times New Roman"/>
                <a:cs typeface="Times New Roman"/>
              </a:rPr>
              <a:t>string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spc="80" dirty="0">
                <a:latin typeface="Times New Roman"/>
                <a:cs typeface="Times New Roman"/>
              </a:rPr>
              <a:t>menor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dentro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b="1" spc="45" dirty="0">
                <a:latin typeface="Times New Roman"/>
                <a:cs typeface="Times New Roman"/>
              </a:rPr>
              <a:t>string </a:t>
            </a:r>
            <a:r>
              <a:rPr sz="1300" b="1" spc="55" dirty="0">
                <a:latin typeface="Times New Roman"/>
                <a:cs typeface="Times New Roman"/>
              </a:rPr>
              <a:t>maior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No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caso, </a:t>
            </a:r>
            <a:r>
              <a:rPr sz="1200" spc="3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string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devem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estar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escritas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exatamente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iguais</a:t>
            </a:r>
            <a:endParaRPr sz="1200">
              <a:latin typeface="Times New Roman"/>
              <a:cs typeface="Times New Roman"/>
            </a:endParaRPr>
          </a:p>
          <a:p>
            <a:pPr marL="28575">
              <a:lnSpc>
                <a:spcPct val="100000"/>
              </a:lnSpc>
              <a:spcBef>
                <a:spcPts val="280"/>
              </a:spcBef>
              <a:tabLst>
                <a:tab pos="264160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Exemplos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-2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Definição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914140" cy="1291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b="1" spc="20" dirty="0">
                <a:latin typeface="Times New Roman"/>
                <a:cs typeface="Times New Roman"/>
              </a:rPr>
              <a:t>Cadeia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95" dirty="0">
                <a:latin typeface="Times New Roman"/>
                <a:cs typeface="Times New Roman"/>
              </a:rPr>
              <a:t>de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20" dirty="0">
                <a:latin typeface="Times New Roman"/>
                <a:cs typeface="Times New Roman"/>
              </a:rPr>
              <a:t>caracteres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b="1" spc="105" dirty="0">
                <a:latin typeface="Times New Roman"/>
                <a:cs typeface="Times New Roman"/>
              </a:rPr>
              <a:t>ou</a:t>
            </a:r>
            <a:r>
              <a:rPr sz="1300" b="1" spc="8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String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Sequência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caracteres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adjacentes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memória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Permite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representar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palavras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frases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do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sz="1200" spc="40" dirty="0">
                <a:latin typeface="Times New Roman"/>
                <a:cs typeface="Times New Roman"/>
              </a:rPr>
              <a:t>computador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Em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outras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palavras,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listas.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7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diferença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que 	</a:t>
            </a:r>
            <a:r>
              <a:rPr sz="1200" dirty="0">
                <a:latin typeface="Times New Roman"/>
                <a:cs typeface="Times New Roman"/>
              </a:rPr>
              <a:t>cada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posição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contém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único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caractere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Manipulando</a:t>
            </a:r>
            <a:r>
              <a:rPr spc="-55" dirty="0"/>
              <a:t> </a:t>
            </a:r>
            <a:r>
              <a:rPr spc="-10" dirty="0"/>
              <a:t>strings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700" y="2171699"/>
            <a:ext cx="3922395" cy="871855"/>
            <a:chOff x="266700" y="2171699"/>
            <a:chExt cx="3922395" cy="871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" y="2171699"/>
              <a:ext cx="2264537" cy="8715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2700" y="2171699"/>
              <a:ext cx="1635887" cy="342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5524" y="968120"/>
            <a:ext cx="3930650" cy="1181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575" marR="9017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55575" algn="l"/>
              </a:tabLst>
            </a:pPr>
            <a:r>
              <a:rPr sz="1300" spc="20" dirty="0">
                <a:latin typeface="Times New Roman"/>
                <a:cs typeface="Times New Roman"/>
              </a:rPr>
              <a:t>Também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podemos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utilizar os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operadores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relacionais </a:t>
            </a:r>
            <a:r>
              <a:rPr sz="1300" dirty="0">
                <a:latin typeface="Times New Roman"/>
                <a:cs typeface="Times New Roman"/>
              </a:rPr>
              <a:t>(==,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!=,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&lt;,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&lt;=,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&gt;,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&gt;=)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comparar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duas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string</a:t>
            </a:r>
            <a:endParaRPr sz="1300">
              <a:latin typeface="Times New Roman"/>
              <a:cs typeface="Times New Roman"/>
            </a:endParaRPr>
          </a:p>
          <a:p>
            <a:pPr marL="33718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7185" algn="l"/>
              </a:tabLst>
            </a:pPr>
            <a:r>
              <a:rPr sz="1200" spc="-7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comparação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feita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usando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ordem </a:t>
            </a:r>
            <a:r>
              <a:rPr sz="1200" dirty="0">
                <a:latin typeface="Times New Roman"/>
                <a:cs typeface="Times New Roman"/>
              </a:rPr>
              <a:t>lexicográfica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(i.e.</a:t>
            </a:r>
            <a:endParaRPr sz="12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</a:pPr>
            <a:r>
              <a:rPr sz="1200" spc="55" dirty="0">
                <a:latin typeface="Times New Roman"/>
                <a:cs typeface="Times New Roman"/>
              </a:rPr>
              <a:t>ordem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do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dicionário)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2320925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-2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Manipulando</a:t>
            </a:r>
            <a:r>
              <a:rPr spc="-55" dirty="0"/>
              <a:t> </a:t>
            </a:r>
            <a:r>
              <a:rPr spc="-10" dirty="0"/>
              <a:t>strings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9147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Nas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comparações,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letras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maiúsculas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minúsculas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são </a:t>
            </a:r>
            <a:r>
              <a:rPr sz="1300" spc="20" dirty="0">
                <a:latin typeface="Times New Roman"/>
                <a:cs typeface="Times New Roman"/>
              </a:rPr>
              <a:t>consideradas</a:t>
            </a:r>
            <a:r>
              <a:rPr sz="1300" spc="2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diferentes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1500" y="1754923"/>
            <a:ext cx="3043555" cy="1522095"/>
            <a:chOff x="571500" y="1754923"/>
            <a:chExt cx="3043555" cy="15220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0" y="1754923"/>
              <a:ext cx="1814449" cy="735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4600" y="1754949"/>
              <a:ext cx="857250" cy="3286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500" y="2555087"/>
              <a:ext cx="1771650" cy="7215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4600" y="2593187"/>
              <a:ext cx="1100137" cy="32146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510408" y="1544573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626" y="1561846"/>
            <a:ext cx="710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Exemplos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Manipulando</a:t>
            </a:r>
            <a:r>
              <a:rPr spc="-55" dirty="0"/>
              <a:t> </a:t>
            </a:r>
            <a:r>
              <a:rPr spc="-10" dirty="0"/>
              <a:t>strings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10" dirty="0"/>
              <a:t>Essa</a:t>
            </a:r>
            <a:r>
              <a:rPr spc="25" dirty="0"/>
              <a:t> </a:t>
            </a:r>
            <a:r>
              <a:rPr spc="20" dirty="0"/>
              <a:t>diferença</a:t>
            </a:r>
            <a:r>
              <a:rPr spc="75" dirty="0"/>
              <a:t> </a:t>
            </a:r>
            <a:r>
              <a:rPr spc="55" dirty="0"/>
              <a:t>entre</a:t>
            </a:r>
            <a:r>
              <a:rPr spc="100" dirty="0"/>
              <a:t> </a:t>
            </a:r>
            <a:r>
              <a:rPr spc="20" dirty="0"/>
              <a:t>maiúsculas</a:t>
            </a:r>
            <a:r>
              <a:rPr spc="60" dirty="0"/>
              <a:t> </a:t>
            </a:r>
            <a:r>
              <a:rPr spc="20" dirty="0"/>
              <a:t>e</a:t>
            </a:r>
            <a:r>
              <a:rPr spc="75" dirty="0"/>
              <a:t> </a:t>
            </a:r>
            <a:r>
              <a:rPr spc="20" dirty="0"/>
              <a:t>minúsculas</a:t>
            </a:r>
            <a:r>
              <a:rPr spc="60" dirty="0"/>
              <a:t> </a:t>
            </a:r>
            <a:r>
              <a:rPr spc="-10" dirty="0"/>
              <a:t>ocorre </a:t>
            </a:r>
            <a:r>
              <a:rPr spc="20" dirty="0"/>
              <a:t>pois</a:t>
            </a:r>
            <a:r>
              <a:rPr dirty="0"/>
              <a:t> </a:t>
            </a:r>
            <a:r>
              <a:rPr spc="20" dirty="0"/>
              <a:t>a</a:t>
            </a:r>
            <a:r>
              <a:rPr spc="-25" dirty="0"/>
              <a:t> </a:t>
            </a:r>
            <a:r>
              <a:rPr spc="20" dirty="0"/>
              <a:t>comparação</a:t>
            </a:r>
            <a:r>
              <a:rPr spc="15" dirty="0"/>
              <a:t> </a:t>
            </a:r>
            <a:r>
              <a:rPr spc="20" dirty="0"/>
              <a:t>é feita</a:t>
            </a:r>
            <a:r>
              <a:rPr spc="5" dirty="0"/>
              <a:t> </a:t>
            </a:r>
            <a:r>
              <a:rPr spc="20" dirty="0"/>
              <a:t>pelos</a:t>
            </a:r>
            <a:r>
              <a:rPr spc="5" dirty="0"/>
              <a:t> </a:t>
            </a:r>
            <a:r>
              <a:rPr spc="20" dirty="0"/>
              <a:t>códigos</a:t>
            </a:r>
            <a:r>
              <a:rPr spc="45" dirty="0"/>
              <a:t> </a:t>
            </a:r>
            <a:r>
              <a:rPr spc="50" dirty="0"/>
              <a:t>numéricos</a:t>
            </a:r>
            <a:r>
              <a:rPr spc="5" dirty="0"/>
              <a:t> </a:t>
            </a:r>
            <a:r>
              <a:rPr spc="-25" dirty="0"/>
              <a:t>dos </a:t>
            </a:r>
            <a:r>
              <a:rPr spc="-10" dirty="0"/>
              <a:t>caracteres</a:t>
            </a: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Função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ord()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código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numérico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caractere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Função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chr()</a:t>
            </a:r>
            <a:r>
              <a:rPr sz="1200" spc="10" dirty="0">
                <a:latin typeface="Times New Roman"/>
                <a:cs typeface="Times New Roman"/>
              </a:rPr>
              <a:t>: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caractere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código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numérico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5400" y="2362199"/>
            <a:ext cx="1855470" cy="693420"/>
            <a:chOff x="1295400" y="2362199"/>
            <a:chExt cx="1855470" cy="693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2362199"/>
              <a:ext cx="800100" cy="6786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0300" y="2362199"/>
              <a:ext cx="750087" cy="6929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Métodos</a:t>
            </a:r>
            <a:r>
              <a:rPr spc="-90" dirty="0"/>
              <a:t> </a:t>
            </a:r>
            <a:r>
              <a:rPr dirty="0"/>
              <a:t>sobre</a:t>
            </a:r>
            <a:r>
              <a:rPr spc="-85" dirty="0"/>
              <a:t> </a:t>
            </a:r>
            <a:r>
              <a:rPr spc="-10" dirty="0"/>
              <a:t>strings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896995" cy="1685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7175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Uma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string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classe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e,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portanto,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possui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diversos </a:t>
            </a:r>
            <a:r>
              <a:rPr sz="1300" spc="55" dirty="0">
                <a:latin typeface="Times New Roman"/>
                <a:cs typeface="Times New Roman"/>
              </a:rPr>
              <a:t>métodos</a:t>
            </a:r>
            <a:r>
              <a:rPr sz="1300" dirty="0">
                <a:latin typeface="Times New Roman"/>
                <a:cs typeface="Times New Roman"/>
              </a:rPr>
              <a:t> já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definidos</a:t>
            </a:r>
            <a:endParaRPr sz="1300">
              <a:latin typeface="Times New Roman"/>
              <a:cs typeface="Times New Roman"/>
            </a:endParaRPr>
          </a:p>
          <a:p>
            <a:pPr marL="330200" marR="29908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30" dirty="0">
                <a:latin typeface="Times New Roman"/>
                <a:cs typeface="Times New Roman"/>
              </a:rPr>
              <a:t>Um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jeitos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mais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simples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manipular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strings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é 	</a:t>
            </a:r>
            <a:r>
              <a:rPr sz="1200" spc="10" dirty="0">
                <a:latin typeface="Times New Roman"/>
                <a:cs typeface="Times New Roman"/>
              </a:rPr>
              <a:t>utilizar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métodos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já fazem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parte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Esses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métodos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permitem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executar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diversas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tarefas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Conversão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maiúsculo/minúsculo,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localizar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substituir 	</a:t>
            </a:r>
            <a:r>
              <a:rPr sz="1200" spc="10" dirty="0">
                <a:latin typeface="Times New Roman"/>
                <a:cs typeface="Times New Roman"/>
              </a:rPr>
              <a:t>substrings,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etc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Esses</a:t>
            </a:r>
            <a:r>
              <a:rPr sz="1200" spc="50" dirty="0">
                <a:latin typeface="Times New Roman"/>
                <a:cs typeface="Times New Roman"/>
              </a:rPr>
              <a:t> métodos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nunca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modificam 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conteúdo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original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650" y="2666999"/>
            <a:ext cx="26289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Métodos</a:t>
            </a:r>
            <a:r>
              <a:rPr spc="-90" dirty="0"/>
              <a:t> </a:t>
            </a:r>
            <a:r>
              <a:rPr dirty="0"/>
              <a:t>sobre</a:t>
            </a:r>
            <a:r>
              <a:rPr spc="-85" dirty="0"/>
              <a:t> </a:t>
            </a:r>
            <a:r>
              <a:rPr spc="-10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253"/>
            <a:ext cx="4037329" cy="22028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geral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dos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métodos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6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50" dirty="0">
                <a:latin typeface="Times New Roman"/>
                <a:cs typeface="Times New Roman"/>
              </a:rPr>
              <a:t>Objeto-</a:t>
            </a:r>
            <a:r>
              <a:rPr sz="1200" b="1" spc="65" dirty="0">
                <a:latin typeface="Times New Roman"/>
                <a:cs typeface="Times New Roman"/>
              </a:rPr>
              <a:t>string.nome-</a:t>
            </a:r>
            <a:r>
              <a:rPr sz="1200" b="1" spc="75" dirty="0">
                <a:latin typeface="Times New Roman"/>
                <a:cs typeface="Times New Roman"/>
              </a:rPr>
              <a:t>método()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4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Alguns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métodos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6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lower():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minúsculo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upper():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converte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para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maiúsculo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replace(c1,c2):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troca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caracteres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b="1" spc="-70" dirty="0">
                <a:latin typeface="Times New Roman"/>
                <a:cs typeface="Times New Roman"/>
              </a:rPr>
              <a:t>c1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c2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strip():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remove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espaços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início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fim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ts val="1300"/>
              </a:lnSpc>
              <a:spcBef>
                <a:spcPts val="3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split():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espaços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devolve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lista 	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strings</a:t>
            </a:r>
            <a:endParaRPr sz="1200">
              <a:latin typeface="Times New Roman"/>
              <a:cs typeface="Times New Roman"/>
            </a:endParaRPr>
          </a:p>
          <a:p>
            <a:pPr marL="330200" marR="333375" lvl="1" indent="-121920">
              <a:lnSpc>
                <a:spcPts val="13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split(ch):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usando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caractere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b="1" spc="65" dirty="0">
                <a:latin typeface="Times New Roman"/>
                <a:cs typeface="Times New Roman"/>
              </a:rPr>
              <a:t>ch</a:t>
            </a:r>
            <a:r>
              <a:rPr sz="1200" b="1" spc="1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e 	</a:t>
            </a:r>
            <a:r>
              <a:rPr sz="1200" dirty="0">
                <a:latin typeface="Times New Roman"/>
                <a:cs typeface="Times New Roman"/>
              </a:rPr>
              <a:t>devolve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0" dirty="0">
                <a:latin typeface="Times New Roman"/>
                <a:cs typeface="Times New Roman"/>
              </a:rPr>
              <a:t> strings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Métodos</a:t>
            </a:r>
            <a:r>
              <a:rPr spc="-90" dirty="0"/>
              <a:t> </a:t>
            </a:r>
            <a:r>
              <a:rPr dirty="0"/>
              <a:t>sobre</a:t>
            </a:r>
            <a:r>
              <a:rPr spc="-85" dirty="0"/>
              <a:t> </a:t>
            </a:r>
            <a:r>
              <a:rPr spc="-10" dirty="0"/>
              <a:t>strings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8477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1371599"/>
            <a:ext cx="2764663" cy="14930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Material</a:t>
            </a:r>
            <a:r>
              <a:rPr spc="-135" dirty="0"/>
              <a:t> </a:t>
            </a:r>
            <a:r>
              <a:rPr spc="-10" dirty="0"/>
              <a:t>Complementar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825240" cy="20231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Vídeo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Aulas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24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2"/>
              </a:rPr>
              <a:t>https://youtu.be/D7GD5EY0ctg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String: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concatenação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criação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 </a:t>
            </a:r>
            <a:r>
              <a:rPr sz="1200" dirty="0">
                <a:latin typeface="Times New Roman"/>
                <a:cs typeface="Times New Roman"/>
              </a:rPr>
              <a:t>sub-</a:t>
            </a:r>
            <a:r>
              <a:rPr sz="1200" spc="-10" dirty="0"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3"/>
              </a:rPr>
              <a:t>https://youtu.be/eKytKeN6kGU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String: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formatação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4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4"/>
              </a:rPr>
              <a:t>https://youtu.be/wM4HfWhNu_0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Aula </a:t>
            </a:r>
            <a:r>
              <a:rPr sz="1200" dirty="0">
                <a:latin typeface="Times New Roman"/>
                <a:cs typeface="Times New Roman"/>
              </a:rPr>
              <a:t>27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-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operações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métodos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5"/>
              </a:rPr>
              <a:t>https://youtu.be/tSALV1GhQyU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Definição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848100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Na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inicialização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string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podemos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usar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“</a:t>
            </a:r>
            <a:r>
              <a:rPr sz="1300" b="1" spc="-10" dirty="0">
                <a:latin typeface="Times New Roman"/>
                <a:cs typeface="Times New Roman"/>
              </a:rPr>
              <a:t>aspas </a:t>
            </a:r>
            <a:r>
              <a:rPr sz="1300" b="1" dirty="0">
                <a:latin typeface="Times New Roman"/>
                <a:cs typeface="Times New Roman"/>
              </a:rPr>
              <a:t>duplas</a:t>
            </a:r>
            <a:r>
              <a:rPr sz="1300" dirty="0">
                <a:latin typeface="Times New Roman"/>
                <a:cs typeface="Times New Roman"/>
              </a:rPr>
              <a:t>”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‘</a:t>
            </a:r>
            <a:r>
              <a:rPr sz="1300" b="1" dirty="0">
                <a:latin typeface="Times New Roman"/>
                <a:cs typeface="Times New Roman"/>
              </a:rPr>
              <a:t>aspas</a:t>
            </a:r>
            <a:r>
              <a:rPr sz="1300" b="1" spc="60" dirty="0">
                <a:latin typeface="Times New Roman"/>
                <a:cs typeface="Times New Roman"/>
              </a:rPr>
              <a:t> </a:t>
            </a:r>
            <a:r>
              <a:rPr sz="1300" b="1" spc="40" dirty="0">
                <a:latin typeface="Times New Roman"/>
                <a:cs typeface="Times New Roman"/>
              </a:rPr>
              <a:t>simples</a:t>
            </a:r>
            <a:r>
              <a:rPr sz="1300" spc="40" dirty="0">
                <a:latin typeface="Times New Roman"/>
                <a:cs typeface="Times New Roman"/>
              </a:rPr>
              <a:t>’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55" dirty="0">
                <a:latin typeface="Times New Roman"/>
                <a:cs typeface="Times New Roman"/>
              </a:rPr>
              <a:t> tipo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string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classe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str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4500" y="1790724"/>
            <a:ext cx="1314450" cy="12501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Definição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49700" cy="1024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8064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Podemos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utilizar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3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aspas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simples</a:t>
            </a:r>
            <a:r>
              <a:rPr sz="1300" spc="19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na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inicialização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string.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Neste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caso,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será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possível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criar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string </a:t>
            </a:r>
            <a:r>
              <a:rPr sz="1300" spc="60" dirty="0">
                <a:latin typeface="Times New Roman"/>
                <a:cs typeface="Times New Roman"/>
              </a:rPr>
              <a:t>contendo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mais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linha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-30" dirty="0">
                <a:latin typeface="Times New Roman"/>
                <a:cs typeface="Times New Roman"/>
              </a:rPr>
              <a:t>As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quebras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linha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também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serão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armazenadas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dentro 	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string.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2133599"/>
            <a:ext cx="1843024" cy="10572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55" dirty="0"/>
              <a:t> </a:t>
            </a:r>
            <a:r>
              <a:rPr dirty="0"/>
              <a:t>seus</a:t>
            </a:r>
            <a:r>
              <a:rPr spc="-65" dirty="0"/>
              <a:t> </a:t>
            </a:r>
            <a:r>
              <a:rPr spc="-10" dirty="0"/>
              <a:t>elementos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7251"/>
            <a:ext cx="3912870" cy="8972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09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Podemos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tratar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string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como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entidade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única</a:t>
            </a:r>
            <a:endParaRPr sz="1300">
              <a:latin typeface="Times New Roman"/>
              <a:cs typeface="Times New Roman"/>
            </a:endParaRPr>
          </a:p>
          <a:p>
            <a:pPr marL="149225" marR="42164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Mas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também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podemos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acessar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seus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caracteres </a:t>
            </a:r>
            <a:r>
              <a:rPr sz="1300" spc="45" dirty="0">
                <a:latin typeface="Times New Roman"/>
                <a:cs typeface="Times New Roman"/>
              </a:rPr>
              <a:t>individualmente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usando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colchetes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índice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Times New Roman"/>
                <a:cs typeface="Times New Roman"/>
              </a:rPr>
              <a:t>da </a:t>
            </a:r>
            <a:r>
              <a:rPr sz="1300" spc="-10" dirty="0">
                <a:latin typeface="Times New Roman"/>
                <a:cs typeface="Times New Roman"/>
              </a:rPr>
              <a:t>posição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1981199"/>
            <a:ext cx="1393063" cy="1028700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55018" y="2397918"/>
          <a:ext cx="190627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155063" y="225564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1691" y="2255646"/>
            <a:ext cx="375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900" b="1" spc="-50" dirty="0">
                <a:latin typeface="Arial"/>
                <a:cs typeface="Arial"/>
              </a:rPr>
              <a:t>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5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4430" y="2255646"/>
            <a:ext cx="374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900" b="1" spc="-50" dirty="0">
                <a:latin typeface="Arial"/>
                <a:cs typeface="Arial"/>
              </a:rPr>
              <a:t>3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7511" y="225564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55" dirty="0"/>
              <a:t> </a:t>
            </a:r>
            <a:r>
              <a:rPr dirty="0"/>
              <a:t>seus</a:t>
            </a:r>
            <a:r>
              <a:rPr spc="-65" dirty="0"/>
              <a:t> </a:t>
            </a:r>
            <a:r>
              <a:rPr spc="-10" dirty="0"/>
              <a:t>elementos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0" y="2590799"/>
            <a:ext cx="2471674" cy="67864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55018" y="2131218"/>
          <a:ext cx="190627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1874" y="926314"/>
            <a:ext cx="3701415" cy="12261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45" dirty="0">
                <a:latin typeface="Times New Roman"/>
                <a:cs typeface="Times New Roman"/>
              </a:rPr>
              <a:t>Tamanho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string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7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spc="75" dirty="0">
                <a:latin typeface="Times New Roman"/>
                <a:cs typeface="Times New Roman"/>
              </a:rPr>
              <a:t>len()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retorna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70" dirty="0">
                <a:latin typeface="Times New Roman"/>
                <a:cs typeface="Times New Roman"/>
              </a:rPr>
              <a:t>tamanho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Neste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caso,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função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retornará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6,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é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número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latin typeface="Times New Roman"/>
                <a:cs typeface="Times New Roman"/>
              </a:rPr>
              <a:t>caracteres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palavra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200">
              <a:latin typeface="Times New Roman"/>
              <a:cs typeface="Times New Roman"/>
            </a:endParaRPr>
          </a:p>
          <a:p>
            <a:pPr marL="1905635">
              <a:lnSpc>
                <a:spcPct val="100000"/>
              </a:lnSpc>
              <a:tabLst>
                <a:tab pos="2221865" algn="l"/>
                <a:tab pos="2508250" algn="l"/>
                <a:tab pos="2825115" algn="l"/>
                <a:tab pos="3109595" algn="l"/>
                <a:tab pos="3427729" algn="l"/>
              </a:tabLst>
            </a:pPr>
            <a:r>
              <a:rPr sz="900" b="1" spc="-50" dirty="0">
                <a:latin typeface="Arial"/>
                <a:cs typeface="Arial"/>
              </a:rPr>
              <a:t>0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50" dirty="0">
                <a:latin typeface="Arial"/>
                <a:cs typeface="Arial"/>
              </a:rPr>
              <a:t>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50" dirty="0">
                <a:latin typeface="Arial"/>
                <a:cs typeface="Arial"/>
              </a:rPr>
              <a:t>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50" dirty="0">
                <a:latin typeface="Arial"/>
                <a:cs typeface="Arial"/>
              </a:rPr>
              <a:t>3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50" dirty="0">
                <a:latin typeface="Arial"/>
                <a:cs typeface="Arial"/>
              </a:rPr>
              <a:t>4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5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1904999"/>
            <a:ext cx="1393063" cy="5500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55" dirty="0"/>
              <a:t> </a:t>
            </a:r>
            <a:r>
              <a:rPr dirty="0"/>
              <a:t>seus</a:t>
            </a:r>
            <a:r>
              <a:rPr spc="-65" dirty="0"/>
              <a:t> </a:t>
            </a:r>
            <a:r>
              <a:rPr spc="-10" dirty="0"/>
              <a:t>elementos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685540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Não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podemos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acessar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índice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 </a:t>
            </a:r>
            <a:r>
              <a:rPr sz="1300" dirty="0">
                <a:latin typeface="Times New Roman"/>
                <a:cs typeface="Times New Roman"/>
              </a:rPr>
              <a:t>string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seja </a:t>
            </a:r>
            <a:r>
              <a:rPr sz="1300" dirty="0">
                <a:latin typeface="Times New Roman"/>
                <a:cs typeface="Times New Roman"/>
              </a:rPr>
              <a:t>maior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igual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tamanho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string</a:t>
            </a:r>
            <a:endParaRPr sz="1300">
              <a:latin typeface="Times New Roman"/>
              <a:cs typeface="Times New Roman"/>
            </a:endParaRPr>
          </a:p>
          <a:p>
            <a:pPr marL="330200" marR="26225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55" dirty="0">
                <a:latin typeface="Times New Roman"/>
                <a:cs typeface="Times New Roman"/>
              </a:rPr>
              <a:t>Os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índices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caracteres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sempre 	</a:t>
            </a:r>
            <a:r>
              <a:rPr sz="1200" dirty="0">
                <a:latin typeface="Times New Roman"/>
                <a:cs typeface="Times New Roman"/>
              </a:rPr>
              <a:t>começam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 </a:t>
            </a:r>
            <a:r>
              <a:rPr sz="1200" spc="-20" dirty="0">
                <a:latin typeface="Times New Roman"/>
                <a:cs typeface="Times New Roman"/>
              </a:rPr>
              <a:t>ZERO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vão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até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TAMANHO-</a:t>
            </a: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2476537"/>
            <a:ext cx="2471674" cy="67864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55018" y="2131218"/>
          <a:ext cx="190627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155063" y="198894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1691" y="1988946"/>
            <a:ext cx="375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900" b="1" spc="-50" dirty="0">
                <a:latin typeface="Arial"/>
                <a:cs typeface="Arial"/>
              </a:rPr>
              <a:t>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5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4430" y="1988946"/>
            <a:ext cx="374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900" b="1" spc="-50" dirty="0">
                <a:latin typeface="Arial"/>
                <a:cs typeface="Arial"/>
              </a:rPr>
              <a:t>3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7511" y="198894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1904999"/>
            <a:ext cx="1393063" cy="5500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55" dirty="0"/>
              <a:t> </a:t>
            </a:r>
            <a:r>
              <a:rPr dirty="0"/>
              <a:t>seus</a:t>
            </a:r>
            <a:r>
              <a:rPr spc="-65" dirty="0"/>
              <a:t> </a:t>
            </a:r>
            <a:r>
              <a:rPr spc="-10" dirty="0"/>
              <a:t>elementos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80179" cy="85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29845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Podemos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utilizar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índices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negativos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acessar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os </a:t>
            </a:r>
            <a:r>
              <a:rPr sz="1300" spc="10" dirty="0">
                <a:latin typeface="Times New Roman"/>
                <a:cs typeface="Times New Roman"/>
              </a:rPr>
              <a:t>caracteres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string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Neste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caso,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contagem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começa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último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caractere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da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latin typeface="Times New Roman"/>
                <a:cs typeface="Times New Roman"/>
              </a:rPr>
              <a:t>string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2057399"/>
            <a:ext cx="1214437" cy="10286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057400" y="2133599"/>
            <a:ext cx="1824989" cy="304800"/>
          </a:xfrm>
          <a:custGeom>
            <a:avLst/>
            <a:gdLst/>
            <a:ahLst/>
            <a:cxnLst/>
            <a:rect l="l" t="t" r="r" b="b"/>
            <a:pathLst>
              <a:path w="1824989" h="304800">
                <a:moveTo>
                  <a:pt x="1824863" y="0"/>
                </a:moveTo>
                <a:lnTo>
                  <a:pt x="1824863" y="0"/>
                </a:lnTo>
                <a:lnTo>
                  <a:pt x="0" y="0"/>
                </a:lnTo>
                <a:lnTo>
                  <a:pt x="0" y="304800"/>
                </a:lnTo>
                <a:lnTo>
                  <a:pt x="1824863" y="304800"/>
                </a:lnTo>
                <a:lnTo>
                  <a:pt x="182486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55018" y="2013109"/>
          <a:ext cx="190627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0014">
                <a:tc>
                  <a:txBody>
                    <a:bodyPr/>
                    <a:lstStyle/>
                    <a:p>
                      <a:pPr marR="12700" algn="ctr">
                        <a:lnSpc>
                          <a:spcPts val="850"/>
                        </a:lnSpc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850"/>
                        </a:lnSpc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850"/>
                        </a:lnSpc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850"/>
                        </a:lnSpc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ts val="850"/>
                        </a:lnSpc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850"/>
                        </a:lnSpc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635">
                <a:tc>
                  <a:txBody>
                    <a:bodyPr/>
                    <a:lstStyle/>
                    <a:p>
                      <a:pPr marL="17145" algn="ctr">
                        <a:lnSpc>
                          <a:spcPts val="855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b="1" spc="-5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ts val="855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b="1" spc="-5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855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b="1" spc="-5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855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b="1" spc="-5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855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b="1" spc="-5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855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55" dirty="0"/>
              <a:t> </a:t>
            </a:r>
            <a:r>
              <a:rPr dirty="0"/>
              <a:t>seus</a:t>
            </a:r>
            <a:r>
              <a:rPr spc="-65" dirty="0"/>
              <a:t> </a:t>
            </a:r>
            <a:r>
              <a:rPr spc="-10" dirty="0"/>
              <a:t>elementos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9225" marR="5080" indent="-139700">
              <a:lnSpc>
                <a:spcPts val="1400"/>
              </a:lnSpc>
              <a:spcBef>
                <a:spcPts val="27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10" dirty="0"/>
              <a:t>Como</a:t>
            </a:r>
            <a:r>
              <a:rPr spc="45" dirty="0"/>
              <a:t> </a:t>
            </a:r>
            <a:r>
              <a:rPr spc="55" dirty="0"/>
              <a:t>nas</a:t>
            </a:r>
            <a:r>
              <a:rPr spc="60" dirty="0"/>
              <a:t> </a:t>
            </a:r>
            <a:r>
              <a:rPr spc="10" dirty="0"/>
              <a:t>listas,</a:t>
            </a:r>
            <a:r>
              <a:rPr spc="30" dirty="0"/>
              <a:t> </a:t>
            </a:r>
            <a:r>
              <a:rPr spc="10" dirty="0"/>
              <a:t>as</a:t>
            </a:r>
            <a:r>
              <a:rPr spc="30" dirty="0"/>
              <a:t> </a:t>
            </a:r>
            <a:r>
              <a:rPr spc="10" dirty="0"/>
              <a:t>strings</a:t>
            </a:r>
            <a:r>
              <a:rPr spc="45" dirty="0"/>
              <a:t> </a:t>
            </a:r>
            <a:r>
              <a:rPr spc="70" dirty="0"/>
              <a:t>também</a:t>
            </a:r>
            <a:r>
              <a:rPr spc="35" dirty="0"/>
              <a:t> </a:t>
            </a:r>
            <a:r>
              <a:rPr spc="60" dirty="0"/>
              <a:t>suportam</a:t>
            </a:r>
            <a:r>
              <a:rPr spc="65" dirty="0"/>
              <a:t> </a:t>
            </a:r>
            <a:r>
              <a:rPr spc="10" dirty="0"/>
              <a:t>acesso</a:t>
            </a:r>
            <a:r>
              <a:rPr spc="-5" dirty="0"/>
              <a:t> </a:t>
            </a:r>
            <a:r>
              <a:rPr spc="-50" dirty="0"/>
              <a:t>a </a:t>
            </a:r>
            <a:r>
              <a:rPr spc="10" dirty="0"/>
              <a:t>sub-strings</a:t>
            </a:r>
            <a:r>
              <a:rPr spc="135" dirty="0"/>
              <a:t> </a:t>
            </a:r>
            <a:r>
              <a:rPr spc="60" dirty="0"/>
              <a:t>ou</a:t>
            </a:r>
            <a:r>
              <a:rPr spc="160" dirty="0"/>
              <a:t> </a:t>
            </a:r>
            <a:r>
              <a:rPr spc="10" dirty="0"/>
              <a:t>sub-cadeias</a:t>
            </a:r>
            <a:r>
              <a:rPr spc="140" dirty="0"/>
              <a:t> </a:t>
            </a:r>
            <a:r>
              <a:rPr spc="60" dirty="0"/>
              <a:t>de</a:t>
            </a:r>
            <a:r>
              <a:rPr spc="105" dirty="0"/>
              <a:t> </a:t>
            </a:r>
            <a:r>
              <a:rPr spc="-10" dirty="0"/>
              <a:t>caracteres</a:t>
            </a:r>
          </a:p>
          <a:p>
            <a:pPr marL="330835" lvl="1" indent="-121920">
              <a:lnSpc>
                <a:spcPct val="100000"/>
              </a:lnSpc>
              <a:spcBef>
                <a:spcPts val="14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texto[i:j]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25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seleciona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sub-cadeia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dos</a:t>
            </a:r>
            <a:r>
              <a:rPr sz="1050" spc="1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índices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</a:t>
            </a:r>
            <a:r>
              <a:rPr sz="1050" spc="18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até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j-</a:t>
            </a:r>
            <a:r>
              <a:rPr sz="1050" spc="-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texto[i:]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4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seleciona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sub-cadeia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dos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índice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i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até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o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final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texto[:j]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3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seleciona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sub-cadeia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do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início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até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índice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j-</a:t>
            </a:r>
            <a:r>
              <a:rPr sz="1050" spc="-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texto[i:j:k]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4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seleciona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sub-cadeia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dos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índices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até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j-</a:t>
            </a:r>
            <a:r>
              <a:rPr sz="1050" spc="-105" dirty="0">
                <a:latin typeface="Times New Roman"/>
                <a:cs typeface="Times New Roman"/>
              </a:rPr>
              <a:t>1,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indo de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k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em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2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i,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i+k,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i+2k,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...,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j-</a:t>
            </a:r>
            <a:r>
              <a:rPr sz="1050" spc="-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890</Words>
  <Application>Microsoft Office PowerPoint</Application>
  <PresentationFormat>Custom</PresentationFormat>
  <Paragraphs>199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Carlito</vt:lpstr>
      <vt:lpstr>DejaVu Sans</vt:lpstr>
      <vt:lpstr>Times New Roman</vt:lpstr>
      <vt:lpstr>Trebuchet MS</vt:lpstr>
      <vt:lpstr>Office Theme</vt:lpstr>
      <vt:lpstr>PowerPoint Presentation</vt:lpstr>
      <vt:lpstr>Definição</vt:lpstr>
      <vt:lpstr>Definição</vt:lpstr>
      <vt:lpstr>Definição</vt:lpstr>
      <vt:lpstr>Acessando seus elementos</vt:lpstr>
      <vt:lpstr>Acessando seus elementos</vt:lpstr>
      <vt:lpstr>Acessando seus elementos</vt:lpstr>
      <vt:lpstr>Acessando seus elementos</vt:lpstr>
      <vt:lpstr>Acessando seus elementos</vt:lpstr>
      <vt:lpstr>Acessando seus elementos</vt:lpstr>
      <vt:lpstr>Percorrer uma string</vt:lpstr>
      <vt:lpstr>Concatenação de string</vt:lpstr>
      <vt:lpstr>Concatenação de string</vt:lpstr>
      <vt:lpstr>Sequências de escape</vt:lpstr>
      <vt:lpstr>Sequências de escape</vt:lpstr>
      <vt:lpstr>Formatação de strings</vt:lpstr>
      <vt:lpstr>Formatação de strings</vt:lpstr>
      <vt:lpstr>Manipulando strings</vt:lpstr>
      <vt:lpstr>Manipulando strings</vt:lpstr>
      <vt:lpstr>Manipulando strings</vt:lpstr>
      <vt:lpstr>Manipulando strings</vt:lpstr>
      <vt:lpstr>Manipulando strings</vt:lpstr>
      <vt:lpstr>Métodos sobre strings</vt:lpstr>
      <vt:lpstr>Métodos sobre strings</vt:lpstr>
      <vt:lpstr>Métodos sobre strings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 Cunha Campos</cp:lastModifiedBy>
  <cp:revision>1</cp:revision>
  <dcterms:created xsi:type="dcterms:W3CDTF">2024-02-22T17:46:28Z</dcterms:created>
  <dcterms:modified xsi:type="dcterms:W3CDTF">2024-02-22T17:53:19Z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2024-02-22T00:00:00Z</vt:filetime>
  </property>
  <property fmtid="{D5CDD505-2E9C-101B-9397-08002B2CF9AE}" pid="5" name="Producer">
    <vt:lpwstr>3-Heights(TM) PDF Security Shell 4.8.25.2 (http://www.pdf-tools.com)</vt:lpwstr>
  </property>
</Properties>
</file>