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6cf34b7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6cf34b7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smtClean="0"/>
              <a:t>Git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Prof. </a:t>
            </a:r>
            <a:r>
              <a:rPr lang="en" sz="2400" dirty="0" smtClean="0"/>
              <a:t>Eduardo Cunha Campos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edu@cefetmg.br</a:t>
            </a:r>
            <a:endParaRPr sz="1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90600" y="4572000"/>
            <a:ext cx="80904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Licença </a:t>
            </a:r>
            <a:r>
              <a:rPr lang="en" sz="1200" u="sng">
                <a:solidFill>
                  <a:srgbClr val="0366D6"/>
                </a:solidFill>
                <a:highlight>
                  <a:srgbClr val="FFFFFF"/>
                </a:highlight>
                <a:hlinkClick r:id="rId3"/>
              </a:rPr>
              <a:t>CC-BY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; permite copiar, distribuir, adaptar etc; porém, créditos devem ser dados ao autor dos slides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Push &amp; Pull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06" y="94335"/>
            <a:ext cx="5207903" cy="47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Merge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Conflitos de merge acontecem quando dois desenvolvedores alteram o mesmo trecho de código ao mesmo </a:t>
            </a:r>
            <a:r>
              <a:rPr lang="pt-BR" dirty="0" smtClean="0"/>
              <a:t>tempo;</a:t>
            </a:r>
          </a:p>
          <a:p>
            <a:pPr marL="114300" indent="0">
              <a:buNone/>
            </a:pPr>
            <a:endParaRPr lang="pt-BR" dirty="0" smtClean="0"/>
          </a:p>
          <a:p>
            <a:r>
              <a:rPr lang="pt-BR" b="1" dirty="0" smtClean="0"/>
              <a:t>Exemplo</a:t>
            </a:r>
            <a:r>
              <a:rPr lang="pt-BR" dirty="0" smtClean="0"/>
              <a:t>: Suponha </a:t>
            </a:r>
            <a:r>
              <a:rPr lang="pt-BR" dirty="0"/>
              <a:t>que Bob implementou o seguinte programa: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723" y="2723308"/>
            <a:ext cx="3862168" cy="171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</a:t>
            </a:r>
            <a:r>
              <a:rPr lang="pt-BR" dirty="0" smtClean="0"/>
              <a:t>Merge (Continuação do Exemplo...)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Concluída a implementação, Bob realizou um </a:t>
            </a:r>
            <a:r>
              <a:rPr lang="pt-BR" b="1" dirty="0"/>
              <a:t>add</a:t>
            </a:r>
            <a:r>
              <a:rPr lang="pt-BR" dirty="0"/>
              <a:t>, seguido de um </a:t>
            </a:r>
            <a:r>
              <a:rPr lang="pt-BR" b="1" dirty="0"/>
              <a:t>commit</a:t>
            </a:r>
            <a:r>
              <a:rPr lang="pt-BR" dirty="0"/>
              <a:t> e um </a:t>
            </a:r>
            <a:r>
              <a:rPr lang="pt-BR" b="1" dirty="0" smtClean="0"/>
              <a:t>push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Em seguida, Alice realizou um </a:t>
            </a:r>
            <a:r>
              <a:rPr lang="pt-BR" b="1" dirty="0"/>
              <a:t>pull</a:t>
            </a:r>
            <a:r>
              <a:rPr lang="pt-BR" dirty="0"/>
              <a:t> e obteve a versão do </a:t>
            </a:r>
            <a:r>
              <a:rPr lang="pt-BR" dirty="0" smtClean="0"/>
              <a:t>arquivo feita por Bob. Então, Alice resolveu traduzir a msg do programa para Português;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425" y="2943043"/>
            <a:ext cx="3588176" cy="17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Merge (Continuação do Exemplo...)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Alice fazia a tradução, Bob percebeu que escreveu </a:t>
            </a:r>
            <a:r>
              <a:rPr lang="pt-BR" dirty="0" smtClean="0"/>
              <a:t>“Hello” </a:t>
            </a:r>
            <a:r>
              <a:rPr lang="pt-BR" dirty="0"/>
              <a:t>de forma errada, com apenas uma letra </a:t>
            </a:r>
            <a:r>
              <a:rPr lang="pt-BR" dirty="0" smtClean="0"/>
              <a:t>‘l’;</a:t>
            </a:r>
          </a:p>
          <a:p>
            <a:endParaRPr lang="pt-BR" dirty="0"/>
          </a:p>
          <a:p>
            <a:r>
              <a:rPr lang="pt-BR" dirty="0"/>
              <a:t>Porém, Alice foi mais rápida e realizou a trinca de comandos </a:t>
            </a:r>
            <a:r>
              <a:rPr lang="pt-BR" b="1" dirty="0"/>
              <a:t>add</a:t>
            </a:r>
            <a:r>
              <a:rPr lang="pt-BR" dirty="0"/>
              <a:t>, </a:t>
            </a:r>
            <a:r>
              <a:rPr lang="pt-BR" b="1" dirty="0"/>
              <a:t>commit</a:t>
            </a:r>
            <a:r>
              <a:rPr lang="pt-BR" dirty="0"/>
              <a:t> e </a:t>
            </a:r>
            <a:r>
              <a:rPr lang="pt-BR" b="1" dirty="0" smtClean="0"/>
              <a:t>push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Bob, após corrigir o erro de ortografia, salvou o arquivo e também executou um </a:t>
            </a:r>
            <a:r>
              <a:rPr lang="pt-BR" b="1" dirty="0"/>
              <a:t>add</a:t>
            </a:r>
            <a:r>
              <a:rPr lang="pt-BR" dirty="0"/>
              <a:t>, seguido de um </a:t>
            </a:r>
            <a:r>
              <a:rPr lang="pt-BR" b="1" dirty="0"/>
              <a:t>commit</a:t>
            </a:r>
            <a:r>
              <a:rPr lang="pt-BR" dirty="0" smtClean="0"/>
              <a:t>. </a:t>
            </a:r>
          </a:p>
          <a:p>
            <a:endParaRPr lang="pt-BR" dirty="0"/>
          </a:p>
          <a:p>
            <a:r>
              <a:rPr lang="pt-BR" dirty="0" smtClean="0"/>
              <a:t>Ao tentar executar um </a:t>
            </a:r>
            <a:r>
              <a:rPr lang="pt-BR" b="1" dirty="0" smtClean="0"/>
              <a:t>push</a:t>
            </a:r>
            <a:r>
              <a:rPr lang="pt-BR" dirty="0" smtClean="0"/>
              <a:t>, Bob recebeu uma msg de erro (i.e., conflito);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2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Conflitos de Merge (Continuação do Exemplo...)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Bob irá </a:t>
            </a:r>
            <a:r>
              <a:rPr lang="pt-BR" dirty="0"/>
              <a:t>perceber que </a:t>
            </a:r>
            <a:r>
              <a:rPr lang="pt-BR" dirty="0" smtClean="0"/>
              <a:t>o </a:t>
            </a:r>
            <a:r>
              <a:rPr lang="pt-BR" b="1" dirty="0" smtClean="0"/>
              <a:t>arquivo </a:t>
            </a:r>
            <a:r>
              <a:rPr lang="pt-BR" b="1" dirty="0"/>
              <a:t>foi modificado pelo git</a:t>
            </a:r>
            <a:r>
              <a:rPr lang="pt-BR" dirty="0"/>
              <a:t>, para destacar as linhas que geraram o </a:t>
            </a:r>
            <a:r>
              <a:rPr lang="pt-BR" dirty="0" smtClean="0"/>
              <a:t>conflito. </a:t>
            </a:r>
            <a:r>
              <a:rPr lang="pt-BR" dirty="0"/>
              <a:t>Resolver o conflito é </a:t>
            </a:r>
            <a:r>
              <a:rPr lang="pt-BR" dirty="0" smtClean="0"/>
              <a:t>uma </a:t>
            </a:r>
            <a:r>
              <a:rPr lang="pt-BR" dirty="0"/>
              <a:t>tarefa </a:t>
            </a:r>
            <a:r>
              <a:rPr lang="pt-BR" b="1" dirty="0" smtClean="0"/>
              <a:t>manual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36" y="2103227"/>
            <a:ext cx="5184737" cy="251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5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64" y="1142417"/>
            <a:ext cx="6588028" cy="36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8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git organiza o diretório de trabalho em diretórios virtuais, chamados de </a:t>
            </a:r>
            <a:r>
              <a:rPr lang="pt-BR" b="1" dirty="0"/>
              <a:t>branches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Todo repositório possui um branch default, chamado de </a:t>
            </a:r>
            <a:r>
              <a:rPr lang="pt-BR" b="1" dirty="0"/>
              <a:t>master</a:t>
            </a:r>
            <a:r>
              <a:rPr lang="pt-BR" dirty="0"/>
              <a:t>, criado pelo comando </a:t>
            </a:r>
            <a:r>
              <a:rPr lang="pt-BR" b="1" dirty="0"/>
              <a:t>init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Se não nos preocuparmos com branches, todo o desenvolvimento ocorrerá no </a:t>
            </a:r>
            <a:r>
              <a:rPr lang="pt-BR" b="1" dirty="0"/>
              <a:t>master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Pode ser útil </a:t>
            </a:r>
            <a:r>
              <a:rPr lang="pt-BR" dirty="0"/>
              <a:t>criar outros branches para </a:t>
            </a:r>
            <a:r>
              <a:rPr lang="pt-BR" dirty="0" smtClean="0"/>
              <a:t>organizar </a:t>
            </a:r>
            <a:r>
              <a:rPr lang="pt-BR" dirty="0"/>
              <a:t>o </a:t>
            </a:r>
            <a:r>
              <a:rPr lang="pt-BR" dirty="0" smtClean="0"/>
              <a:t>desenvolvimento;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3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Branches (Exemplo)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10742"/>
          </a:xfrm>
        </p:spPr>
        <p:txBody>
          <a:bodyPr/>
          <a:lstStyle/>
          <a:p>
            <a:r>
              <a:rPr lang="pt-BR" dirty="0" smtClean="0"/>
              <a:t>Suponha </a:t>
            </a:r>
            <a:r>
              <a:rPr lang="pt-BR" dirty="0"/>
              <a:t>que Bob é responsável por manter uma determinada funcionalidade de um </a:t>
            </a:r>
            <a:r>
              <a:rPr lang="pt-BR" dirty="0" smtClean="0"/>
              <a:t>sistema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Para simplificar, vamos assumir que essa funcionalidade é implementada em uma única </a:t>
            </a:r>
            <a:r>
              <a:rPr lang="pt-BR" b="1" dirty="0"/>
              <a:t>função </a:t>
            </a:r>
            <a:r>
              <a:rPr lang="pt-BR" b="1" dirty="0" smtClean="0"/>
              <a:t>f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Bob teve a ideia de mudar completamente a implementação de </a:t>
            </a:r>
            <a:r>
              <a:rPr lang="pt-BR" b="1" dirty="0"/>
              <a:t>f</a:t>
            </a:r>
            <a:r>
              <a:rPr lang="pt-BR" dirty="0"/>
              <a:t>, de forma que ela passe a usar </a:t>
            </a:r>
            <a:r>
              <a:rPr lang="pt-BR" dirty="0" smtClean="0"/>
              <a:t>estruturas </a:t>
            </a:r>
            <a:r>
              <a:rPr lang="pt-BR" dirty="0"/>
              <a:t>de dados mais </a:t>
            </a:r>
            <a:r>
              <a:rPr lang="pt-BR" dirty="0" smtClean="0"/>
              <a:t>eficientes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Esse é um cenário interessante para Bob criar um </a:t>
            </a:r>
            <a:r>
              <a:rPr lang="pt-BR" b="1" dirty="0"/>
              <a:t>branch</a:t>
            </a:r>
            <a:r>
              <a:rPr lang="pt-BR" dirty="0"/>
              <a:t> para implementar e testar de </a:t>
            </a:r>
            <a:r>
              <a:rPr lang="pt-BR" dirty="0" smtClean="0"/>
              <a:t>forma isolada </a:t>
            </a:r>
            <a:r>
              <a:rPr lang="pt-BR" dirty="0"/>
              <a:t>essa nova versão de </a:t>
            </a:r>
            <a:r>
              <a:rPr lang="pt-BR" b="1" dirty="0" smtClean="0"/>
              <a:t>f</a:t>
            </a:r>
            <a:r>
              <a:rPr lang="pt-BR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55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 (Exemplo)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isso, </a:t>
            </a:r>
            <a:r>
              <a:rPr lang="pt-BR" dirty="0" smtClean="0"/>
              <a:t>Bob </a:t>
            </a:r>
            <a:r>
              <a:rPr lang="pt-BR" dirty="0"/>
              <a:t>deve usar o comando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Esse comando cria um novo </a:t>
            </a:r>
            <a:r>
              <a:rPr lang="pt-BR" b="1" dirty="0"/>
              <a:t>branch</a:t>
            </a:r>
            <a:r>
              <a:rPr lang="pt-BR" dirty="0"/>
              <a:t>, chamado </a:t>
            </a:r>
            <a:r>
              <a:rPr lang="pt-BR" dirty="0" smtClean="0"/>
              <a:t>“f-novo”, </a:t>
            </a:r>
            <a:r>
              <a:rPr lang="pt-BR" dirty="0"/>
              <a:t>supondo que esse branch ainda não </a:t>
            </a:r>
            <a:r>
              <a:rPr lang="pt-BR" dirty="0" smtClean="0"/>
              <a:t>existe;</a:t>
            </a:r>
          </a:p>
          <a:p>
            <a:endParaRPr lang="pt-BR" dirty="0"/>
          </a:p>
          <a:p>
            <a:r>
              <a:rPr lang="pt-BR" dirty="0"/>
              <a:t>Para mudar do </a:t>
            </a:r>
            <a:r>
              <a:rPr lang="pt-BR" b="1" dirty="0"/>
              <a:t>branch</a:t>
            </a:r>
            <a:r>
              <a:rPr lang="pt-BR" dirty="0"/>
              <a:t> corrente para um novo </a:t>
            </a:r>
            <a:r>
              <a:rPr lang="pt-BR" b="1" dirty="0"/>
              <a:t>branch</a:t>
            </a:r>
            <a:r>
              <a:rPr lang="pt-BR" dirty="0"/>
              <a:t>, deve-se </a:t>
            </a:r>
            <a:r>
              <a:rPr lang="pt-BR" dirty="0" smtClean="0"/>
              <a:t>usar: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64" y="3990435"/>
            <a:ext cx="3452159" cy="487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76" y="1772670"/>
            <a:ext cx="2263336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 (Exemplo)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10742"/>
          </a:xfrm>
        </p:spPr>
        <p:txBody>
          <a:bodyPr/>
          <a:lstStyle/>
          <a:p>
            <a:r>
              <a:rPr lang="pt-BR" dirty="0"/>
              <a:t>Para descobrir qual o nome do </a:t>
            </a:r>
            <a:r>
              <a:rPr lang="pt-BR" b="1" dirty="0"/>
              <a:t>branch</a:t>
            </a:r>
            <a:r>
              <a:rPr lang="pt-BR" dirty="0"/>
              <a:t> </a:t>
            </a:r>
            <a:r>
              <a:rPr lang="pt-BR" dirty="0" smtClean="0"/>
              <a:t>corrente que Bob está, </a:t>
            </a:r>
            <a:r>
              <a:rPr lang="pt-BR" dirty="0"/>
              <a:t>basta </a:t>
            </a:r>
            <a:r>
              <a:rPr lang="pt-BR" dirty="0" smtClean="0"/>
              <a:t>usar: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Esse </a:t>
            </a:r>
            <a:r>
              <a:rPr lang="pt-BR" dirty="0"/>
              <a:t>comando lista todos os branches e indica qual deles é o </a:t>
            </a:r>
            <a:r>
              <a:rPr lang="pt-BR" dirty="0" smtClean="0"/>
              <a:t>corrente;</a:t>
            </a:r>
          </a:p>
          <a:p>
            <a:endParaRPr lang="pt-BR" dirty="0"/>
          </a:p>
          <a:p>
            <a:r>
              <a:rPr lang="pt-BR" dirty="0"/>
              <a:t>Voltando ao exemplo, após Bob ter criado o seu </a:t>
            </a:r>
            <a:r>
              <a:rPr lang="pt-BR" b="1" dirty="0"/>
              <a:t>branch</a:t>
            </a:r>
            <a:r>
              <a:rPr lang="pt-BR" dirty="0"/>
              <a:t>, ele deve proceder do seguinte </a:t>
            </a:r>
            <a:r>
              <a:rPr lang="pt-BR" dirty="0" smtClean="0"/>
              <a:t>modo:</a:t>
            </a:r>
          </a:p>
          <a:p>
            <a:endParaRPr lang="pt-BR" dirty="0" smtClean="0"/>
          </a:p>
          <a:p>
            <a:r>
              <a:rPr lang="pt-BR" dirty="0"/>
              <a:t>Quando ele quiser trabalhar na nova implementação de </a:t>
            </a:r>
            <a:r>
              <a:rPr lang="pt-BR" b="1" dirty="0"/>
              <a:t>f</a:t>
            </a:r>
            <a:r>
              <a:rPr lang="pt-BR" dirty="0"/>
              <a:t>, ele deve primeiro mudar o </a:t>
            </a:r>
            <a:r>
              <a:rPr lang="pt-BR" b="1" dirty="0"/>
              <a:t>branch</a:t>
            </a:r>
            <a:r>
              <a:rPr lang="pt-BR" dirty="0"/>
              <a:t> corrente </a:t>
            </a:r>
            <a:r>
              <a:rPr lang="pt-BR" dirty="0" smtClean="0"/>
              <a:t>para “f-novo”;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40" y="1769896"/>
            <a:ext cx="1432684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Init &amp; Clone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2000" dirty="0" smtClean="0"/>
              <a:t>O </a:t>
            </a:r>
            <a:r>
              <a:rPr lang="pt-BR" sz="2000" dirty="0"/>
              <a:t>comando </a:t>
            </a:r>
            <a:r>
              <a:rPr lang="pt-BR" sz="2000" b="1" dirty="0"/>
              <a:t>init</a:t>
            </a:r>
            <a:r>
              <a:rPr lang="pt-BR" sz="2000" dirty="0"/>
              <a:t> cria um repositório </a:t>
            </a:r>
            <a:r>
              <a:rPr lang="pt-BR" sz="2000" dirty="0" smtClean="0"/>
              <a:t>vazio;</a:t>
            </a:r>
          </a:p>
          <a:p>
            <a:pPr lvl="0">
              <a:spcBef>
                <a:spcPts val="1000"/>
              </a:spcBef>
              <a:buFont typeface="Courier New" panose="02070309020205020404" pitchFamily="49" charset="0"/>
              <a:buChar char="o"/>
            </a:pPr>
            <a:endParaRPr lang="pt-BR" sz="2000" dirty="0"/>
          </a:p>
          <a:p>
            <a:pPr lvl="0"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pt-BR" sz="2000" dirty="0" smtClean="0"/>
              <a:t>O comando </a:t>
            </a:r>
            <a:r>
              <a:rPr lang="pt-BR" sz="2000" b="1" dirty="0" smtClean="0"/>
              <a:t>clone </a:t>
            </a:r>
            <a:r>
              <a:rPr lang="pt-BR" sz="2000" dirty="0" smtClean="0"/>
              <a:t>realiza duas etapas:</a:t>
            </a:r>
            <a:endParaRPr lang="pt-BR" sz="1600" dirty="0" smtClean="0"/>
          </a:p>
          <a:p>
            <a:pPr marL="939800" lvl="1" indent="-342900">
              <a:spcBef>
                <a:spcPts val="1000"/>
              </a:spcBef>
              <a:buFont typeface="+mj-lt"/>
              <a:buAutoNum type="arabicPeriod"/>
            </a:pPr>
            <a:r>
              <a:rPr lang="pt-BR" sz="1800" dirty="0" smtClean="0"/>
              <a:t>Chama </a:t>
            </a:r>
            <a:r>
              <a:rPr lang="pt-BR" sz="1800" b="1" dirty="0"/>
              <a:t>init</a:t>
            </a:r>
            <a:r>
              <a:rPr lang="pt-BR" sz="1800" dirty="0"/>
              <a:t> para criar um repositório </a:t>
            </a:r>
            <a:r>
              <a:rPr lang="pt-BR" sz="1800" dirty="0" smtClean="0"/>
              <a:t>vazio;</a:t>
            </a:r>
          </a:p>
          <a:p>
            <a:pPr marL="939800" lvl="1" indent="-342900">
              <a:spcBef>
                <a:spcPts val="1000"/>
              </a:spcBef>
              <a:buFont typeface="+mj-lt"/>
              <a:buAutoNum type="arabicPeriod"/>
            </a:pPr>
            <a:r>
              <a:rPr lang="pt-BR" sz="1800" dirty="0" smtClean="0"/>
              <a:t>Copia </a:t>
            </a:r>
            <a:r>
              <a:rPr lang="pt-BR" sz="1800" dirty="0"/>
              <a:t>para esse repositório todos os commits de um </a:t>
            </a:r>
            <a:r>
              <a:rPr lang="pt-BR" sz="1800" dirty="0" smtClean="0"/>
              <a:t>repositório </a:t>
            </a:r>
            <a:r>
              <a:rPr lang="pt-BR" sz="1800" dirty="0"/>
              <a:t>remoto, passado como </a:t>
            </a:r>
            <a:r>
              <a:rPr lang="pt-BR" sz="1800" dirty="0" smtClean="0"/>
              <a:t>parâmetro.</a:t>
            </a:r>
          </a:p>
          <a:p>
            <a:pPr marL="596900" lvl="1" indent="0">
              <a:spcBef>
                <a:spcPts val="1000"/>
              </a:spcBef>
              <a:buNone/>
            </a:pPr>
            <a:r>
              <a:rPr lang="pt-BR" sz="1800" dirty="0"/>
              <a:t>	</a:t>
            </a:r>
            <a:r>
              <a:rPr lang="pt-BR" dirty="0" smtClean="0"/>
              <a:t>Ex: </a:t>
            </a:r>
            <a:r>
              <a:rPr lang="pt-BR" sz="1600" dirty="0" smtClean="0"/>
              <a:t>git </a:t>
            </a:r>
            <a:r>
              <a:rPr lang="pt-BR" sz="1600" dirty="0"/>
              <a:t>clone https://github.com/NOME-USER/NOME-REPO</a:t>
            </a:r>
            <a:endParaRPr sz="1600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 (Exemplo)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Caso Bob precise modificar o código original de </a:t>
            </a:r>
            <a:r>
              <a:rPr lang="pt-BR" b="1" dirty="0"/>
              <a:t>f</a:t>
            </a:r>
            <a:r>
              <a:rPr lang="pt-BR" dirty="0"/>
              <a:t>, ele deve se certificar de que o </a:t>
            </a:r>
            <a:r>
              <a:rPr lang="pt-BR" b="1" dirty="0"/>
              <a:t>branch</a:t>
            </a:r>
            <a:r>
              <a:rPr lang="pt-BR" dirty="0"/>
              <a:t> corrente é o </a:t>
            </a:r>
            <a:r>
              <a:rPr lang="pt-BR" b="1" dirty="0" smtClean="0"/>
              <a:t>master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/>
              <a:t>Independentemente do </a:t>
            </a:r>
            <a:r>
              <a:rPr lang="pt-BR" b="1" dirty="0"/>
              <a:t>branch</a:t>
            </a:r>
            <a:r>
              <a:rPr lang="pt-BR" dirty="0"/>
              <a:t> em que estiver, Bob deve usar </a:t>
            </a:r>
            <a:r>
              <a:rPr lang="pt-BR" b="1" dirty="0"/>
              <a:t>add</a:t>
            </a:r>
            <a:r>
              <a:rPr lang="pt-BR" dirty="0"/>
              <a:t> e </a:t>
            </a:r>
            <a:r>
              <a:rPr lang="pt-BR" b="1" dirty="0"/>
              <a:t>commit</a:t>
            </a:r>
            <a:r>
              <a:rPr lang="pt-BR" dirty="0"/>
              <a:t> para salvar o estado do seu </a:t>
            </a:r>
            <a:r>
              <a:rPr lang="pt-BR" dirty="0" smtClean="0"/>
              <a:t>trabalho;</a:t>
            </a:r>
          </a:p>
          <a:p>
            <a:endParaRPr lang="pt-BR" dirty="0"/>
          </a:p>
          <a:p>
            <a:r>
              <a:rPr lang="pt-BR" dirty="0"/>
              <a:t>Bob vai continuar nesse fluxo, alternando entre os </a:t>
            </a:r>
            <a:r>
              <a:rPr lang="pt-BR" b="1" dirty="0"/>
              <a:t>branches</a:t>
            </a:r>
            <a:r>
              <a:rPr lang="pt-BR" dirty="0"/>
              <a:t> </a:t>
            </a:r>
            <a:r>
              <a:rPr lang="pt-BR" dirty="0" smtClean="0"/>
              <a:t>“f-novo” e “master”, </a:t>
            </a:r>
            <a:r>
              <a:rPr lang="pt-BR" dirty="0"/>
              <a:t>até que a nova implementação de </a:t>
            </a:r>
            <a:r>
              <a:rPr lang="pt-BR" b="1" dirty="0"/>
              <a:t>f</a:t>
            </a:r>
            <a:r>
              <a:rPr lang="pt-BR" dirty="0"/>
              <a:t> esteja </a:t>
            </a:r>
            <a:r>
              <a:rPr lang="pt-BR" dirty="0" smtClean="0"/>
              <a:t>concluída;</a:t>
            </a:r>
          </a:p>
          <a:p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244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Branches (Exemplo)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Bob concluir </a:t>
            </a:r>
            <a:r>
              <a:rPr lang="pt-BR" dirty="0" smtClean="0"/>
              <a:t>a implementação de </a:t>
            </a:r>
            <a:r>
              <a:rPr lang="pt-BR" b="1" dirty="0" smtClean="0"/>
              <a:t>f</a:t>
            </a:r>
            <a:r>
              <a:rPr lang="pt-BR" dirty="0" smtClean="0"/>
              <a:t>, </a:t>
            </a:r>
            <a:r>
              <a:rPr lang="pt-BR" dirty="0"/>
              <a:t>ele irá precisar copiar o novo código de </a:t>
            </a:r>
            <a:r>
              <a:rPr lang="pt-BR" b="1" dirty="0"/>
              <a:t>f</a:t>
            </a:r>
            <a:r>
              <a:rPr lang="pt-BR" dirty="0"/>
              <a:t> para o código </a:t>
            </a:r>
            <a:r>
              <a:rPr lang="pt-BR" dirty="0" smtClean="0"/>
              <a:t>original através da operação de </a:t>
            </a:r>
            <a:r>
              <a:rPr lang="pt-BR" b="1" dirty="0" smtClean="0"/>
              <a:t>merge</a:t>
            </a:r>
            <a:r>
              <a:rPr lang="pt-BR" dirty="0" smtClean="0"/>
              <a:t> do git:</a:t>
            </a:r>
          </a:p>
          <a:p>
            <a:endParaRPr lang="pt-BR" dirty="0"/>
          </a:p>
          <a:p>
            <a:pPr marL="114300" indent="0">
              <a:buNone/>
            </a:pPr>
            <a:endParaRPr lang="pt-BR" dirty="0" smtClean="0"/>
          </a:p>
          <a:p>
            <a:pPr marL="114300" indent="0">
              <a:buNone/>
            </a:pP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/>
              <a:t>merge pode gerar conflitos, chamados também de </a:t>
            </a:r>
            <a:r>
              <a:rPr lang="pt-BR" b="1" dirty="0"/>
              <a:t>conflitos de integração</a:t>
            </a:r>
            <a:r>
              <a:rPr lang="pt-BR" dirty="0"/>
              <a:t>. Caberá ao desenvolvedor que chamou o merge </a:t>
            </a:r>
            <a:r>
              <a:rPr lang="pt-BR" dirty="0" smtClean="0"/>
              <a:t>resolvê-los;</a:t>
            </a:r>
          </a:p>
          <a:p>
            <a:endParaRPr lang="pt-BR" dirty="0"/>
          </a:p>
          <a:p>
            <a:r>
              <a:rPr lang="pt-BR" dirty="0"/>
              <a:t>Por fim, após realizar o </a:t>
            </a:r>
            <a:r>
              <a:rPr lang="pt-BR" b="1" dirty="0"/>
              <a:t>merge</a:t>
            </a:r>
            <a:r>
              <a:rPr lang="pt-BR" dirty="0"/>
              <a:t>, Bob pode remover o </a:t>
            </a:r>
            <a:r>
              <a:rPr lang="pt-BR" b="1" dirty="0"/>
              <a:t>branch</a:t>
            </a:r>
            <a:r>
              <a:rPr lang="pt-BR" dirty="0"/>
              <a:t> </a:t>
            </a:r>
            <a:r>
              <a:rPr lang="pt-BR" dirty="0" smtClean="0"/>
              <a:t>“f-novo”: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569" y="1965335"/>
            <a:ext cx="2232853" cy="487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94" y="4175495"/>
            <a:ext cx="2583404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388955" cy="3738180"/>
          </a:xfrm>
        </p:spPr>
        <p:txBody>
          <a:bodyPr/>
          <a:lstStyle/>
          <a:p>
            <a:r>
              <a:rPr lang="pt-BR" sz="2000" dirty="0"/>
              <a:t>Marco Tulio Valente. </a:t>
            </a:r>
            <a:r>
              <a:rPr lang="pt-BR" sz="2000" b="1" dirty="0"/>
              <a:t>Engenharia de Software Moderna: Princípios e Práticas para Desenvolvimento de Software com Produtividade</a:t>
            </a:r>
            <a:r>
              <a:rPr lang="pt-BR" sz="2000" dirty="0"/>
              <a:t>. Leanpub, 2020</a:t>
            </a:r>
            <a:r>
              <a:rPr lang="pt-BR" sz="2000" dirty="0" smtClean="0"/>
              <a:t>.</a:t>
            </a:r>
          </a:p>
          <a:p>
            <a:pPr lvl="1"/>
            <a:r>
              <a:rPr lang="pt-BR" sz="1800" dirty="0" smtClean="0"/>
              <a:t>Apêndice A: GIT</a:t>
            </a:r>
          </a:p>
          <a:p>
            <a:pPr lvl="1"/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33" y="2478084"/>
            <a:ext cx="1563933" cy="23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Commit</a:t>
            </a:r>
            <a:br>
              <a:rPr lang="pt-BR" dirty="0"/>
            </a:b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Commits são usados para criar </a:t>
            </a:r>
            <a:r>
              <a:rPr lang="pt-BR" sz="2000" i="1" dirty="0"/>
              <a:t>snapshots</a:t>
            </a:r>
            <a:r>
              <a:rPr lang="pt-BR" sz="2000" dirty="0"/>
              <a:t> (ou fotografias) dos arquivos de um sistema</a:t>
            </a:r>
            <a:r>
              <a:rPr lang="pt-BR" sz="2000" dirty="0" smtClean="0"/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 smtClean="0"/>
              <a:t>Desenvolvedores devem realizar commits periodicamente</a:t>
            </a:r>
            <a:r>
              <a:rPr lang="pt-BR" sz="2000" dirty="0"/>
              <a:t>, </a:t>
            </a:r>
            <a:r>
              <a:rPr lang="pt-BR" sz="2000" dirty="0" smtClean="0"/>
              <a:t>sempre </a:t>
            </a:r>
            <a:r>
              <a:rPr lang="pt-BR" sz="2000" dirty="0"/>
              <a:t>que tiverem efetuado uma mudança importante no </a:t>
            </a:r>
            <a:r>
              <a:rPr lang="pt-BR" sz="2000" dirty="0" smtClean="0"/>
              <a:t>código;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Commits são primeiro armazenados no repositório local do desenvolvedor;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59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Commit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Commits também possuem metadados, incluindo data, hora, autor e uma mensagem, </a:t>
            </a:r>
            <a:r>
              <a:rPr lang="pt-BR" dirty="0" smtClean="0"/>
              <a:t>que </a:t>
            </a:r>
            <a:r>
              <a:rPr lang="pt-BR" dirty="0"/>
              <a:t>descreve a </a:t>
            </a:r>
            <a:r>
              <a:rPr lang="pt-BR" dirty="0" smtClean="0"/>
              <a:t>modificação realizada pelo desenvolvedor;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72" y="2159857"/>
            <a:ext cx="7758546" cy="190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8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Commit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2000" b="1" dirty="0"/>
              <a:t>Não</a:t>
            </a:r>
            <a:r>
              <a:rPr lang="pt-BR" sz="2000" dirty="0"/>
              <a:t> recomenda-se que um </a:t>
            </a:r>
            <a:r>
              <a:rPr lang="pt-BR" sz="2000" dirty="0" smtClean="0"/>
              <a:t>commit: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Inclua </a:t>
            </a:r>
            <a:r>
              <a:rPr lang="pt-BR" sz="1800" dirty="0"/>
              <a:t>modificações relativas a mais de uma tarefa de </a:t>
            </a:r>
            <a:r>
              <a:rPr lang="pt-BR" sz="1800" dirty="0" smtClean="0"/>
              <a:t>manutenção;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Contenha a correção de dois ou mais bugs, uma vez que cada bug deve ser corrigido em um commit separado;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sz="1800" dirty="0" smtClean="0"/>
              <a:t>Seja </a:t>
            </a:r>
            <a:r>
              <a:rPr lang="pt-BR" sz="1800" dirty="0"/>
              <a:t>muito grande, com modificações importantes em diversos </a:t>
            </a:r>
            <a:r>
              <a:rPr lang="pt-BR" sz="1800" dirty="0" smtClean="0"/>
              <a:t>arquivos</a:t>
            </a:r>
            <a:r>
              <a:rPr lang="pt-BR" sz="1800" dirty="0"/>
              <a:t>;</a:t>
            </a:r>
            <a:endParaRPr lang="pt-BR" sz="1800" dirty="0" smtClean="0"/>
          </a:p>
          <a:p>
            <a:pPr lvl="1"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38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Add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2000" dirty="0"/>
              <a:t>Na máquina local, o sistema git manipula três áreas distintas</a:t>
            </a:r>
            <a:r>
              <a:rPr lang="pt-BR" sz="2000" dirty="0" smtClean="0"/>
              <a:t>:</a:t>
            </a:r>
            <a:endParaRPr lang="pt-BR" sz="2000" dirty="0"/>
          </a:p>
          <a:p>
            <a:pPr lvl="1">
              <a:buFont typeface="+mj-lt"/>
              <a:buAutoNum type="arabicParenR"/>
            </a:pPr>
            <a:r>
              <a:rPr lang="pt-BR" sz="1800" dirty="0"/>
              <a:t>Um </a:t>
            </a:r>
            <a:r>
              <a:rPr lang="pt-BR" sz="1800" b="1" dirty="0"/>
              <a:t>diretório de trabalho</a:t>
            </a:r>
            <a:r>
              <a:rPr lang="pt-BR" sz="1800" dirty="0"/>
              <a:t>, onde devemos salvar os arquivos que pretendemos </a:t>
            </a:r>
            <a:r>
              <a:rPr lang="pt-BR" sz="1800" dirty="0" smtClean="0"/>
              <a:t>versionar. </a:t>
            </a:r>
            <a:r>
              <a:rPr lang="pt-BR" sz="1800" dirty="0"/>
              <a:t>Tais arquivos são ditos rastreáveis (</a:t>
            </a:r>
            <a:r>
              <a:rPr lang="pt-BR" sz="1800" b="1" dirty="0"/>
              <a:t>tracked</a:t>
            </a:r>
            <a:r>
              <a:rPr lang="pt-BR" sz="1800" dirty="0" smtClean="0"/>
              <a:t>);</a:t>
            </a:r>
          </a:p>
          <a:p>
            <a:pPr lvl="1">
              <a:buFont typeface="+mj-lt"/>
              <a:buAutoNum type="arabicParenR"/>
            </a:pPr>
            <a:r>
              <a:rPr lang="pt-BR" sz="1800" dirty="0" smtClean="0"/>
              <a:t>O </a:t>
            </a:r>
            <a:r>
              <a:rPr lang="pt-BR" sz="1800" b="1" dirty="0"/>
              <a:t>repositório</a:t>
            </a:r>
            <a:r>
              <a:rPr lang="pt-BR" sz="1800" dirty="0"/>
              <a:t> propriamente dito, que armazena o histórico de </a:t>
            </a:r>
            <a:r>
              <a:rPr lang="pt-BR" sz="1800" dirty="0" smtClean="0"/>
              <a:t>commits;</a:t>
            </a:r>
          </a:p>
          <a:p>
            <a:pPr lvl="1">
              <a:buFont typeface="+mj-lt"/>
              <a:buAutoNum type="arabicParenR"/>
            </a:pPr>
            <a:r>
              <a:rPr lang="pt-BR" sz="1800" dirty="0" smtClean="0"/>
              <a:t>Uma </a:t>
            </a:r>
            <a:r>
              <a:rPr lang="pt-BR" sz="1800" dirty="0"/>
              <a:t>área intermediária, chamada de </a:t>
            </a:r>
            <a:r>
              <a:rPr lang="pt-BR" sz="1800" b="1" dirty="0"/>
              <a:t>index</a:t>
            </a:r>
            <a:r>
              <a:rPr lang="pt-BR" sz="1800" dirty="0"/>
              <a:t> ou </a:t>
            </a:r>
            <a:r>
              <a:rPr lang="pt-BR" sz="1800" b="1" dirty="0"/>
              <a:t>stage</a:t>
            </a:r>
            <a:r>
              <a:rPr lang="pt-BR" sz="1800" dirty="0"/>
              <a:t>, que armazena temporariamente os arquivos </a:t>
            </a:r>
            <a:r>
              <a:rPr lang="pt-BR" sz="1800" dirty="0" smtClean="0"/>
              <a:t>que </a:t>
            </a:r>
            <a:r>
              <a:rPr lang="pt-BR" sz="1800" dirty="0"/>
              <a:t>se pretende versionar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30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Add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Antes de fazer um commit devemos executar um add, para salvar o conteúdo do arquivo no index;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  <a:p>
            <a:pPr>
              <a:buFont typeface="Courier New" panose="02070309020205020404" pitchFamily="49" charset="0"/>
              <a:buChar char="o"/>
            </a:pPr>
            <a:r>
              <a:rPr lang="pt-BR" dirty="0"/>
              <a:t>Feito isso, podemos usar um commit para salvar no repositório local a versão adicionada ao </a:t>
            </a:r>
            <a:r>
              <a:rPr lang="pt-BR" dirty="0" smtClean="0"/>
              <a:t>index.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98" y="2754184"/>
            <a:ext cx="3869432" cy="18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Status, Diff &amp; Log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comando </a:t>
            </a:r>
            <a:r>
              <a:rPr lang="pt-BR" b="1" dirty="0" smtClean="0"/>
              <a:t>git status</a:t>
            </a:r>
            <a:r>
              <a:rPr lang="pt-BR" dirty="0"/>
              <a:t> é um dos comandos git mais usados. Dentre outras informações, ele mostra o estado do diretório de trabalho e do </a:t>
            </a:r>
            <a:r>
              <a:rPr lang="pt-BR" dirty="0" smtClean="0"/>
              <a:t>index;</a:t>
            </a:r>
          </a:p>
          <a:p>
            <a:pPr lvl="1"/>
            <a:r>
              <a:rPr lang="pt-BR" dirty="0"/>
              <a:t>Exemplo: </a:t>
            </a:r>
            <a:r>
              <a:rPr lang="pt-BR" dirty="0" smtClean="0"/>
              <a:t>arquivos </a:t>
            </a:r>
            <a:r>
              <a:rPr lang="pt-BR" dirty="0"/>
              <a:t>que encontram-se no index, aguardando um commit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O comando </a:t>
            </a:r>
            <a:r>
              <a:rPr lang="pt-BR" b="1" dirty="0"/>
              <a:t>git diff</a:t>
            </a:r>
            <a:r>
              <a:rPr lang="pt-BR" dirty="0"/>
              <a:t> é muito usado para destacar as modificações </a:t>
            </a:r>
            <a:r>
              <a:rPr lang="pt-BR" dirty="0" smtClean="0"/>
              <a:t>feitas nos </a:t>
            </a:r>
            <a:r>
              <a:rPr lang="pt-BR" dirty="0"/>
              <a:t>arquivos do diretório de trabalho </a:t>
            </a:r>
            <a:r>
              <a:rPr lang="pt-BR" dirty="0" smtClean="0"/>
              <a:t>que </a:t>
            </a:r>
            <a:r>
              <a:rPr lang="pt-BR" dirty="0"/>
              <a:t>ainda não foram movidas para o </a:t>
            </a:r>
            <a:r>
              <a:rPr lang="pt-BR" dirty="0" smtClean="0"/>
              <a:t>index;</a:t>
            </a:r>
          </a:p>
          <a:p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comando </a:t>
            </a:r>
            <a:r>
              <a:rPr lang="pt-BR" b="1" dirty="0"/>
              <a:t>git log </a:t>
            </a:r>
            <a:r>
              <a:rPr lang="pt-BR" dirty="0"/>
              <a:t>lista informações sobre os últimos commits, como data, autor, hora e descrição do </a:t>
            </a:r>
            <a:r>
              <a:rPr lang="pt-BR" dirty="0" smtClean="0"/>
              <a:t>commit;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66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Push &amp; Pull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96616"/>
          </a:xfrm>
        </p:spPr>
        <p:txBody>
          <a:bodyPr/>
          <a:lstStyle/>
          <a:p>
            <a:r>
              <a:rPr lang="pt-BR" dirty="0"/>
              <a:t>O comando </a:t>
            </a:r>
            <a:r>
              <a:rPr lang="pt-BR" b="1" dirty="0"/>
              <a:t>push</a:t>
            </a:r>
            <a:r>
              <a:rPr lang="pt-BR" dirty="0"/>
              <a:t> copia os commits mais recentes do repositório local para o repositório </a:t>
            </a:r>
            <a:r>
              <a:rPr lang="pt-BR" dirty="0" smtClean="0"/>
              <a:t>remoto;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b="1" dirty="0"/>
              <a:t>push</a:t>
            </a:r>
            <a:r>
              <a:rPr lang="pt-BR" dirty="0"/>
              <a:t> deve ser usado quando o desenvolvedor deseja tornar uma modificação visível para os demais </a:t>
            </a:r>
            <a:r>
              <a:rPr lang="pt-BR" dirty="0" smtClean="0"/>
              <a:t>desenvolvedores;</a:t>
            </a:r>
          </a:p>
          <a:p>
            <a:endParaRPr lang="pt-BR" dirty="0"/>
          </a:p>
          <a:p>
            <a:r>
              <a:rPr lang="pt-BR" dirty="0"/>
              <a:t>Para atualizar seu repositório local, os outros desenvolvedores do time devem executar um comando </a:t>
            </a:r>
            <a:r>
              <a:rPr lang="pt-BR" b="1" dirty="0" smtClean="0"/>
              <a:t>pull</a:t>
            </a:r>
            <a:r>
              <a:rPr lang="pt-BR" dirty="0" smtClean="0"/>
              <a:t>;</a:t>
            </a:r>
          </a:p>
          <a:p>
            <a:endParaRPr lang="pt-BR" dirty="0" smtClean="0"/>
          </a:p>
          <a:p>
            <a:r>
              <a:rPr lang="pt-BR" dirty="0"/>
              <a:t>Um </a:t>
            </a:r>
            <a:r>
              <a:rPr lang="pt-BR" b="1" dirty="0"/>
              <a:t>pull</a:t>
            </a:r>
            <a:r>
              <a:rPr lang="pt-BR" dirty="0"/>
              <a:t> copia os commits mais recentes do repositório central para o </a:t>
            </a:r>
            <a:r>
              <a:rPr lang="pt-BR" dirty="0" smtClean="0"/>
              <a:t>repo local (</a:t>
            </a:r>
            <a:r>
              <a:rPr lang="pt-BR" b="1" dirty="0" smtClean="0"/>
              <a:t>fetch</a:t>
            </a:r>
            <a:r>
              <a:rPr lang="pt-BR" dirty="0" smtClean="0"/>
              <a:t>) e depois atualiza </a:t>
            </a:r>
            <a:r>
              <a:rPr lang="pt-BR" dirty="0"/>
              <a:t>os arquivos do </a:t>
            </a:r>
            <a:r>
              <a:rPr lang="pt-BR" dirty="0" smtClean="0"/>
              <a:t>diretório de trabalho </a:t>
            </a:r>
            <a:r>
              <a:rPr lang="pt-BR" b="1" dirty="0" smtClean="0"/>
              <a:t>(merge)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7069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1021</Words>
  <Application>Microsoft Office PowerPoint</Application>
  <PresentationFormat>On-screen Show (16:9)</PresentationFormat>
  <Paragraphs>145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Courier New</vt:lpstr>
      <vt:lpstr>Simple Light</vt:lpstr>
      <vt:lpstr>Git  Prof. Eduardo Cunha Campos edu@cefetmg.br</vt:lpstr>
      <vt:lpstr>Init &amp; Clone</vt:lpstr>
      <vt:lpstr>Commit </vt:lpstr>
      <vt:lpstr>Commit</vt:lpstr>
      <vt:lpstr>Commit</vt:lpstr>
      <vt:lpstr>Add</vt:lpstr>
      <vt:lpstr>Add</vt:lpstr>
      <vt:lpstr>Status, Diff &amp; Log</vt:lpstr>
      <vt:lpstr>Push &amp; Pull</vt:lpstr>
      <vt:lpstr>Push &amp; Pull</vt:lpstr>
      <vt:lpstr>Conflitos de Merge</vt:lpstr>
      <vt:lpstr>Conflitos de Merge (Continuação do Exemplo...)</vt:lpstr>
      <vt:lpstr>Conflitos de Merge (Continuação do Exemplo...)</vt:lpstr>
      <vt:lpstr>Conflitos de Merge (Continuação do Exemplo...)</vt:lpstr>
      <vt:lpstr>Branches</vt:lpstr>
      <vt:lpstr>Branches</vt:lpstr>
      <vt:lpstr>Branches (Exemplo)</vt:lpstr>
      <vt:lpstr>Branches (Exemplo)</vt:lpstr>
      <vt:lpstr>Branches (Exemplo)</vt:lpstr>
      <vt:lpstr>Branches (Exemplo)</vt:lpstr>
      <vt:lpstr>Branches (Exemplo)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Prof. Eduardo Cunha Campos edu@cefetmg.br</dc:title>
  <cp:lastModifiedBy>Eduardo Cunha Campos</cp:lastModifiedBy>
  <cp:revision>67</cp:revision>
  <dcterms:modified xsi:type="dcterms:W3CDTF">2020-09-02T13:33:15Z</dcterms:modified>
</cp:coreProperties>
</file>