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15/01/2013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Diagrama de Atividades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</a:t>
            </a:r>
            <a:r>
              <a:rPr lang="pt-BR" dirty="0" err="1" smtClean="0"/>
              <a:t>swimlanes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4388" y="1825401"/>
            <a:ext cx="7515225" cy="397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Modelagem de processo de negócios</a:t>
            </a:r>
            <a:endParaRPr lang="pt-BR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4225" y="1311547"/>
            <a:ext cx="5033963" cy="535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Modelagem da lógica de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realização de um caso de uso requer que alguma  computação seja realizada.</a:t>
            </a:r>
          </a:p>
          <a:p>
            <a:pPr lvl="1"/>
            <a:r>
              <a:rPr lang="pt-BR" dirty="0" smtClean="0"/>
              <a:t>Esta computação pode ser dividida em atividades.</a:t>
            </a:r>
          </a:p>
          <a:p>
            <a:pPr lvl="1"/>
            <a:r>
              <a:rPr lang="pt-BR" dirty="0" smtClean="0"/>
              <a:t>“Passo P ocorre até que a C seja verdadeira”</a:t>
            </a:r>
          </a:p>
          <a:p>
            <a:pPr lvl="1"/>
            <a:r>
              <a:rPr lang="pt-BR" dirty="0" smtClean="0"/>
              <a:t>“Se ocorre C, vai para o passo P”.</a:t>
            </a:r>
          </a:p>
          <a:p>
            <a:r>
              <a:rPr lang="pt-BR" dirty="0" smtClean="0"/>
              <a:t>Nessas situações, é interessante complementar a </a:t>
            </a:r>
            <a:r>
              <a:rPr lang="pt-BR" dirty="0" smtClean="0"/>
              <a:t>descrição </a:t>
            </a:r>
            <a:r>
              <a:rPr lang="pt-BR" dirty="0" smtClean="0"/>
              <a:t>do caso de uso com um diagrama de atividade.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Modelagem da lógica de casos de uso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Os fluxos principal, alternativos e de exceção podem ser </a:t>
            </a:r>
            <a:r>
              <a:rPr lang="pt-BR" dirty="0" smtClean="0"/>
              <a:t>representados </a:t>
            </a:r>
            <a:r>
              <a:rPr lang="pt-BR" dirty="0" smtClean="0"/>
              <a:t>em um único diagrama de atividade.</a:t>
            </a:r>
          </a:p>
          <a:p>
            <a:r>
              <a:rPr lang="pt-BR" dirty="0" smtClean="0"/>
              <a:t>Identificação de </a:t>
            </a:r>
            <a:r>
              <a:rPr lang="pt-BR" u="sng" dirty="0" smtClean="0"/>
              <a:t>atividades </a:t>
            </a:r>
            <a:r>
              <a:rPr lang="pt-BR" u="sng" dirty="0" smtClean="0"/>
              <a:t>através </a:t>
            </a:r>
            <a:r>
              <a:rPr lang="pt-BR" u="sng" dirty="0" smtClean="0"/>
              <a:t>do exame dos fluxos </a:t>
            </a:r>
            <a:r>
              <a:rPr lang="pt-BR" u="sng" dirty="0" smtClean="0"/>
              <a:t>do caso </a:t>
            </a:r>
            <a:r>
              <a:rPr lang="pt-BR" u="sng" dirty="0" smtClean="0"/>
              <a:t>de uso.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de Casos de Uso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9700" y="1259731"/>
            <a:ext cx="6324600" cy="5481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Modelagem de 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Nível de abstração mais baixo</a:t>
            </a:r>
          </a:p>
          <a:p>
            <a:r>
              <a:rPr lang="pt-BR" dirty="0" smtClean="0"/>
              <a:t>Possibilidades de </a:t>
            </a:r>
            <a:r>
              <a:rPr lang="pt-BR" dirty="0" err="1" smtClean="0"/>
              <a:t>modularização</a:t>
            </a:r>
            <a:endParaRPr lang="pt-BR" dirty="0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750" y="366713"/>
            <a:ext cx="8826500" cy="6122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Faça um diagrama de atividades para representar o  algoritmo para o cálculo do fatorial de um número.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Locação de DVDs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O sócio deve se dirigir ao atendente e apresentar seu código  de registro.</a:t>
            </a:r>
          </a:p>
          <a:p>
            <a:r>
              <a:rPr lang="pt-BR" dirty="0" smtClean="0"/>
              <a:t>O atendente pesquisará o sócio para verificar se este  realmente se encontra registrado.</a:t>
            </a:r>
          </a:p>
          <a:p>
            <a:r>
              <a:rPr lang="pt-BR" dirty="0" smtClean="0"/>
              <a:t>Se a pessoa em questão não estiver registrada, a locação  deve ser recusada.</a:t>
            </a:r>
          </a:p>
          <a:p>
            <a:r>
              <a:rPr lang="pt-BR" dirty="0" smtClean="0"/>
              <a:t>Caso o sócio esteja cadastrado, o sistema deve verificar se  este possui alguma pendência, ou seja, se possui alguma  locação ainda não devolvida. Se houver alguma pendência a  locação deverá ser recusada.</a:t>
            </a:r>
          </a:p>
          <a:p>
            <a:r>
              <a:rPr lang="pt-BR" dirty="0" smtClean="0"/>
              <a:t>Se o sócio não possuir pendências, então o atendente irá  registrar a locação, bem como cada uma das cópias locadas.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Tipo </a:t>
            </a:r>
            <a:r>
              <a:rPr lang="pt-BR" dirty="0" smtClean="0"/>
              <a:t>de </a:t>
            </a:r>
            <a:r>
              <a:rPr lang="pt-BR" i="1" dirty="0" smtClean="0"/>
              <a:t>fluxograma </a:t>
            </a:r>
            <a:r>
              <a:rPr lang="pt-BR" i="1" dirty="0" smtClean="0"/>
              <a:t>estendido</a:t>
            </a:r>
          </a:p>
          <a:p>
            <a:r>
              <a:rPr lang="pt-BR" dirty="0" smtClean="0"/>
              <a:t>Permite </a:t>
            </a:r>
            <a:r>
              <a:rPr lang="pt-BR" dirty="0" smtClean="0"/>
              <a:t>representar ações concorrentes e sua sincronização.</a:t>
            </a:r>
          </a:p>
          <a:p>
            <a:r>
              <a:rPr lang="pt-BR" dirty="0" smtClean="0"/>
              <a:t>Pode-se especificar:</a:t>
            </a:r>
          </a:p>
          <a:p>
            <a:pPr lvl="1"/>
            <a:r>
              <a:rPr lang="pt-BR" dirty="0" smtClean="0"/>
              <a:t>Processos de negócios</a:t>
            </a:r>
          </a:p>
          <a:p>
            <a:pPr lvl="1"/>
            <a:r>
              <a:rPr lang="pt-BR" dirty="0" smtClean="0"/>
              <a:t>Comportamento interno de um objeto</a:t>
            </a:r>
          </a:p>
          <a:p>
            <a:pPr lvl="1"/>
            <a:r>
              <a:rPr lang="pt-BR" dirty="0" smtClean="0"/>
              <a:t>Comportamento de casos de uso</a:t>
            </a:r>
          </a:p>
          <a:p>
            <a:pPr lvl="1"/>
            <a:r>
              <a:rPr lang="pt-BR" dirty="0" smtClean="0"/>
              <a:t>Algoritmos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Elementos de diagrama de atividades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Elementos podem ser divididos em dois grupos: </a:t>
            </a:r>
            <a:r>
              <a:rPr lang="pt-BR" u="sng" dirty="0" smtClean="0"/>
              <a:t>controle seqüencial  e controle paralelo .</a:t>
            </a:r>
          </a:p>
          <a:p>
            <a:r>
              <a:rPr lang="pt-BR" dirty="0" smtClean="0"/>
              <a:t>Elementos utilizados em fluxos seqüenciais:</a:t>
            </a:r>
          </a:p>
          <a:p>
            <a:pPr lvl="1"/>
            <a:r>
              <a:rPr lang="pt-BR" dirty="0" smtClean="0"/>
              <a:t>Ação</a:t>
            </a:r>
          </a:p>
          <a:p>
            <a:pPr lvl="1"/>
            <a:r>
              <a:rPr lang="pt-BR" dirty="0" smtClean="0"/>
              <a:t>Atividade</a:t>
            </a:r>
          </a:p>
          <a:p>
            <a:pPr lvl="1"/>
            <a:r>
              <a:rPr lang="pt-BR" dirty="0" smtClean="0"/>
              <a:t>Estados inicial e final, e condição de guarda</a:t>
            </a:r>
          </a:p>
          <a:p>
            <a:pPr lvl="1"/>
            <a:r>
              <a:rPr lang="pt-BR" dirty="0" smtClean="0"/>
              <a:t>Transição de término</a:t>
            </a:r>
          </a:p>
          <a:p>
            <a:pPr lvl="1"/>
            <a:r>
              <a:rPr lang="pt-BR" dirty="0" smtClean="0"/>
              <a:t>Pontos de ramificação e de união </a:t>
            </a:r>
          </a:p>
          <a:p>
            <a:r>
              <a:rPr lang="pt-BR" dirty="0" smtClean="0"/>
              <a:t>Elementos utilizados em fluxos paralelos:</a:t>
            </a:r>
          </a:p>
          <a:p>
            <a:pPr lvl="1"/>
            <a:r>
              <a:rPr lang="pt-BR" dirty="0" smtClean="0"/>
              <a:t>Barras de sincronização</a:t>
            </a:r>
          </a:p>
          <a:p>
            <a:pPr lvl="1"/>
            <a:r>
              <a:rPr lang="pt-BR" dirty="0" smtClean="0"/>
              <a:t>Barra de bifurcação (</a:t>
            </a:r>
            <a:r>
              <a:rPr lang="pt-BR" dirty="0" err="1" smtClean="0"/>
              <a:t>fork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Barra de junção (</a:t>
            </a:r>
            <a:r>
              <a:rPr lang="pt-BR" dirty="0" err="1" smtClean="0"/>
              <a:t>join</a:t>
            </a:r>
            <a:r>
              <a:rPr lang="pt-BR" dirty="0" smtClean="0"/>
              <a:t>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Elementos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9350" y="1771650"/>
            <a:ext cx="6843713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controle </a:t>
            </a:r>
            <a:r>
              <a:rPr lang="pt-BR" dirty="0" err="1" smtClean="0"/>
              <a:t>sequencial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Um estado em um diagrama de atividade pode ser:</a:t>
            </a:r>
          </a:p>
          <a:p>
            <a:pPr lvl="1"/>
            <a:r>
              <a:rPr lang="pt-BR" dirty="0" smtClean="0"/>
              <a:t>um</a:t>
            </a:r>
            <a:r>
              <a:rPr lang="pt-BR" b="1" i="1" dirty="0" smtClean="0"/>
              <a:t> estado atividade leva um certo tempo para ser finalizado.</a:t>
            </a:r>
          </a:p>
          <a:p>
            <a:pPr lvl="1"/>
            <a:r>
              <a:rPr lang="pt-BR" dirty="0" smtClean="0"/>
              <a:t>um</a:t>
            </a:r>
            <a:r>
              <a:rPr lang="pt-BR" b="1" i="1" dirty="0" smtClean="0"/>
              <a:t> estado ação: realizado instantaneamente.</a:t>
            </a:r>
          </a:p>
          <a:p>
            <a:r>
              <a:rPr lang="pt-BR" dirty="0" smtClean="0"/>
              <a:t>Deve haver um </a:t>
            </a:r>
            <a:r>
              <a:rPr lang="pt-BR" b="1" i="1" dirty="0" smtClean="0"/>
              <a:t>estado inicial e podem haver vários estados finais e guardas associadas a transições</a:t>
            </a:r>
            <a:r>
              <a:rPr lang="pt-BR" b="1" i="1" dirty="0" smtClean="0"/>
              <a:t>.</a:t>
            </a:r>
            <a:endParaRPr lang="pt-BR" b="1" i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controle </a:t>
            </a:r>
            <a:r>
              <a:rPr lang="pt-BR" dirty="0" err="1" smtClean="0"/>
              <a:t>sequencial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Um </a:t>
            </a:r>
            <a:r>
              <a:rPr lang="pt-BR" b="1" i="1" dirty="0" smtClean="0"/>
              <a:t>ponto de ramificação possui uma única transição de entrada e várias transições de saída.</a:t>
            </a:r>
          </a:p>
          <a:p>
            <a:pPr lvl="1"/>
            <a:r>
              <a:rPr lang="pt-BR" dirty="0" smtClean="0"/>
              <a:t>Para cada transição de saída, há uma condição de guarda associada.</a:t>
            </a:r>
          </a:p>
          <a:p>
            <a:pPr lvl="1"/>
            <a:r>
              <a:rPr lang="pt-BR" dirty="0" smtClean="0"/>
              <a:t>Quando o fluxo de controle chega a um ponto de ramificação, uma e somente uma das condições de guarda deve ser verdadeira.</a:t>
            </a:r>
          </a:p>
          <a:p>
            <a:pPr lvl="1"/>
            <a:r>
              <a:rPr lang="pt-BR" dirty="0" smtClean="0"/>
              <a:t>Pode haver uma transição com </a:t>
            </a:r>
            <a:r>
              <a:rPr lang="pt-BR" b="1" dirty="0" smtClean="0"/>
              <a:t>[</a:t>
            </a:r>
            <a:r>
              <a:rPr lang="pt-BR" b="1" dirty="0" err="1" smtClean="0"/>
              <a:t>else</a:t>
            </a:r>
            <a:r>
              <a:rPr lang="pt-BR" b="1" dirty="0" smtClean="0"/>
              <a:t>].</a:t>
            </a:r>
          </a:p>
          <a:p>
            <a:r>
              <a:rPr lang="pt-BR" dirty="0" smtClean="0"/>
              <a:t>Um </a:t>
            </a:r>
            <a:r>
              <a:rPr lang="pt-BR" b="1" i="1" dirty="0" smtClean="0"/>
              <a:t>ponto de união reúne diversas transições que, direta ou indiretamente, têm um ponto de ramificação em comum.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Fluxo de controle paralelo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Uma </a:t>
            </a:r>
            <a:r>
              <a:rPr lang="pt-BR" b="1" i="1" dirty="0" smtClean="0"/>
              <a:t>barra de bifurcação recebe uma transição de entrada, e cria dois ou mais fluxos de controle paralelos.</a:t>
            </a:r>
          </a:p>
          <a:p>
            <a:pPr lvl="1"/>
            <a:r>
              <a:rPr lang="pt-BR" dirty="0" smtClean="0"/>
              <a:t>cada fluxo é executado independentemente e em paralelo com os demais.</a:t>
            </a:r>
          </a:p>
          <a:p>
            <a:r>
              <a:rPr lang="pt-BR" dirty="0" smtClean="0"/>
              <a:t>Uma </a:t>
            </a:r>
            <a:r>
              <a:rPr lang="pt-BR" b="1" i="1" dirty="0" smtClean="0"/>
              <a:t>barra de junção recebe duas ou mais transições de entrada e une os fluxos de controle em um único fluxo.</a:t>
            </a:r>
          </a:p>
          <a:p>
            <a:pPr lvl="1"/>
            <a:r>
              <a:rPr lang="pt-BR" dirty="0" smtClean="0"/>
              <a:t>A transição de saída da barra de junção somente é disparada quando todas as transições de entrada tiverem sido disparadas.</a:t>
            </a:r>
            <a:r>
              <a:rPr lang="pt-BR" i="1" u="sng" dirty="0" smtClean="0"/>
              <a:t>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Diagrama de Atividades – formato geral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2385" y="1916832"/>
            <a:ext cx="7412023" cy="4387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Swimlanes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Algumas vezes, as atividades de um processo podem </a:t>
            </a:r>
            <a:r>
              <a:rPr lang="pt-BR" dirty="0" smtClean="0"/>
              <a:t>ser </a:t>
            </a:r>
            <a:r>
              <a:rPr lang="pt-BR" dirty="0" smtClean="0"/>
              <a:t>distribuídas por vários agentes que o executarão.</a:t>
            </a:r>
          </a:p>
          <a:p>
            <a:pPr lvl="1"/>
            <a:r>
              <a:rPr lang="pt-BR" dirty="0" smtClean="0"/>
              <a:t>Ex. processos </a:t>
            </a:r>
            <a:r>
              <a:rPr lang="pt-BR" dirty="0" smtClean="0"/>
              <a:t>de negócio de uma organização.</a:t>
            </a:r>
          </a:p>
          <a:p>
            <a:r>
              <a:rPr lang="pt-BR" dirty="0" smtClean="0"/>
              <a:t>Isso pode ser representado através de </a:t>
            </a:r>
            <a:r>
              <a:rPr lang="pt-BR" i="1" dirty="0" err="1" smtClean="0"/>
              <a:t>swim</a:t>
            </a:r>
            <a:r>
              <a:rPr lang="pt-BR" i="1" dirty="0" smtClean="0"/>
              <a:t> </a:t>
            </a:r>
            <a:r>
              <a:rPr lang="pt-BR" i="1" dirty="0" err="1" smtClean="0"/>
              <a:t>lanes</a:t>
            </a:r>
            <a:r>
              <a:rPr lang="pt-BR" i="1" dirty="0" smtClean="0"/>
              <a:t>.</a:t>
            </a:r>
            <a:endParaRPr lang="pt-BR" i="1" dirty="0" smtClean="0"/>
          </a:p>
          <a:p>
            <a:r>
              <a:rPr lang="pt-BR" dirty="0" smtClean="0"/>
              <a:t>As raias de natação dividem o diagrama de atividade em </a:t>
            </a:r>
            <a:r>
              <a:rPr lang="pt-BR" i="1" dirty="0" smtClean="0"/>
              <a:t>compartimentos .</a:t>
            </a:r>
          </a:p>
          <a:p>
            <a:r>
              <a:rPr lang="pt-BR" dirty="0" smtClean="0"/>
              <a:t>Cada compartimento contém atividades que são realizadas por  uma entidade.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636</Words>
  <Application>Microsoft Office PowerPoint</Application>
  <PresentationFormat>Apresentação na tela (4:3)</PresentationFormat>
  <Paragraphs>68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19" baseType="lpstr">
      <vt:lpstr>Tema do Office</vt:lpstr>
      <vt:lpstr>Diagrama de Atividades</vt:lpstr>
      <vt:lpstr>Introdução</vt:lpstr>
      <vt:lpstr>Elementos de diagrama de atividades</vt:lpstr>
      <vt:lpstr>Elementos</vt:lpstr>
      <vt:lpstr>Fluxo de controle sequencial</vt:lpstr>
      <vt:lpstr>Fluxo de controle sequencial</vt:lpstr>
      <vt:lpstr>Fluxo de controle paralelo</vt:lpstr>
      <vt:lpstr>Diagrama de Atividades – formato geral</vt:lpstr>
      <vt:lpstr>Swimlanes</vt:lpstr>
      <vt:lpstr>Exemplo de swimlanes</vt:lpstr>
      <vt:lpstr>Modelagem de processo de negócios</vt:lpstr>
      <vt:lpstr>Modelagem da lógica de casos de uso</vt:lpstr>
      <vt:lpstr>Modelagem da lógica de casos de uso</vt:lpstr>
      <vt:lpstr>Modelagem de Casos de Uso</vt:lpstr>
      <vt:lpstr>Modelagem de Algoritmos</vt:lpstr>
      <vt:lpstr>Slide 16</vt:lpstr>
      <vt:lpstr>Exercícios</vt:lpstr>
      <vt:lpstr>Locação de DVDs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 de Atividades</dc:title>
  <dc:creator>Michel</dc:creator>
  <cp:lastModifiedBy>Michel</cp:lastModifiedBy>
  <cp:revision>10</cp:revision>
  <dcterms:created xsi:type="dcterms:W3CDTF">2013-01-15T12:52:02Z</dcterms:created>
  <dcterms:modified xsi:type="dcterms:W3CDTF">2013-01-15T13:05:27Z</dcterms:modified>
</cp:coreProperties>
</file>