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Separação de Interesses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problema complexo pode ser mais facilmente tratado se ele puder ser dividido em partes</a:t>
            </a:r>
          </a:p>
          <a:p>
            <a:r>
              <a:rPr lang="pt-BR" dirty="0" smtClean="0"/>
              <a:t>Cada parte refere-se a interesses diferentes</a:t>
            </a:r>
          </a:p>
          <a:p>
            <a:r>
              <a:rPr lang="pt-BR" dirty="0" smtClean="0"/>
              <a:t>Não subestimar o esforço de integrar as partes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monolítico não pode ser entendido</a:t>
            </a:r>
          </a:p>
          <a:p>
            <a:pPr lvl="1"/>
            <a:r>
              <a:rPr lang="pt-BR" dirty="0" smtClean="0"/>
              <a:t>Muitas variáveis</a:t>
            </a:r>
          </a:p>
          <a:p>
            <a:pPr lvl="1"/>
            <a:r>
              <a:rPr lang="pt-BR" dirty="0" smtClean="0"/>
              <a:t>Grande quantidade de caminhos de execução</a:t>
            </a:r>
          </a:p>
          <a:p>
            <a:pPr lvl="1"/>
            <a:r>
              <a:rPr lang="pt-BR" dirty="0" smtClean="0"/>
              <a:t>Alta complexidade</a:t>
            </a:r>
          </a:p>
          <a:p>
            <a:r>
              <a:rPr lang="pt-BR" dirty="0" smtClean="0"/>
              <a:t>Não </a:t>
            </a:r>
            <a:r>
              <a:rPr lang="pt-BR" dirty="0" err="1" smtClean="0"/>
              <a:t>modularizar</a:t>
            </a:r>
            <a:r>
              <a:rPr lang="pt-BR" dirty="0" smtClean="0"/>
              <a:t> demais ... nem de menos (</a:t>
            </a:r>
            <a:r>
              <a:rPr lang="pt-BR" i="1" dirty="0" err="1" smtClean="0"/>
              <a:t>overmodularity</a:t>
            </a:r>
            <a:r>
              <a:rPr lang="pt-BR" i="1" dirty="0" smtClean="0"/>
              <a:t> e </a:t>
            </a:r>
            <a:r>
              <a:rPr lang="pt-BR" i="1" dirty="0" err="1" smtClean="0"/>
              <a:t>undermodularity</a:t>
            </a:r>
            <a:r>
              <a:rPr lang="pt-BR" i="1" dirty="0" smtClean="0"/>
              <a:t>)</a:t>
            </a:r>
          </a:p>
          <a:p>
            <a:r>
              <a:rPr lang="pt-BR" dirty="0" smtClean="0"/>
              <a:t>Encontrar um balanceamento pode ser difícil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Refinamento </a:t>
            </a:r>
            <a:r>
              <a:rPr lang="pt-BR" dirty="0" err="1" smtClean="0"/>
              <a:t>top-down</a:t>
            </a:r>
            <a:r>
              <a:rPr lang="pt-BR" dirty="0" smtClean="0"/>
              <a:t> é o desenvolvimento baseado em refinar os graus de detalhe do software</a:t>
            </a:r>
          </a:p>
          <a:p>
            <a:r>
              <a:rPr lang="pt-BR" dirty="0" smtClean="0"/>
              <a:t>Detalhes de baixo-nível são descobertos durante o processo de desenvolvimento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problema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Suponha que você é responsável por manter um grande sistema que gerencia funcionários e a folha de pagamento de uma organização.</a:t>
            </a:r>
          </a:p>
          <a:p>
            <a:r>
              <a:rPr lang="pt-BR" dirty="0" smtClean="0"/>
              <a:t>E se a organização decide que você implemente um novo requisito: criar um </a:t>
            </a:r>
            <a:r>
              <a:rPr lang="pt-BR" dirty="0" err="1" smtClean="0"/>
              <a:t>log</a:t>
            </a:r>
            <a:r>
              <a:rPr lang="pt-BR" dirty="0" smtClean="0"/>
              <a:t> de todas as mudanças de dados dos funcionários?</a:t>
            </a:r>
          </a:p>
          <a:p>
            <a:r>
              <a:rPr lang="pt-BR" dirty="0" smtClean="0"/>
              <a:t>A mudança inclui:</a:t>
            </a:r>
          </a:p>
          <a:p>
            <a:pPr lvl="1"/>
            <a:r>
              <a:rPr lang="pt-BR" dirty="0" smtClean="0"/>
              <a:t>deduções, aumentos, horas extra, ...</a:t>
            </a:r>
          </a:p>
          <a:p>
            <a:pPr lvl="1"/>
            <a:r>
              <a:rPr lang="pt-BR" dirty="0" smtClean="0"/>
              <a:t>Dados pessoais, cargo</a:t>
            </a:r>
          </a:p>
          <a:p>
            <a:r>
              <a:rPr lang="pt-BR" dirty="0" smtClean="0"/>
              <a:t>Como implementar esse requisito?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problema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Procurar no código e inserir chamadas para um método de </a:t>
            </a:r>
            <a:r>
              <a:rPr lang="pt-BR" dirty="0" err="1" smtClean="0"/>
              <a:t>log</a:t>
            </a:r>
            <a:r>
              <a:rPr lang="pt-BR" dirty="0" smtClean="0"/>
              <a:t> nos locais necessários</a:t>
            </a:r>
          </a:p>
          <a:p>
            <a:pPr lvl="1"/>
            <a:r>
              <a:rPr lang="pt-BR" dirty="0" smtClean="0"/>
              <a:t>Caso o sistema tenha sido bem projetado e construído, o código pode precisar de alterações em poucos locais. </a:t>
            </a:r>
          </a:p>
          <a:p>
            <a:r>
              <a:rPr lang="pt-BR" dirty="0" smtClean="0"/>
              <a:t>Entretanto, na maioria dos sistemas, as inserções seriam feitas em muitos locais.</a:t>
            </a:r>
          </a:p>
          <a:p>
            <a:r>
              <a:rPr lang="pt-BR" dirty="0" smtClean="0"/>
              <a:t>Dificuldade </a:t>
            </a:r>
            <a:r>
              <a:rPr lang="pt-BR" dirty="0" smtClean="0"/>
              <a:t>de garantir que a mudança tenha efeito em todos os locais necessários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Crosscutting</a:t>
            </a:r>
            <a:r>
              <a:rPr lang="pt-BR" dirty="0" smtClean="0"/>
              <a:t> </a:t>
            </a:r>
            <a:r>
              <a:rPr lang="pt-BR" dirty="0" err="1" smtClean="0"/>
              <a:t>concerns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</a:t>
            </a:r>
            <a:r>
              <a:rPr lang="pt-BR" dirty="0" err="1" smtClean="0"/>
              <a:t>log</a:t>
            </a:r>
            <a:r>
              <a:rPr lang="pt-BR" dirty="0" smtClean="0"/>
              <a:t> do exemplo é um </a:t>
            </a:r>
            <a:r>
              <a:rPr lang="pt-BR" i="1" dirty="0" err="1" smtClean="0"/>
              <a:t>cross-cutting</a:t>
            </a:r>
            <a:r>
              <a:rPr lang="pt-BR" i="1" dirty="0" smtClean="0"/>
              <a:t> </a:t>
            </a:r>
            <a:r>
              <a:rPr lang="pt-BR" i="1" dirty="0" err="1" smtClean="0"/>
              <a:t>concern</a:t>
            </a:r>
            <a:r>
              <a:rPr lang="pt-BR" i="1" dirty="0" smtClean="0"/>
              <a:t>. </a:t>
            </a:r>
          </a:p>
          <a:p>
            <a:r>
              <a:rPr lang="pt-BR" dirty="0" smtClean="0"/>
              <a:t>Ele não pode ser isolado ou encapsulado em uma ou mais classes específicas</a:t>
            </a:r>
          </a:p>
          <a:p>
            <a:r>
              <a:rPr lang="pt-BR" i="1" dirty="0" err="1" smtClean="0"/>
              <a:t>cross-cutting</a:t>
            </a:r>
            <a:r>
              <a:rPr lang="pt-BR" i="1" dirty="0" smtClean="0"/>
              <a:t> </a:t>
            </a:r>
            <a:r>
              <a:rPr lang="pt-BR" i="1" dirty="0" err="1" smtClean="0"/>
              <a:t>concerns</a:t>
            </a:r>
            <a:r>
              <a:rPr lang="pt-BR" i="1" dirty="0" smtClean="0"/>
              <a:t> são relativos a todo o sistema, não apenas a partes deste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log</a:t>
            </a:r>
            <a:r>
              <a:rPr lang="pt-BR" dirty="0" smtClean="0"/>
              <a:t> envolve mudanças em vários locais, em todo o software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18" y="620688"/>
            <a:ext cx="8978878" cy="621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0"/>
            <a:ext cx="9074150" cy="703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53" y="603250"/>
            <a:ext cx="8681227" cy="520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AOP?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AOP é projetada para tratar esses </a:t>
            </a:r>
            <a:r>
              <a:rPr lang="pt-BR" dirty="0" err="1" smtClean="0"/>
              <a:t>cross-cutting</a:t>
            </a:r>
            <a:r>
              <a:rPr lang="pt-BR" dirty="0" smtClean="0"/>
              <a:t> </a:t>
            </a:r>
            <a:r>
              <a:rPr lang="pt-BR" dirty="0" err="1" smtClean="0"/>
              <a:t>concerns</a:t>
            </a:r>
            <a:r>
              <a:rPr lang="pt-BR" dirty="0" smtClean="0"/>
              <a:t> através de um mecanismo - o aspecto. </a:t>
            </a:r>
          </a:p>
          <a:p>
            <a:r>
              <a:rPr lang="pt-BR" dirty="0" smtClean="0"/>
              <a:t>Aspectos são usados para expressar </a:t>
            </a:r>
            <a:r>
              <a:rPr lang="pt-BR" dirty="0" err="1" smtClean="0"/>
              <a:t>cross-cutting</a:t>
            </a:r>
            <a:r>
              <a:rPr lang="pt-BR" dirty="0" smtClean="0"/>
              <a:t> </a:t>
            </a:r>
            <a:r>
              <a:rPr lang="pt-BR" dirty="0" err="1" smtClean="0"/>
              <a:t>concerns</a:t>
            </a:r>
            <a:r>
              <a:rPr lang="pt-BR" dirty="0" smtClean="0"/>
              <a:t> e automaticamente incorporá-los no sistema. </a:t>
            </a:r>
          </a:p>
          <a:p>
            <a:r>
              <a:rPr lang="pt-BR" dirty="0" smtClean="0"/>
              <a:t>AOP não é uma mudança radical de paradigmas e linguagens </a:t>
            </a:r>
          </a:p>
          <a:p>
            <a:r>
              <a:rPr lang="pt-BR" dirty="0" smtClean="0"/>
              <a:t>AOP trabalha em conjunto com </a:t>
            </a:r>
            <a:r>
              <a:rPr lang="pt-BR" dirty="0" smtClean="0"/>
              <a:t>OO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Conceitos e Princípios de Modelagem e Projeto de Software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 geral </a:t>
            </a:r>
          </a:p>
          <a:p>
            <a:r>
              <a:rPr lang="pt-BR" dirty="0" smtClean="0"/>
              <a:t>Independente de</a:t>
            </a:r>
          </a:p>
          <a:p>
            <a:pPr lvl="1"/>
            <a:r>
              <a:rPr lang="pt-BR" dirty="0" smtClean="0"/>
              <a:t>linguagens de programação, </a:t>
            </a:r>
          </a:p>
          <a:p>
            <a:pPr lvl="1"/>
            <a:r>
              <a:rPr lang="pt-BR" dirty="0" smtClean="0"/>
              <a:t>técnicas, </a:t>
            </a:r>
          </a:p>
          <a:p>
            <a:pPr lvl="1"/>
            <a:r>
              <a:rPr lang="pt-BR" dirty="0" smtClean="0"/>
              <a:t>banco de dados, </a:t>
            </a:r>
          </a:p>
          <a:p>
            <a:pPr lvl="1"/>
            <a:r>
              <a:rPr lang="pt-BR" dirty="0" smtClean="0"/>
              <a:t>plataforma de desenvolvimento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AOP?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um software, existem requisitos funcionais que são difíceis de serem mapeados em uma única unidade do código</a:t>
            </a:r>
          </a:p>
          <a:p>
            <a:r>
              <a:rPr lang="pt-BR" dirty="0" smtClean="0"/>
              <a:t>Ex. um </a:t>
            </a:r>
            <a:r>
              <a:rPr lang="pt-BR" dirty="0" err="1" smtClean="0"/>
              <a:t>log</a:t>
            </a:r>
            <a:r>
              <a:rPr lang="pt-BR" dirty="0" smtClean="0"/>
              <a:t> pode ser responsabilidade de uma classe, mas todas as demais classes são afetadas por chamadas a ela</a:t>
            </a:r>
          </a:p>
          <a:p>
            <a:r>
              <a:rPr lang="pt-BR" dirty="0" smtClean="0"/>
              <a:t>Este é um exemplo de requisito transversal ou </a:t>
            </a:r>
            <a:r>
              <a:rPr lang="pt-BR" b="1" dirty="0" smtClean="0"/>
              <a:t>aspecto</a:t>
            </a:r>
          </a:p>
          <a:p>
            <a:r>
              <a:rPr lang="pt-BR" dirty="0" smtClean="0"/>
              <a:t>Aspectos promovem a separação de </a:t>
            </a:r>
            <a:r>
              <a:rPr lang="pt-BR" dirty="0" err="1" smtClean="0"/>
              <a:t>concerns</a:t>
            </a:r>
            <a:endParaRPr lang="pt-B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sem AOP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Algumas tarefas de programação não podem ser facilmente encapsuladas em objetos, e sim precisam ser espalhadas (</a:t>
            </a:r>
            <a:r>
              <a:rPr lang="pt-BR" dirty="0" err="1" smtClean="0"/>
              <a:t>scattered</a:t>
            </a:r>
            <a:r>
              <a:rPr lang="pt-BR" dirty="0" smtClean="0"/>
              <a:t>) no código</a:t>
            </a:r>
          </a:p>
          <a:p>
            <a:pPr lvl="1"/>
            <a:r>
              <a:rPr lang="en-US" dirty="0" smtClean="0"/>
              <a:t>Logging (tracking program behavior to a file)</a:t>
            </a:r>
          </a:p>
          <a:p>
            <a:pPr lvl="1"/>
            <a:r>
              <a:rPr lang="en-US" dirty="0" smtClean="0"/>
              <a:t>Profiling (determining where a program spends its time)</a:t>
            </a:r>
          </a:p>
          <a:p>
            <a:pPr lvl="1"/>
            <a:r>
              <a:rPr lang="en-US" dirty="0" smtClean="0"/>
              <a:t>Tracing (determining what methods are called when)</a:t>
            </a:r>
          </a:p>
          <a:p>
            <a:pPr lvl="1"/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tracking</a:t>
            </a:r>
            <a:r>
              <a:rPr lang="pt-BR" dirty="0" smtClean="0"/>
              <a:t>,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expiration</a:t>
            </a:r>
            <a:endParaRPr lang="pt-BR" dirty="0" smtClean="0"/>
          </a:p>
          <a:p>
            <a:pPr lvl="1"/>
            <a:r>
              <a:rPr lang="pt-BR" dirty="0" err="1" smtClean="0"/>
              <a:t>Special</a:t>
            </a:r>
            <a:r>
              <a:rPr lang="pt-BR" dirty="0" smtClean="0"/>
              <a:t> </a:t>
            </a:r>
            <a:r>
              <a:rPr lang="pt-BR" dirty="0" err="1" smtClean="0"/>
              <a:t>security</a:t>
            </a:r>
            <a:r>
              <a:rPr lang="pt-BR" dirty="0" smtClean="0"/>
              <a:t> management</a:t>
            </a:r>
          </a:p>
          <a:p>
            <a:r>
              <a:rPr lang="pt-BR" dirty="0" smtClean="0"/>
              <a:t>O resultado é </a:t>
            </a:r>
            <a:r>
              <a:rPr lang="pt-BR" dirty="0" err="1" smtClean="0"/>
              <a:t>crosscuting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– o código necessário  “</a:t>
            </a:r>
            <a:r>
              <a:rPr lang="pt-BR" dirty="0" err="1" smtClean="0"/>
              <a:t>cuts</a:t>
            </a:r>
            <a:r>
              <a:rPr lang="pt-BR" dirty="0" smtClean="0"/>
              <a:t> </a:t>
            </a:r>
            <a:r>
              <a:rPr lang="pt-BR" dirty="0" err="1" smtClean="0"/>
              <a:t>across</a:t>
            </a:r>
            <a:r>
              <a:rPr lang="pt-BR" dirty="0" smtClean="0"/>
              <a:t>” várias classes e métodos diferentes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Consequências</a:t>
            </a:r>
            <a:r>
              <a:rPr lang="pt-BR" dirty="0" smtClean="0"/>
              <a:t> de </a:t>
            </a:r>
            <a:r>
              <a:rPr lang="pt-BR" dirty="0" err="1" smtClean="0"/>
              <a:t>crosscutting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Código redundante</a:t>
            </a:r>
          </a:p>
          <a:p>
            <a:pPr lvl="1"/>
            <a:r>
              <a:rPr lang="pt-BR" dirty="0" smtClean="0"/>
              <a:t>Mesmo fragmento de código em várias partes</a:t>
            </a:r>
          </a:p>
          <a:p>
            <a:r>
              <a:rPr lang="pt-BR" dirty="0" smtClean="0"/>
              <a:t>Difícil de entender (Estrutura não explícita)</a:t>
            </a:r>
          </a:p>
          <a:p>
            <a:r>
              <a:rPr lang="pt-BR" dirty="0" smtClean="0"/>
              <a:t>Difícil de alterar</a:t>
            </a:r>
          </a:p>
          <a:p>
            <a:pPr lvl="1"/>
            <a:r>
              <a:rPr lang="pt-BR" dirty="0" smtClean="0"/>
              <a:t>Deve-se achar todo o código envolvido</a:t>
            </a:r>
          </a:p>
          <a:p>
            <a:pPr lvl="1"/>
            <a:r>
              <a:rPr lang="pt-BR" dirty="0" smtClean="0"/>
              <a:t>Deve-se ter certeza de fazer as mudanças de forma consistente</a:t>
            </a:r>
          </a:p>
          <a:p>
            <a:pPr lvl="1"/>
            <a:r>
              <a:rPr lang="pt-BR" dirty="0" smtClean="0"/>
              <a:t>Deve-se ter certeza de não inserir erros</a:t>
            </a:r>
          </a:p>
          <a:p>
            <a:r>
              <a:rPr lang="pt-BR" dirty="0" smtClean="0"/>
              <a:t>Ineficiente quando </a:t>
            </a:r>
            <a:r>
              <a:rPr lang="pt-BR" dirty="0" err="1" smtClean="0"/>
              <a:t>crosscuting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não é necessário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Refatoração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Técnica de reorganização que simplifica o projeto ou o código de um componente sem alterar sua funcionalidade ou comportamento </a:t>
            </a:r>
          </a:p>
          <a:p>
            <a:r>
              <a:rPr lang="pt-BR" dirty="0" smtClean="0"/>
              <a:t>Altera a estrutura interna sem alterar o comportamento externo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refatorar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Eliminar redundâncias</a:t>
            </a:r>
          </a:p>
          <a:p>
            <a:r>
              <a:rPr lang="pt-BR" dirty="0" smtClean="0"/>
              <a:t>Melhorar algoritmos</a:t>
            </a:r>
          </a:p>
          <a:p>
            <a:r>
              <a:rPr lang="pt-BR" dirty="0" smtClean="0"/>
              <a:t>Melhorar as estruturas de dados</a:t>
            </a:r>
          </a:p>
          <a:p>
            <a:r>
              <a:rPr lang="pt-BR" dirty="0" smtClean="0"/>
              <a:t>Ver livro: </a:t>
            </a:r>
            <a:r>
              <a:rPr lang="pt-BR" dirty="0" err="1" smtClean="0"/>
              <a:t>Refactoring</a:t>
            </a:r>
            <a:r>
              <a:rPr lang="pt-BR" dirty="0" smtClean="0"/>
              <a:t> em http://www.refactoring.com/sources.html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548680"/>
            <a:ext cx="9144000" cy="602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Modelo: abstração de algo com a finalidade de entendê-lo antes de construí-lo</a:t>
            </a:r>
          </a:p>
          <a:p>
            <a:r>
              <a:rPr lang="pt-BR" dirty="0" smtClean="0"/>
              <a:t>Para desenvolver sistemas complexos, é necessário abstrair diversas visões do sistema</a:t>
            </a:r>
          </a:p>
          <a:p>
            <a:r>
              <a:rPr lang="pt-BR" dirty="0" smtClean="0"/>
              <a:t>Para isso, desenvolve-se modelos para as visões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modelar?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Testar algo antes de construir (simulação, provas formais, execução)</a:t>
            </a:r>
          </a:p>
          <a:p>
            <a:r>
              <a:rPr lang="pt-BR" dirty="0" smtClean="0"/>
              <a:t>Comunicação com </a:t>
            </a:r>
            <a:r>
              <a:rPr lang="pt-BR" dirty="0" err="1" smtClean="0"/>
              <a:t>stakeholders</a:t>
            </a:r>
            <a:endParaRPr lang="pt-BR" dirty="0" smtClean="0"/>
          </a:p>
          <a:p>
            <a:r>
              <a:rPr lang="pt-BR" dirty="0" smtClean="0"/>
              <a:t>Gerenciamento da complexidade</a:t>
            </a:r>
          </a:p>
          <a:p>
            <a:pPr lvl="1"/>
            <a:r>
              <a:rPr lang="pt-BR" dirty="0" smtClean="0"/>
              <a:t>Separação de partes a serem tratadas de cada vez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de Projeto e Desenvolvimento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Dividir para Conquistar (divide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conquer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Separação de interesses (</a:t>
            </a:r>
            <a:r>
              <a:rPr lang="pt-BR" dirty="0" err="1" smtClean="0"/>
              <a:t>separation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concerns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Representar o problema e a solução em diferentes perspectivas</a:t>
            </a:r>
          </a:p>
          <a:p>
            <a:r>
              <a:rPr lang="pt-BR" dirty="0" smtClean="0"/>
              <a:t>Lembrar que alguém irá manter o software.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de modelagem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objetivo principal de uma equipe de desenvolvimento é produzir software, não modelos</a:t>
            </a:r>
          </a:p>
          <a:p>
            <a:pPr lvl="1"/>
            <a:r>
              <a:rPr lang="pt-BR" dirty="0" smtClean="0"/>
              <a:t>Criar modelos úteis, que auxiliem o processo, e aumentem a produtividade da equipe</a:t>
            </a:r>
          </a:p>
          <a:p>
            <a:r>
              <a:rPr lang="pt-BR" dirty="0" smtClean="0"/>
              <a:t>Não criar mais modelos que o necessário</a:t>
            </a:r>
          </a:p>
          <a:p>
            <a:r>
              <a:rPr lang="pt-BR" dirty="0" smtClean="0"/>
              <a:t>Criar modelos que possam ser alterados</a:t>
            </a:r>
          </a:p>
          <a:p>
            <a:r>
              <a:rPr lang="pt-BR" dirty="0" smtClean="0"/>
              <a:t>Construa modelos úteis; não tente construir modelos perfeitos</a:t>
            </a:r>
          </a:p>
          <a:p>
            <a:pPr lvl="1"/>
            <a:r>
              <a:rPr lang="pt-BR" dirty="0" smtClean="0"/>
              <a:t>O esforço de melhora do modelo trará benefícios?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de projeto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Componentes devem ser fortemente coesos</a:t>
            </a:r>
          </a:p>
          <a:p>
            <a:pPr lvl="1"/>
            <a:r>
              <a:rPr lang="pt-BR" dirty="0" smtClean="0"/>
              <a:t>Cada componente deve ter funcionalidade única</a:t>
            </a:r>
          </a:p>
          <a:p>
            <a:r>
              <a:rPr lang="pt-BR" dirty="0" smtClean="0"/>
              <a:t>Componentes devem ser fracamente acoplados entre si e com o ambiente</a:t>
            </a:r>
          </a:p>
          <a:p>
            <a:pPr lvl="1"/>
            <a:r>
              <a:rPr lang="pt-BR" dirty="0" smtClean="0"/>
              <a:t>Maior acoplamento -&gt; maior propagação de erros e  gastos com manutenção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vs. Acoplamento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Coesão </a:t>
            </a:r>
          </a:p>
          <a:p>
            <a:pPr lvl="1"/>
            <a:r>
              <a:rPr lang="pt-BR" dirty="0" smtClean="0"/>
              <a:t>Módulos executam uma tarefa simples</a:t>
            </a:r>
          </a:p>
          <a:p>
            <a:pPr lvl="1"/>
            <a:r>
              <a:rPr lang="pt-BR" dirty="0" smtClean="0"/>
              <a:t>Pouca interação entre módulos</a:t>
            </a:r>
          </a:p>
          <a:p>
            <a:r>
              <a:rPr lang="pt-BR" dirty="0" smtClean="0"/>
              <a:t>Acoplamento</a:t>
            </a:r>
          </a:p>
          <a:p>
            <a:pPr lvl="1"/>
            <a:r>
              <a:rPr lang="pt-BR" dirty="0" smtClean="0"/>
              <a:t>Grau de interconexão entre módulos</a:t>
            </a:r>
          </a:p>
          <a:p>
            <a:pPr lvl="1"/>
            <a:r>
              <a:rPr lang="pt-BR" dirty="0" smtClean="0"/>
              <a:t>Conexão simples entre módulos resulta em módulos que são mais fáceis de entender</a:t>
            </a:r>
          </a:p>
          <a:p>
            <a:pPr lvl="1"/>
            <a:r>
              <a:rPr lang="pt-BR" dirty="0" smtClean="0"/>
              <a:t>Baixa propagação de erros.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839</Words>
  <Application>Microsoft Office PowerPoint</Application>
  <PresentationFormat>Apresentação na tela 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Conceitos</vt:lpstr>
      <vt:lpstr> Conceitos e Princípios de Modelagem e Projeto de Software </vt:lpstr>
      <vt:lpstr>Slide 3</vt:lpstr>
      <vt:lpstr>Modelo</vt:lpstr>
      <vt:lpstr>Por que modelar?</vt:lpstr>
      <vt:lpstr>Princípios de Projeto e Desenvolvimento de Software</vt:lpstr>
      <vt:lpstr>Princípios de modelagem de software</vt:lpstr>
      <vt:lpstr>Princípios de projeto de software</vt:lpstr>
      <vt:lpstr>Coesão vs. Acoplamento</vt:lpstr>
      <vt:lpstr>Separação de Interesses</vt:lpstr>
      <vt:lpstr>Modularidade</vt:lpstr>
      <vt:lpstr>Refinamento</vt:lpstr>
      <vt:lpstr>Um problema de manutenção</vt:lpstr>
      <vt:lpstr>Um problema de manutenção</vt:lpstr>
      <vt:lpstr>Crosscutting concerns</vt:lpstr>
      <vt:lpstr>Slide 16</vt:lpstr>
      <vt:lpstr>Slide 17</vt:lpstr>
      <vt:lpstr>Slide 18</vt:lpstr>
      <vt:lpstr>Por que AOP?</vt:lpstr>
      <vt:lpstr>Por que AOP?</vt:lpstr>
      <vt:lpstr>Problemas sem AOP</vt:lpstr>
      <vt:lpstr>Consequências de crosscutting code</vt:lpstr>
      <vt:lpstr>Refatoração</vt:lpstr>
      <vt:lpstr>O que é refatorar?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</dc:title>
  <dc:creator>Michel</dc:creator>
  <cp:lastModifiedBy>Michel</cp:lastModifiedBy>
  <cp:revision>9</cp:revision>
  <dcterms:created xsi:type="dcterms:W3CDTF">2012-11-26T18:50:24Z</dcterms:created>
  <dcterms:modified xsi:type="dcterms:W3CDTF">2012-12-06T10:42:34Z</dcterms:modified>
</cp:coreProperties>
</file>