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03/12/2012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03/12/2012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Análise Estruturada</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Níveis de DFD</a:t>
            </a:r>
            <a:endParaRPr lang="pt-BR" dirty="0"/>
          </a:p>
        </p:txBody>
      </p:sp>
      <p:sp>
        <p:nvSpPr>
          <p:cNvPr id="3" name="Espaço Reservado para Conteúdo 2"/>
          <p:cNvSpPr>
            <a:spLocks noGrp="1"/>
          </p:cNvSpPr>
          <p:nvPr>
            <p:ph idx="1"/>
          </p:nvPr>
        </p:nvSpPr>
        <p:spPr/>
        <p:txBody>
          <a:bodyPr/>
          <a:lstStyle/>
          <a:p>
            <a:r>
              <a:rPr lang="pt-BR" dirty="0" smtClean="0"/>
              <a:t>Seguem </a:t>
            </a:r>
            <a:r>
              <a:rPr lang="pt-BR" dirty="0" err="1" smtClean="0"/>
              <a:t>DFD's</a:t>
            </a:r>
            <a:r>
              <a:rPr lang="pt-BR" dirty="0" smtClean="0"/>
              <a:t> de nível 1, 2, ...</a:t>
            </a:r>
          </a:p>
          <a:p>
            <a:r>
              <a:rPr lang="pt-BR" dirty="0" smtClean="0"/>
              <a:t>A quantidade de níveis depende da complexidade do software</a:t>
            </a:r>
          </a:p>
          <a:p>
            <a:r>
              <a:rPr lang="pt-BR" dirty="0" smtClean="0"/>
              <a:t>Quantos níveis são necessários? </a:t>
            </a:r>
          </a:p>
          <a:p>
            <a:pPr lvl="1"/>
            <a:r>
              <a:rPr lang="pt-BR" dirty="0" smtClean="0"/>
              <a:t>O suficiente :)</a:t>
            </a:r>
          </a:p>
          <a:p>
            <a:r>
              <a:rPr lang="pt-BR" dirty="0" smtClean="0"/>
              <a:t>Experiência dos desenvolvedores</a:t>
            </a:r>
          </a:p>
          <a:p>
            <a:r>
              <a:rPr lang="pt-BR" dirty="0" smtClean="0"/>
              <a:t>Numerações: 1 -&gt;  1.1 -&gt; 1.1.1 -&gt; ...</a:t>
            </a:r>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Explosão de </a:t>
            </a:r>
            <a:r>
              <a:rPr lang="pt-BR" dirty="0" err="1" smtClean="0"/>
              <a:t>DFD’s</a:t>
            </a:r>
            <a:endParaRPr lang="pt-BR" dirty="0"/>
          </a:p>
        </p:txBody>
      </p:sp>
      <p:sp>
        <p:nvSpPr>
          <p:cNvPr id="3" name="Espaço Reservado para Conteúdo 2"/>
          <p:cNvSpPr>
            <a:spLocks noGrp="1"/>
          </p:cNvSpPr>
          <p:nvPr>
            <p:ph idx="1"/>
          </p:nvPr>
        </p:nvSpPr>
        <p:spPr/>
        <p:txBody>
          <a:bodyPr/>
          <a:lstStyle/>
          <a:p>
            <a:r>
              <a:rPr lang="pt-BR" dirty="0" smtClean="0"/>
              <a:t>Uma vez identificadas as funções principais, pode-se explodir cada função para níveis mais detalhados</a:t>
            </a:r>
          </a:p>
          <a:p>
            <a:r>
              <a:rPr lang="pt-BR" dirty="0" smtClean="0"/>
              <a:t>A explosão é uma decomposição hierárquica</a:t>
            </a:r>
          </a:p>
          <a:p>
            <a:r>
              <a:rPr lang="pt-BR" dirty="0" smtClean="0"/>
              <a:t>7+-2 processos por nível</a:t>
            </a:r>
          </a:p>
          <a:p>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Exemplos de </a:t>
            </a:r>
            <a:r>
              <a:rPr lang="pt-BR" dirty="0" err="1" smtClean="0"/>
              <a:t>DFD’s</a:t>
            </a:r>
            <a:endParaRPr lang="pt-BR" dirty="0"/>
          </a:p>
        </p:txBody>
      </p:sp>
      <p:sp>
        <p:nvSpPr>
          <p:cNvPr id="3" name="Espaço Reservado para Conteúdo 2"/>
          <p:cNvSpPr>
            <a:spLocks noGrp="1"/>
          </p:cNvSpPr>
          <p:nvPr>
            <p:ph idx="1"/>
          </p:nvPr>
        </p:nvSpPr>
        <p:spPr/>
        <p:txBody>
          <a:bodyPr/>
          <a:lstStyle/>
          <a:p>
            <a:endParaRPr lang="pt-B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Dicionário de dados</a:t>
            </a:r>
            <a:endParaRPr lang="pt-BR" dirty="0"/>
          </a:p>
        </p:txBody>
      </p:sp>
      <p:sp>
        <p:nvSpPr>
          <p:cNvPr id="3" name="Espaço Reservado para Conteúdo 2"/>
          <p:cNvSpPr>
            <a:spLocks noGrp="1"/>
          </p:cNvSpPr>
          <p:nvPr>
            <p:ph idx="1"/>
          </p:nvPr>
        </p:nvSpPr>
        <p:spPr/>
        <p:txBody>
          <a:bodyPr/>
          <a:lstStyle/>
          <a:p>
            <a:r>
              <a:rPr lang="pt-BR" dirty="0" smtClean="0"/>
              <a:t>Descrição de dados do software</a:t>
            </a:r>
          </a:p>
          <a:p>
            <a:r>
              <a:rPr lang="pt-BR" dirty="0" smtClean="0"/>
              <a:t>Ajuda a melhorar a comunicação usuário/analista</a:t>
            </a:r>
          </a:p>
          <a:p>
            <a:r>
              <a:rPr lang="pt-BR" dirty="0" smtClean="0"/>
              <a:t>Usado na base de dados</a:t>
            </a:r>
          </a:p>
          <a:p>
            <a:r>
              <a:rPr lang="pt-BR" dirty="0" smtClean="0"/>
              <a:t>Significado de fluxos e depósitos de dados</a:t>
            </a:r>
          </a:p>
          <a:p>
            <a:r>
              <a:rPr lang="pt-BR" dirty="0" smtClean="0"/>
              <a:t>Composição de dados agregados (endereço, identificação, ...)</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
            </a:r>
            <a:br>
              <a:rPr lang="pt-BR" dirty="0" smtClean="0"/>
            </a:br>
            <a:r>
              <a:rPr lang="pt-BR" dirty="0" smtClean="0"/>
              <a:t>Dicionário </a:t>
            </a:r>
            <a:r>
              <a:rPr lang="pt-BR" dirty="0" smtClean="0"/>
              <a:t>de Dados – Esquema de Documentação</a:t>
            </a:r>
            <a:br>
              <a:rPr lang="pt-BR" dirty="0" smtClean="0"/>
            </a:br>
            <a:endParaRPr lang="pt-BR" dirty="0"/>
          </a:p>
        </p:txBody>
      </p:sp>
      <p:sp>
        <p:nvSpPr>
          <p:cNvPr id="3" name="Espaço Reservado para Conteúdo 2"/>
          <p:cNvSpPr>
            <a:spLocks noGrp="1"/>
          </p:cNvSpPr>
          <p:nvPr>
            <p:ph idx="1"/>
          </p:nvPr>
        </p:nvSpPr>
        <p:spPr/>
        <p:txBody>
          <a:bodyPr/>
          <a:lstStyle/>
          <a:p>
            <a:r>
              <a:rPr lang="pt-BR" dirty="0" smtClean="0"/>
              <a:t>= é composto de </a:t>
            </a:r>
          </a:p>
          <a:p>
            <a:r>
              <a:rPr lang="pt-BR" dirty="0" smtClean="0"/>
              <a:t>+ Concatenação</a:t>
            </a:r>
          </a:p>
          <a:p>
            <a:r>
              <a:rPr lang="pt-BR" dirty="0" smtClean="0"/>
              <a:t>{}n repetição</a:t>
            </a:r>
          </a:p>
          <a:p>
            <a:r>
              <a:rPr lang="pt-BR" dirty="0" smtClean="0"/>
              <a:t>[ | </a:t>
            </a:r>
            <a:r>
              <a:rPr lang="pt-BR" dirty="0" err="1" smtClean="0"/>
              <a:t>|</a:t>
            </a:r>
            <a:r>
              <a:rPr lang="pt-BR" dirty="0" smtClean="0"/>
              <a:t> </a:t>
            </a:r>
            <a:r>
              <a:rPr lang="pt-BR" dirty="0" err="1" smtClean="0"/>
              <a:t>|</a:t>
            </a:r>
            <a:r>
              <a:rPr lang="pt-BR" dirty="0" smtClean="0"/>
              <a:t> ] escolha de alternativas</a:t>
            </a:r>
          </a:p>
          <a:p>
            <a:r>
              <a:rPr lang="pt-BR" dirty="0" smtClean="0"/>
              <a:t>() opcional</a:t>
            </a:r>
          </a:p>
          <a:p>
            <a:r>
              <a:rPr lang="pt-BR" dirty="0" smtClean="0"/>
              <a:t>Ex.: nome = [Sr.| Sra.|Srta.] + família + nome</a:t>
            </a:r>
          </a:p>
          <a:p>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Linguagem Estruturada</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Notação </a:t>
            </a:r>
            <a:r>
              <a:rPr lang="pt-BR" dirty="0" err="1" smtClean="0"/>
              <a:t>algoritmica</a:t>
            </a:r>
            <a:r>
              <a:rPr lang="pt-BR" dirty="0" smtClean="0"/>
              <a:t> para especificar o comportamento dos processos</a:t>
            </a:r>
          </a:p>
          <a:p>
            <a:r>
              <a:rPr lang="pt-BR" dirty="0" err="1" smtClean="0"/>
              <a:t>Sequência</a:t>
            </a:r>
            <a:r>
              <a:rPr lang="pt-BR" dirty="0" smtClean="0"/>
              <a:t>: </a:t>
            </a:r>
          </a:p>
          <a:p>
            <a:pPr lvl="1"/>
            <a:r>
              <a:rPr lang="pt-BR" dirty="0" smtClean="0"/>
              <a:t>fazer, calcular, ler, gravar, ...</a:t>
            </a:r>
          </a:p>
          <a:p>
            <a:r>
              <a:rPr lang="pt-BR" dirty="0" smtClean="0"/>
              <a:t>Decisão: </a:t>
            </a:r>
          </a:p>
          <a:p>
            <a:pPr lvl="1"/>
            <a:r>
              <a:rPr lang="pt-BR" dirty="0" smtClean="0"/>
              <a:t>se então</a:t>
            </a:r>
          </a:p>
          <a:p>
            <a:pPr lvl="1"/>
            <a:r>
              <a:rPr lang="pt-BR" dirty="0" smtClean="0"/>
              <a:t>se então senão</a:t>
            </a:r>
          </a:p>
          <a:p>
            <a:r>
              <a:rPr lang="pt-BR" dirty="0" smtClean="0"/>
              <a:t>Repetição: </a:t>
            </a:r>
          </a:p>
          <a:p>
            <a:pPr lvl="1"/>
            <a:r>
              <a:rPr lang="pt-BR" dirty="0" smtClean="0"/>
              <a:t>repetir até</a:t>
            </a:r>
          </a:p>
          <a:p>
            <a:pPr lvl="1"/>
            <a:r>
              <a:rPr lang="pt-BR" dirty="0" smtClean="0"/>
              <a:t>enquanto faça</a:t>
            </a:r>
          </a:p>
          <a:p>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Diagrama Entidade-Relacionamento</a:t>
            </a:r>
            <a:endParaRPr lang="pt-BR" dirty="0"/>
          </a:p>
        </p:txBody>
      </p:sp>
      <p:sp>
        <p:nvSpPr>
          <p:cNvPr id="3" name="Espaço Reservado para Conteúdo 2"/>
          <p:cNvSpPr>
            <a:spLocks noGrp="1"/>
          </p:cNvSpPr>
          <p:nvPr>
            <p:ph idx="1"/>
          </p:nvPr>
        </p:nvSpPr>
        <p:spPr/>
        <p:txBody>
          <a:bodyPr/>
          <a:lstStyle/>
          <a:p>
            <a:r>
              <a:rPr lang="pt-BR" dirty="0" smtClean="0"/>
              <a:t>Modela os dados identificados, juntamente com seus atributos e relacionamentos</a:t>
            </a:r>
          </a:p>
          <a:p>
            <a:r>
              <a:rPr lang="pt-BR" dirty="0" smtClean="0"/>
              <a:t>Foco da disciplina Banco de Dados</a:t>
            </a:r>
          </a:p>
          <a:p>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Criação de </a:t>
            </a:r>
            <a:r>
              <a:rPr lang="pt-BR" dirty="0" err="1" smtClean="0"/>
              <a:t>DFD’s</a:t>
            </a:r>
            <a:r>
              <a:rPr lang="pt-BR" dirty="0" smtClean="0"/>
              <a:t> a partir de especificações</a:t>
            </a:r>
            <a:endParaRPr lang="pt-BR" dirty="0"/>
          </a:p>
        </p:txBody>
      </p:sp>
      <p:sp>
        <p:nvSpPr>
          <p:cNvPr id="3" name="Espaço Reservado para Conteúdo 2"/>
          <p:cNvSpPr>
            <a:spLocks noGrp="1"/>
          </p:cNvSpPr>
          <p:nvPr>
            <p:ph idx="1"/>
          </p:nvPr>
        </p:nvSpPr>
        <p:spPr/>
        <p:txBody>
          <a:bodyPr/>
          <a:lstStyle/>
          <a:p>
            <a:r>
              <a:rPr lang="pt-BR" b="1" dirty="0" smtClean="0"/>
              <a:t>Verbos</a:t>
            </a:r>
            <a:r>
              <a:rPr lang="pt-BR" dirty="0" smtClean="0"/>
              <a:t> geralmente originam processos</a:t>
            </a:r>
          </a:p>
          <a:p>
            <a:r>
              <a:rPr lang="pt-BR" b="1" dirty="0" smtClean="0"/>
              <a:t>Substantivos</a:t>
            </a:r>
            <a:r>
              <a:rPr lang="pt-BR" dirty="0" smtClean="0"/>
              <a:t> são entidades externas, dados ou depósitos de dados</a:t>
            </a:r>
          </a:p>
          <a:p>
            <a:r>
              <a:rPr lang="pt-BR" dirty="0" smtClean="0"/>
              <a:t>O refinamento deve seguir até o processo realizar uma única função </a:t>
            </a:r>
          </a:p>
          <a:p>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r>
              <a:rPr lang="pt-BR" dirty="0" smtClean="0"/>
              <a:t>Crie </a:t>
            </a:r>
            <a:r>
              <a:rPr lang="pt-BR" dirty="0" err="1" smtClean="0"/>
              <a:t>DFD's</a:t>
            </a:r>
            <a:r>
              <a:rPr lang="pt-BR" dirty="0" smtClean="0"/>
              <a:t> de nível 0 e de nível 1 e dicionário de dados para as especificações a seguir.</a:t>
            </a:r>
          </a:p>
          <a:p>
            <a:r>
              <a:rPr lang="pt-BR" dirty="0" smtClean="0"/>
              <a:t>Individual ou em duplas</a:t>
            </a: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7504" y="44624"/>
            <a:ext cx="8784976" cy="6480720"/>
          </a:xfrm>
        </p:spPr>
        <p:txBody>
          <a:bodyPr>
            <a:noAutofit/>
          </a:bodyPr>
          <a:lstStyle/>
          <a:p>
            <a:pPr algn="just">
              <a:buNone/>
            </a:pPr>
            <a:r>
              <a:rPr lang="pt-BR" sz="2300" dirty="0" smtClean="0">
                <a:latin typeface="Times New Roman" pitchFamily="18" charset="0"/>
                <a:cs typeface="Times New Roman" pitchFamily="18" charset="0"/>
              </a:rPr>
              <a:t>O gerente de um hotel deseja um sistema para gerenciar as reservas. Quando um cliente potencial, acessando através da web, deseja fazer uma reserva, o sistema verifica se existem quartos disponíveis no período, e em caso positivo, o sistema solicitará os dados do cliente (nome, email, endereço, telefone). Os quartos que estivem disponíveis deverão aparecer com cor verde, e os que estivem já reservados deverão aparecer em vermelho. O sistema também deve armazenar dados sobre a reserva, como a data prevista para entrada, a data prevista para saída, e o número de quartos. Cada quarto possui um preço e uma descrição. Os serviços de quarto e o frigobar estão associados a cada reserva, uma vez que a reserva pode ter mais de um quarto. As reservas são garantidas através do pagamento de uma diária por cartão de crédito. Caso o cliente não efetue este pagamento até três dias antes da data prevista de entrada, a reserva é cancelada pelo sistema. São gerados relatórios diários de reservas canceladas, com o objetivo de liberar quartos disponíveis, além de relatórios de reservas não pagas e o relatório sobre as reservas a serem efetivadas no dia. O gerente também deseja que o sistema imprima um relatório de reservas dado um determinado período.</a:t>
            </a:r>
          </a:p>
          <a:p>
            <a:pPr algn="just"/>
            <a:endParaRPr lang="pt-BR" sz="23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Análise estruturada</a:t>
            </a:r>
            <a:endParaRPr lang="pt-BR" dirty="0"/>
          </a:p>
        </p:txBody>
      </p:sp>
      <p:sp>
        <p:nvSpPr>
          <p:cNvPr id="3" name="Espaço Reservado para Conteúdo 2"/>
          <p:cNvSpPr>
            <a:spLocks noGrp="1"/>
          </p:cNvSpPr>
          <p:nvPr>
            <p:ph idx="1"/>
          </p:nvPr>
        </p:nvSpPr>
        <p:spPr/>
        <p:txBody>
          <a:bodyPr>
            <a:normAutofit/>
          </a:bodyPr>
          <a:lstStyle/>
          <a:p>
            <a:r>
              <a:rPr lang="pt-BR" dirty="0" smtClean="0"/>
              <a:t>Proposta a partir de 1975 por vários autores (</a:t>
            </a:r>
            <a:r>
              <a:rPr lang="pt-BR" dirty="0" err="1" smtClean="0"/>
              <a:t>Constantine</a:t>
            </a:r>
            <a:r>
              <a:rPr lang="pt-BR" dirty="0" smtClean="0"/>
              <a:t>, Tom </a:t>
            </a:r>
            <a:r>
              <a:rPr lang="pt-BR" dirty="0" err="1" smtClean="0"/>
              <a:t>DeMarco</a:t>
            </a:r>
            <a:r>
              <a:rPr lang="pt-BR" dirty="0" smtClean="0"/>
              <a:t>, </a:t>
            </a:r>
            <a:r>
              <a:rPr lang="pt-BR" dirty="0" err="1" smtClean="0"/>
              <a:t>Yourdon</a:t>
            </a:r>
            <a:r>
              <a:rPr lang="pt-BR" dirty="0" smtClean="0"/>
              <a:t>, Gane &amp; Sarson)</a:t>
            </a:r>
          </a:p>
          <a:p>
            <a:r>
              <a:rPr lang="pt-BR" dirty="0" smtClean="0"/>
              <a:t>Caiu em desuso com os modelos orientados a objetos</a:t>
            </a:r>
          </a:p>
          <a:p>
            <a:r>
              <a:rPr lang="pt-BR" dirty="0" smtClean="0"/>
              <a:t>Entretanto...</a:t>
            </a:r>
          </a:p>
          <a:p>
            <a:pPr lvl="1"/>
            <a:r>
              <a:rPr lang="pt-BR" dirty="0" smtClean="0"/>
              <a:t>Ainda é usada em novos sistemas</a:t>
            </a:r>
          </a:p>
          <a:p>
            <a:pPr lvl="1"/>
            <a:r>
              <a:rPr lang="pt-BR" dirty="0" smtClean="0"/>
              <a:t>Existe muita documentação em sistemas legados</a:t>
            </a:r>
          </a:p>
          <a:p>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260648"/>
            <a:ext cx="8784976" cy="6408712"/>
          </a:xfrm>
        </p:spPr>
        <p:txBody>
          <a:bodyPr>
            <a:normAutofit fontScale="92500" lnSpcReduction="20000"/>
          </a:bodyPr>
          <a:lstStyle/>
          <a:p>
            <a:pPr algn="just">
              <a:buNone/>
            </a:pPr>
            <a:r>
              <a:rPr lang="pt-BR" dirty="0" smtClean="0"/>
              <a:t>Os cidadãos podem ter acesso a um site da web e relatar a localização e gravidade dos buracos. A medida que os buracos são relatados eles são registrados num sistema de reparo do depto. de obras públicas e lhes é atribuído um número de identificação </a:t>
            </a:r>
            <a:r>
              <a:rPr lang="pt-BR" dirty="0" err="1" smtClean="0"/>
              <a:t>armazanado</a:t>
            </a:r>
            <a:r>
              <a:rPr lang="pt-BR" dirty="0" smtClean="0"/>
              <a:t> por endereço da rua, tamanho (1 a 10), localização, e prioridade de reparo. Dados da OS são associados com cada buraco e incluem a localização e tamanho do buraco, identificação da equipe de reparo, número de pessoas na equipe, horas aplicadas no reparo, estado do buraco (em andamento, reparado, não reparado), custo do reparo. Um arquivo de danos é criado para conter informação sobre danos relatados devido ao buraco e incluem nome do cidadão, endereço, telefone, tipo de dano, quantia em reais de prejuízo causado pelo dano.</a:t>
            </a:r>
          </a:p>
          <a:p>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7504" y="188640"/>
            <a:ext cx="8928992" cy="6480720"/>
          </a:xfrm>
        </p:spPr>
        <p:txBody>
          <a:bodyPr>
            <a:normAutofit fontScale="85000" lnSpcReduction="20000"/>
          </a:bodyPr>
          <a:lstStyle/>
          <a:p>
            <a:r>
              <a:rPr lang="pt-BR" dirty="0" smtClean="0"/>
              <a:t>Os requisitos iniciais para módulo de matrícula são dados a </a:t>
            </a:r>
            <a:r>
              <a:rPr lang="pt-BR" dirty="0" smtClean="0"/>
              <a:t>seguir:</a:t>
            </a:r>
            <a:endParaRPr lang="pt-BR" dirty="0" smtClean="0"/>
          </a:p>
          <a:p>
            <a:r>
              <a:rPr lang="pt-BR" dirty="0" smtClean="0"/>
              <a:t>Para fazer a matrícula em um curso oferecido pela escola, o aluno solicita informações ao funcionário sobre quais cursos a empresa oferece. Se o aluno se interessar por algum curso, este pedirá informações a respeito de quais turmas do curso em questão se encontram em aberto, qual o horário em que as aulas serão ministradas, e qual a data prevista para início das aulas. Essas informações de cursos e turmas já estão cadastradas por um funcionário. Caso o horário da turma seja compatível com os horários do aluno, este realizará a matrícula em uma turma relativa ao curso em que se interessou. Caso o aluno nunca tenha feito nenhum curso na escola e portanto não esteja cadastrado, o aluno deverá ser registrado antes de realizar a matrícula. Após a matrícula, é necessário gerar um comprovante de matrículas para o aluno. A qualquer momento o funcionário pode gerar relatórios de turmas.</a:t>
            </a:r>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Ferramentas principais</a:t>
            </a:r>
            <a:endParaRPr lang="pt-BR" dirty="0"/>
          </a:p>
        </p:txBody>
      </p:sp>
      <p:sp>
        <p:nvSpPr>
          <p:cNvPr id="3" name="Espaço Reservado para Conteúdo 2"/>
          <p:cNvSpPr>
            <a:spLocks noGrp="1"/>
          </p:cNvSpPr>
          <p:nvPr>
            <p:ph idx="1"/>
          </p:nvPr>
        </p:nvSpPr>
        <p:spPr/>
        <p:txBody>
          <a:bodyPr/>
          <a:lstStyle/>
          <a:p>
            <a:r>
              <a:rPr lang="pt-BR" dirty="0" smtClean="0"/>
              <a:t>Diagrama de Fluxo de Dados</a:t>
            </a:r>
          </a:p>
          <a:p>
            <a:r>
              <a:rPr lang="pt-BR" dirty="0" smtClean="0"/>
              <a:t>Dicionário de dados</a:t>
            </a:r>
          </a:p>
          <a:p>
            <a:r>
              <a:rPr lang="pt-BR" dirty="0" smtClean="0"/>
              <a:t>Linguagem estruturada</a:t>
            </a:r>
          </a:p>
          <a:p>
            <a:r>
              <a:rPr lang="pt-BR" dirty="0" smtClean="0"/>
              <a:t>Tabelas de Decisão</a:t>
            </a:r>
          </a:p>
          <a:p>
            <a:r>
              <a:rPr lang="pt-BR" dirty="0" smtClean="0"/>
              <a:t>Diagrama Entidade-Relacionamento</a:t>
            </a:r>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Diagrama de Fluxo de Dados</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Modelo lógico do software</a:t>
            </a:r>
          </a:p>
          <a:p>
            <a:pPr lvl="1"/>
            <a:r>
              <a:rPr lang="pt-BR" dirty="0" smtClean="0"/>
              <a:t>Independente de hardware, software, estrutura de dados...</a:t>
            </a:r>
          </a:p>
          <a:p>
            <a:r>
              <a:rPr lang="pt-BR" dirty="0" smtClean="0"/>
              <a:t>Pode ser </a:t>
            </a:r>
            <a:r>
              <a:rPr lang="pt-BR" dirty="0" err="1" smtClean="0"/>
              <a:t>particionado</a:t>
            </a:r>
            <a:r>
              <a:rPr lang="pt-BR" dirty="0" smtClean="0"/>
              <a:t> em diversos níveis de abstração (Contexto ou nível 0, nível 1, ...)</a:t>
            </a:r>
          </a:p>
          <a:p>
            <a:r>
              <a:rPr lang="pt-BR" dirty="0" smtClean="0"/>
              <a:t>4 elementos básicos</a:t>
            </a:r>
          </a:p>
          <a:p>
            <a:pPr lvl="1"/>
            <a:r>
              <a:rPr lang="pt-BR" dirty="0" smtClean="0"/>
              <a:t>Entidade externa (origem/destino)</a:t>
            </a:r>
          </a:p>
          <a:p>
            <a:pPr lvl="1"/>
            <a:r>
              <a:rPr lang="pt-BR" dirty="0" smtClean="0"/>
              <a:t>Processo</a:t>
            </a:r>
          </a:p>
          <a:p>
            <a:pPr lvl="1"/>
            <a:r>
              <a:rPr lang="pt-BR" dirty="0" smtClean="0"/>
              <a:t>Depósito de dados</a:t>
            </a:r>
          </a:p>
          <a:p>
            <a:pPr lvl="1"/>
            <a:r>
              <a:rPr lang="pt-BR" dirty="0" smtClean="0"/>
              <a:t>Fluxo de dados</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Entidade Externa</a:t>
            </a:r>
            <a:endParaRPr lang="pt-BR" dirty="0"/>
          </a:p>
        </p:txBody>
      </p:sp>
      <p:sp>
        <p:nvSpPr>
          <p:cNvPr id="3" name="Espaço Reservado para Conteúdo 2"/>
          <p:cNvSpPr>
            <a:spLocks noGrp="1"/>
          </p:cNvSpPr>
          <p:nvPr>
            <p:ph idx="1"/>
          </p:nvPr>
        </p:nvSpPr>
        <p:spPr/>
        <p:txBody>
          <a:bodyPr/>
          <a:lstStyle/>
          <a:p>
            <a:r>
              <a:rPr lang="pt-BR" dirty="0" smtClean="0"/>
              <a:t>Define a origem ou o destino dos dados</a:t>
            </a:r>
          </a:p>
          <a:p>
            <a:r>
              <a:rPr lang="pt-BR" dirty="0" smtClean="0"/>
              <a:t>Normalmente é uma pessoa ou grupo de pessoas, uma organização, ou parte dela, um hardware ou software</a:t>
            </a:r>
          </a:p>
          <a:p>
            <a:r>
              <a:rPr lang="pt-BR" dirty="0" smtClean="0"/>
              <a:t>Produz e recebe informação</a:t>
            </a:r>
          </a:p>
          <a:p>
            <a:endParaRPr lang="pt-BR" dirty="0"/>
          </a:p>
        </p:txBody>
      </p:sp>
      <p:pic>
        <p:nvPicPr>
          <p:cNvPr id="2050" name="Picture 2"/>
          <p:cNvPicPr>
            <a:picLocks noChangeAspect="1" noChangeArrowheads="1"/>
          </p:cNvPicPr>
          <p:nvPr/>
        </p:nvPicPr>
        <p:blipFill>
          <a:blip r:embed="rId2" cstate="print"/>
          <a:srcRect/>
          <a:stretch>
            <a:fillRect/>
          </a:stretch>
        </p:blipFill>
        <p:spPr bwMode="auto">
          <a:xfrm>
            <a:off x="3851275" y="5119588"/>
            <a:ext cx="1441450" cy="9017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Processo</a:t>
            </a:r>
            <a:endParaRPr lang="pt-BR" dirty="0"/>
          </a:p>
        </p:txBody>
      </p:sp>
      <p:sp>
        <p:nvSpPr>
          <p:cNvPr id="3" name="Espaço Reservado para Conteúdo 2"/>
          <p:cNvSpPr>
            <a:spLocks noGrp="1"/>
          </p:cNvSpPr>
          <p:nvPr>
            <p:ph idx="1"/>
          </p:nvPr>
        </p:nvSpPr>
        <p:spPr>
          <a:xfrm>
            <a:off x="457200" y="1279301"/>
            <a:ext cx="8229600" cy="4525963"/>
          </a:xfrm>
        </p:spPr>
        <p:txBody>
          <a:bodyPr/>
          <a:lstStyle/>
          <a:p>
            <a:r>
              <a:rPr lang="pt-BR" sz="2800" dirty="0" smtClean="0"/>
              <a:t>Transforma dados</a:t>
            </a:r>
          </a:p>
          <a:p>
            <a:r>
              <a:rPr lang="pt-BR" sz="2800" dirty="0" smtClean="0"/>
              <a:t>Pode representar um software, vários softwares, um módulo, ...</a:t>
            </a:r>
          </a:p>
          <a:p>
            <a:r>
              <a:rPr lang="pt-BR" sz="2800" dirty="0" smtClean="0"/>
              <a:t>Geralmente provoca mudança de estado, estrutura ou conteúdo</a:t>
            </a:r>
          </a:p>
          <a:p>
            <a:r>
              <a:rPr lang="pt-BR" sz="2800" dirty="0" smtClean="0"/>
              <a:t>A numeração não indica </a:t>
            </a:r>
            <a:r>
              <a:rPr lang="pt-BR" sz="2800" dirty="0" err="1" smtClean="0"/>
              <a:t>sequência</a:t>
            </a:r>
            <a:r>
              <a:rPr lang="pt-BR" sz="2800" dirty="0" smtClean="0"/>
              <a:t> de ações</a:t>
            </a:r>
          </a:p>
          <a:p>
            <a:r>
              <a:rPr lang="pt-BR" sz="2800" dirty="0" smtClean="0"/>
              <a:t>Geralmente são verbos na especificação</a:t>
            </a:r>
          </a:p>
          <a:p>
            <a:endParaRPr lang="pt-BR" dirty="0"/>
          </a:p>
        </p:txBody>
      </p:sp>
      <p:pic>
        <p:nvPicPr>
          <p:cNvPr id="3074" name="Picture 2"/>
          <p:cNvPicPr>
            <a:picLocks noChangeAspect="1" noChangeArrowheads="1"/>
          </p:cNvPicPr>
          <p:nvPr/>
        </p:nvPicPr>
        <p:blipFill>
          <a:blip r:embed="rId2" cstate="print"/>
          <a:srcRect/>
          <a:stretch>
            <a:fillRect/>
          </a:stretch>
        </p:blipFill>
        <p:spPr bwMode="auto">
          <a:xfrm>
            <a:off x="1619672" y="5157192"/>
            <a:ext cx="4537496" cy="156042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Depósito de dados</a:t>
            </a:r>
            <a:endParaRPr lang="pt-BR" dirty="0"/>
          </a:p>
        </p:txBody>
      </p:sp>
      <p:sp>
        <p:nvSpPr>
          <p:cNvPr id="3" name="Espaço Reservado para Conteúdo 2"/>
          <p:cNvSpPr>
            <a:spLocks noGrp="1"/>
          </p:cNvSpPr>
          <p:nvPr>
            <p:ph idx="1"/>
          </p:nvPr>
        </p:nvSpPr>
        <p:spPr/>
        <p:txBody>
          <a:bodyPr/>
          <a:lstStyle/>
          <a:p>
            <a:r>
              <a:rPr lang="pt-BR" dirty="0" smtClean="0"/>
              <a:t>Pode ser um arquivo, uma tabela, ou parte de um banco de dados</a:t>
            </a:r>
          </a:p>
          <a:p>
            <a:r>
              <a:rPr lang="pt-BR" dirty="0" smtClean="0"/>
              <a:t>Independente de unidade de armazenamento</a:t>
            </a:r>
          </a:p>
          <a:p>
            <a:r>
              <a:rPr lang="pt-BR" dirty="0" smtClean="0"/>
              <a:t>Pode receber o nome do fluxo de dados</a:t>
            </a:r>
          </a:p>
          <a:p>
            <a:r>
              <a:rPr lang="pt-BR" dirty="0" smtClean="0"/>
              <a:t>Normalmente está no plural</a:t>
            </a:r>
          </a:p>
          <a:p>
            <a:endParaRPr lang="pt-BR" dirty="0"/>
          </a:p>
        </p:txBody>
      </p:sp>
      <p:pic>
        <p:nvPicPr>
          <p:cNvPr id="4098" name="Picture 2"/>
          <p:cNvPicPr>
            <a:picLocks noChangeAspect="1" noChangeArrowheads="1"/>
          </p:cNvPicPr>
          <p:nvPr/>
        </p:nvPicPr>
        <p:blipFill>
          <a:blip r:embed="rId2" cstate="print"/>
          <a:srcRect/>
          <a:stretch>
            <a:fillRect/>
          </a:stretch>
        </p:blipFill>
        <p:spPr bwMode="auto">
          <a:xfrm>
            <a:off x="1960563" y="4903887"/>
            <a:ext cx="5221287" cy="54133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Fluxo de Dados</a:t>
            </a:r>
            <a:endParaRPr lang="pt-BR" dirty="0"/>
          </a:p>
        </p:txBody>
      </p:sp>
      <p:sp>
        <p:nvSpPr>
          <p:cNvPr id="3" name="Espaço Reservado para Conteúdo 2"/>
          <p:cNvSpPr>
            <a:spLocks noGrp="1"/>
          </p:cNvSpPr>
          <p:nvPr>
            <p:ph idx="1"/>
          </p:nvPr>
        </p:nvSpPr>
        <p:spPr/>
        <p:txBody>
          <a:bodyPr/>
          <a:lstStyle/>
          <a:p>
            <a:r>
              <a:rPr lang="pt-BR" dirty="0" smtClean="0"/>
              <a:t>Insere e retira dados de processos, depósitos de dados e entidades externas</a:t>
            </a:r>
          </a:p>
          <a:p>
            <a:r>
              <a:rPr lang="pt-BR" dirty="0" smtClean="0"/>
              <a:t>Deve ter um nome único</a:t>
            </a:r>
          </a:p>
          <a:p>
            <a:r>
              <a:rPr lang="pt-BR" dirty="0" smtClean="0"/>
              <a:t>Deve ser descrito no dicionário de dados</a:t>
            </a:r>
          </a:p>
          <a:p>
            <a:endParaRPr lang="pt-BR" dirty="0" smtClean="0"/>
          </a:p>
          <a:p>
            <a:endParaRPr lang="pt-BR" dirty="0"/>
          </a:p>
        </p:txBody>
      </p:sp>
      <p:pic>
        <p:nvPicPr>
          <p:cNvPr id="5122" name="Picture 2"/>
          <p:cNvPicPr>
            <a:picLocks noChangeAspect="1" noChangeArrowheads="1"/>
          </p:cNvPicPr>
          <p:nvPr/>
        </p:nvPicPr>
        <p:blipFill>
          <a:blip r:embed="rId2" cstate="print"/>
          <a:srcRect/>
          <a:stretch>
            <a:fillRect/>
          </a:stretch>
        </p:blipFill>
        <p:spPr bwMode="auto">
          <a:xfrm>
            <a:off x="2860675" y="4611539"/>
            <a:ext cx="3421063" cy="40163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DFD de Contexto</a:t>
            </a:r>
            <a:endParaRPr lang="pt-BR" dirty="0"/>
          </a:p>
        </p:txBody>
      </p:sp>
      <p:sp>
        <p:nvSpPr>
          <p:cNvPr id="3" name="Espaço Reservado para Conteúdo 2"/>
          <p:cNvSpPr>
            <a:spLocks noGrp="1"/>
          </p:cNvSpPr>
          <p:nvPr>
            <p:ph idx="1"/>
          </p:nvPr>
        </p:nvSpPr>
        <p:spPr/>
        <p:txBody>
          <a:bodyPr/>
          <a:lstStyle/>
          <a:p>
            <a:r>
              <a:rPr lang="pt-BR" dirty="0" smtClean="0"/>
              <a:t>DFD de nível mais alto (DFD de nível 0)</a:t>
            </a:r>
          </a:p>
          <a:p>
            <a:r>
              <a:rPr lang="pt-BR" dirty="0" smtClean="0"/>
              <a:t>Apresenta a visão das principais funções do sistema</a:t>
            </a:r>
          </a:p>
          <a:p>
            <a:r>
              <a:rPr lang="pt-BR" dirty="0" smtClean="0"/>
              <a:t>Contém um processo, entidades externas e fluxos de dados</a:t>
            </a:r>
          </a:p>
          <a:p>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1099</Words>
  <Application>Microsoft Office PowerPoint</Application>
  <PresentationFormat>Apresentação na tela (4:3)</PresentationFormat>
  <Paragraphs>94</Paragraphs>
  <Slides>21</Slides>
  <Notes>0</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Tema do Office</vt:lpstr>
      <vt:lpstr>Análise Estruturada</vt:lpstr>
      <vt:lpstr>Análise estruturada</vt:lpstr>
      <vt:lpstr>Ferramentas principais</vt:lpstr>
      <vt:lpstr>Diagrama de Fluxo de Dados</vt:lpstr>
      <vt:lpstr>Entidade Externa</vt:lpstr>
      <vt:lpstr>Processo</vt:lpstr>
      <vt:lpstr>Depósito de dados</vt:lpstr>
      <vt:lpstr>Fluxo de Dados</vt:lpstr>
      <vt:lpstr>DFD de Contexto</vt:lpstr>
      <vt:lpstr>Níveis de DFD</vt:lpstr>
      <vt:lpstr>Explosão de DFD’s</vt:lpstr>
      <vt:lpstr>Exemplos de DFD’s</vt:lpstr>
      <vt:lpstr>Dicionário de dados</vt:lpstr>
      <vt:lpstr> Dicionário de Dados – Esquema de Documentação </vt:lpstr>
      <vt:lpstr>Linguagem Estruturada</vt:lpstr>
      <vt:lpstr>Diagrama Entidade-Relacionamento</vt:lpstr>
      <vt:lpstr>Criação de DFD’s a partir de especificações</vt:lpstr>
      <vt:lpstr>Exercícios</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Estruturada</dc:title>
  <dc:creator>Michel</dc:creator>
  <cp:lastModifiedBy>Michel</cp:lastModifiedBy>
  <cp:revision>12</cp:revision>
  <dcterms:created xsi:type="dcterms:W3CDTF">2012-11-30T11:37:20Z</dcterms:created>
  <dcterms:modified xsi:type="dcterms:W3CDTF">2012-12-03T10:44:36Z</dcterms:modified>
</cp:coreProperties>
</file>