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2" r:id="rId25"/>
    <p:sldId id="280" r:id="rId26"/>
    <p:sldId id="281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00DB3-DBF0-4086-B675-117E7A9610B8}" type="datetimeFigureOut">
              <a:rPr lang="pt-BR" smtClean="0"/>
              <a:pPr/>
              <a:t>14/01/2013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9D8CF-8DEC-4D9F-84EE-ADF04DFF3391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Diagramas de </a:t>
            </a:r>
            <a:r>
              <a:rPr lang="pt-BR" dirty="0" err="1" smtClean="0"/>
              <a:t>Sequência</a:t>
            </a:r>
            <a:r>
              <a:rPr lang="pt-BR" dirty="0" smtClean="0"/>
              <a:t> e Comunicação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Elementos gráficos de um diagrama de </a:t>
            </a:r>
            <a:r>
              <a:rPr lang="pt-BR" dirty="0" err="1" smtClean="0"/>
              <a:t>sequência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Elementos básicos em um diagrama de seqüência:</a:t>
            </a:r>
          </a:p>
          <a:p>
            <a:pPr lvl="1"/>
            <a:r>
              <a:rPr lang="pt-BR" dirty="0" smtClean="0"/>
              <a:t>Atores</a:t>
            </a:r>
          </a:p>
          <a:p>
            <a:pPr lvl="1"/>
            <a:r>
              <a:rPr lang="pt-BR" dirty="0" smtClean="0"/>
              <a:t>Objetos e classes</a:t>
            </a:r>
          </a:p>
          <a:p>
            <a:pPr lvl="1"/>
            <a:r>
              <a:rPr lang="pt-BR" dirty="0" smtClean="0"/>
              <a:t>Mensagens</a:t>
            </a:r>
          </a:p>
          <a:p>
            <a:pPr lvl="1"/>
            <a:r>
              <a:rPr lang="pt-BR" dirty="0" smtClean="0"/>
              <a:t>Linhas de vida e focos de controle</a:t>
            </a:r>
          </a:p>
          <a:p>
            <a:pPr lvl="1"/>
            <a:r>
              <a:rPr lang="pt-BR" dirty="0" smtClean="0"/>
              <a:t>Criação e destruição de objetos</a:t>
            </a:r>
          </a:p>
          <a:p>
            <a:pPr lvl="1"/>
            <a:r>
              <a:rPr lang="pt-BR" dirty="0" smtClean="0"/>
              <a:t>Iterações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de diagrama de </a:t>
            </a:r>
            <a:r>
              <a:rPr lang="pt-BR" dirty="0" err="1" smtClean="0"/>
              <a:t>sequência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338" y="1592733"/>
            <a:ext cx="8821737" cy="4500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 reflexivas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Em uma mensagem reflexiva (ou auto-mensagem) o remetente é também o receptor.</a:t>
            </a:r>
          </a:p>
          <a:p>
            <a:pPr lvl="1"/>
            <a:r>
              <a:rPr lang="pt-BR" sz="2400" dirty="0" smtClean="0"/>
              <a:t>Corresponde a uma mensagem para </a:t>
            </a:r>
            <a:r>
              <a:rPr lang="pt-BR" sz="2400" dirty="0" err="1" smtClean="0"/>
              <a:t>this</a:t>
            </a:r>
            <a:r>
              <a:rPr lang="pt-BR" sz="2400" dirty="0" smtClean="0"/>
              <a:t> (</a:t>
            </a:r>
            <a:r>
              <a:rPr lang="pt-BR" sz="2400" dirty="0" err="1" smtClean="0"/>
              <a:t>self</a:t>
            </a:r>
            <a:r>
              <a:rPr lang="pt-BR" sz="2400" dirty="0" smtClean="0"/>
              <a:t>). </a:t>
            </a:r>
          </a:p>
          <a:p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77855" y="3418546"/>
            <a:ext cx="5558441" cy="3252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Criação/destruição de objetos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850" y="1844824"/>
            <a:ext cx="4502150" cy="3062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98789" y="1851025"/>
            <a:ext cx="3749675" cy="3154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Quadros de 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Elemento gráfico, que serve para </a:t>
            </a:r>
            <a:r>
              <a:rPr lang="pt-BR" u="sng" dirty="0" err="1" smtClean="0"/>
              <a:t>modularizar</a:t>
            </a:r>
            <a:r>
              <a:rPr lang="pt-BR" u="sng" dirty="0" smtClean="0"/>
              <a:t> a construção de diagramas de seqüência (ou de comunicação).</a:t>
            </a:r>
          </a:p>
          <a:p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1688" y="3827809"/>
            <a:ext cx="7539037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1956395"/>
            <a:ext cx="8966200" cy="435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Diagramas referenciados</a:t>
            </a:r>
            <a:endParaRPr lang="pt-BR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8775" y="1662707"/>
            <a:ext cx="8424863" cy="4646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Alternativas</a:t>
            </a:r>
            <a:endParaRPr lang="pt-BR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4050" y="1556023"/>
            <a:ext cx="7835900" cy="5113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Opções</a:t>
            </a:r>
            <a:endParaRPr lang="pt-BR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47813" y="1665560"/>
            <a:ext cx="6048375" cy="500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Iterações</a:t>
            </a:r>
            <a:endParaRPr lang="pt-BR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12925" y="1889273"/>
            <a:ext cx="5516563" cy="456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Faltam informações aos modelos de </a:t>
            </a:r>
            <a:r>
              <a:rPr lang="pt-BR" dirty="0" smtClean="0"/>
              <a:t>Classes de Análise:</a:t>
            </a:r>
          </a:p>
          <a:p>
            <a:pPr lvl="1"/>
            <a:r>
              <a:rPr lang="pt-BR" dirty="0" smtClean="0"/>
              <a:t>De que forma os objetos colaboram para que um determinado caso de uso seja realizado?</a:t>
            </a:r>
          </a:p>
          <a:p>
            <a:pPr lvl="1"/>
            <a:r>
              <a:rPr lang="pt-BR" dirty="0" smtClean="0"/>
              <a:t>Em que ordem as mensagens são enviadas durante esta realização?</a:t>
            </a:r>
          </a:p>
          <a:p>
            <a:pPr lvl="1"/>
            <a:r>
              <a:rPr lang="pt-BR" dirty="0" smtClean="0"/>
              <a:t>Que informações precisam ser enviadas em uma mensagem de um objeto a outro</a:t>
            </a:r>
            <a:r>
              <a:rPr lang="pt-BR" dirty="0" smtClean="0"/>
              <a:t>? </a:t>
            </a:r>
            <a:endParaRPr lang="pt-BR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Fragmentos de um diagrama de </a:t>
            </a:r>
            <a:r>
              <a:rPr lang="pt-BR" dirty="0" err="1" smtClean="0"/>
              <a:t>sequência</a:t>
            </a:r>
            <a:endParaRPr lang="pt-BR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48050" y="2405856"/>
            <a:ext cx="2247900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Heurísticas para modelagem de diagramas de </a:t>
            </a:r>
            <a:r>
              <a:rPr lang="pt-BR" dirty="0" err="1" smtClean="0"/>
              <a:t>sequência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556792"/>
            <a:ext cx="8517632" cy="4525963"/>
          </a:xfrm>
        </p:spPr>
        <p:txBody>
          <a:bodyPr>
            <a:normAutofit fontScale="92500" lnSpcReduction="20000"/>
          </a:bodyPr>
          <a:lstStyle/>
          <a:p>
            <a:r>
              <a:rPr lang="pt-BR" sz="2800" dirty="0" smtClean="0"/>
              <a:t>Na primeira coluna deve ser colocado o ator que iniciou o caso de uso.</a:t>
            </a:r>
          </a:p>
          <a:p>
            <a:r>
              <a:rPr lang="pt-BR" sz="2800" dirty="0" smtClean="0"/>
              <a:t>Na segunda coluna deve ser colocado um objeto de fronteira (usado pelo ator para iniciar o caso de uso).</a:t>
            </a:r>
          </a:p>
          <a:p>
            <a:r>
              <a:rPr lang="pt-BR" sz="2800" dirty="0" smtClean="0"/>
              <a:t>Na terceira coluna deve ser colocado o objeto de controle responsável pelo caso de uso.</a:t>
            </a:r>
          </a:p>
          <a:p>
            <a:r>
              <a:rPr lang="pt-BR" sz="2800" dirty="0" smtClean="0"/>
              <a:t>Objetos de entidade são acessíveis tanto por objetos de fronteira </a:t>
            </a:r>
            <a:r>
              <a:rPr lang="pt-BR" sz="2800" dirty="0" smtClean="0"/>
              <a:t>(raro) como </a:t>
            </a:r>
            <a:r>
              <a:rPr lang="pt-BR" sz="2800" dirty="0" smtClean="0"/>
              <a:t>por objetos de controle.</a:t>
            </a:r>
          </a:p>
          <a:p>
            <a:r>
              <a:rPr lang="pt-BR" sz="2800" dirty="0" smtClean="0"/>
              <a:t>Objetos de entidade nunca acessam objetos de fronteira ou de controle.</a:t>
            </a:r>
          </a:p>
          <a:p>
            <a:r>
              <a:rPr lang="pt-BR" sz="2800" dirty="0" smtClean="0"/>
              <a:t>Objetos de entidade normalmente são compartilhados por outros diagramas de </a:t>
            </a:r>
            <a:r>
              <a:rPr lang="pt-BR" sz="2800" dirty="0" err="1" smtClean="0"/>
              <a:t>sequência</a:t>
            </a:r>
            <a:endParaRPr lang="pt-BR" sz="2800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/>
          </a:bodyPr>
          <a:lstStyle/>
          <a:p>
            <a:r>
              <a:rPr lang="pt-BR" sz="2800" dirty="0" smtClean="0"/>
              <a:t>Chamado de </a:t>
            </a:r>
            <a:r>
              <a:rPr lang="pt-BR" sz="2800" b="1" dirty="0" smtClean="0"/>
              <a:t>diagrama de colaboração na UML 1.X.</a:t>
            </a:r>
          </a:p>
          <a:p>
            <a:r>
              <a:rPr lang="pt-BR" sz="2800" dirty="0" smtClean="0"/>
              <a:t>Estruturalmente, é bastante semelhante a um diagrama de objetos.</a:t>
            </a:r>
          </a:p>
          <a:p>
            <a:pPr lvl="1"/>
            <a:r>
              <a:rPr lang="pt-BR" sz="2400" dirty="0" smtClean="0"/>
              <a:t>A diferença é que são adicionados setas e rótulos de mensagens nas ligações entre esses objetos.</a:t>
            </a:r>
          </a:p>
          <a:p>
            <a:r>
              <a:rPr lang="pt-BR" sz="2800" dirty="0" smtClean="0"/>
              <a:t>As ligações (linhas) entre objetos correspondem a </a:t>
            </a:r>
            <a:r>
              <a:rPr lang="pt-BR" sz="2800" u="sng" dirty="0" smtClean="0"/>
              <a:t>relacionamentos existentes entre os objetos.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800" dirty="0" smtClean="0"/>
              <a:t>Os objetos estão distribuídos em duas dimensões</a:t>
            </a:r>
          </a:p>
          <a:p>
            <a:pPr lvl="1"/>
            <a:r>
              <a:rPr lang="pt-BR" dirty="0" smtClean="0"/>
              <a:t>Vantagem: normalmente permite construir </a:t>
            </a:r>
            <a:r>
              <a:rPr lang="pt-BR" dirty="0" smtClean="0"/>
              <a:t>modelos mais </a:t>
            </a:r>
            <a:r>
              <a:rPr lang="pt-BR" dirty="0" smtClean="0"/>
              <a:t>legíveis comparativamente aos diagramas de seqüência. </a:t>
            </a:r>
          </a:p>
          <a:p>
            <a:pPr lvl="1"/>
            <a:r>
              <a:rPr lang="pt-BR" dirty="0" smtClean="0"/>
              <a:t>Desvantagem: não há como saber a ordem de envio das mensagens a não ser pelas </a:t>
            </a:r>
            <a:r>
              <a:rPr lang="pt-BR" u="sng" dirty="0" smtClean="0"/>
              <a:t>expressões de seqüência.</a:t>
            </a:r>
          </a:p>
          <a:p>
            <a:r>
              <a:rPr lang="pt-BR" sz="2800" dirty="0" smtClean="0"/>
              <a:t>Direção de envio de mensagem é indicada por uma seta próxima ao rótulo da mensagem.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Elementos gráficos de um diagrama de comunicação</a:t>
            </a:r>
            <a:endParaRPr lang="pt-BR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7050" y="1693863"/>
            <a:ext cx="8088313" cy="347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diagrama de comunicação</a:t>
            </a:r>
            <a:endParaRPr lang="pt-BR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0213" y="1771799"/>
            <a:ext cx="8281987" cy="4681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Exemplo de diagrama de comunicação</a:t>
            </a:r>
            <a:endParaRPr lang="pt-BR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36713" y="2249488"/>
            <a:ext cx="5868987" cy="2357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Criação de objetos em um diagrama de comunicação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Durante a execução de um cenário de caso de uso, objetos podem ser </a:t>
            </a:r>
            <a:r>
              <a:rPr lang="pt-BR" u="sng" dirty="0" smtClean="0"/>
              <a:t>criados e outros objetos podem ser destruídos.</a:t>
            </a:r>
          </a:p>
          <a:p>
            <a:r>
              <a:rPr lang="pt-BR" dirty="0" smtClean="0"/>
              <a:t>A UML define </a:t>
            </a:r>
            <a:r>
              <a:rPr lang="pt-BR" u="sng" dirty="0" smtClean="0"/>
              <a:t>etiquetas (</a:t>
            </a:r>
            <a:r>
              <a:rPr lang="pt-BR" u="sng" dirty="0" err="1" smtClean="0"/>
              <a:t>tags</a:t>
            </a:r>
            <a:r>
              <a:rPr lang="pt-BR" u="sng" dirty="0" smtClean="0"/>
              <a:t>) para criação e destruição de objetos no diagrama de comunicação.</a:t>
            </a:r>
          </a:p>
          <a:p>
            <a:pPr lvl="1"/>
            <a:r>
              <a:rPr lang="pt-BR" b="1" dirty="0" smtClean="0"/>
              <a:t>{</a:t>
            </a:r>
            <a:r>
              <a:rPr lang="pt-BR" b="1" dirty="0" err="1" smtClean="0"/>
              <a:t>new</a:t>
            </a:r>
            <a:r>
              <a:rPr lang="pt-BR" b="1" dirty="0" smtClean="0"/>
              <a:t>}: objetos ou ligações criados durante a interação.</a:t>
            </a:r>
          </a:p>
          <a:p>
            <a:pPr lvl="1"/>
            <a:r>
              <a:rPr lang="pt-BR" b="1" dirty="0" smtClean="0"/>
              <a:t>{</a:t>
            </a:r>
            <a:r>
              <a:rPr lang="pt-BR" b="1" dirty="0" err="1" smtClean="0"/>
              <a:t>destroyed</a:t>
            </a:r>
            <a:r>
              <a:rPr lang="pt-BR" b="1" dirty="0" smtClean="0"/>
              <a:t>}: objetos ou ligações destruídos durante a interação.</a:t>
            </a:r>
          </a:p>
          <a:p>
            <a:pPr lvl="1"/>
            <a:r>
              <a:rPr lang="pt-BR" b="1" dirty="0" smtClean="0"/>
              <a:t>{</a:t>
            </a:r>
            <a:r>
              <a:rPr lang="pt-BR" b="1" dirty="0" err="1" smtClean="0"/>
              <a:t>transient</a:t>
            </a:r>
            <a:r>
              <a:rPr lang="pt-BR" b="1" dirty="0" smtClean="0"/>
              <a:t>}: objetos ou ligações destruídos e criados durante a interação.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Criação de objetos em um diagrama de comunicação</a:t>
            </a:r>
            <a:endParaRPr lang="pt-BR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8900" y="2164804"/>
            <a:ext cx="8966200" cy="400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 para construção do MI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b="1" i="1" dirty="0" smtClean="0"/>
              <a:t>Verifique a consistência dos diagramas de interação em relação aos Casos de Uso e ao </a:t>
            </a:r>
            <a:r>
              <a:rPr lang="pt-BR" b="1" i="1" u="sng" dirty="0" smtClean="0"/>
              <a:t>modelo de classes.</a:t>
            </a:r>
          </a:p>
          <a:p>
            <a:pPr lvl="1"/>
            <a:r>
              <a:rPr lang="pt-BR" dirty="0" smtClean="0"/>
              <a:t>Cada cenário relevante para cada caso de uso foi considerado na modelagem de interações.</a:t>
            </a:r>
          </a:p>
          <a:p>
            <a:pPr lvl="1"/>
            <a:r>
              <a:rPr lang="pt-BR" dirty="0" smtClean="0"/>
              <a:t>Durante a construção do diagrama de interação, pode-se identificar novas classes.</a:t>
            </a:r>
          </a:p>
          <a:p>
            <a:pPr lvl="1"/>
            <a:r>
              <a:rPr lang="pt-BR" dirty="0" smtClean="0"/>
              <a:t>Atributos, associações e operações também surgem como subproduto da construção dos diagramas de interação.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Introdução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Para responder às questões anteriores, o </a:t>
            </a:r>
            <a:r>
              <a:rPr lang="pt-BR" b="1" i="1" dirty="0" smtClean="0"/>
              <a:t>modelo de interações deve ser criado.</a:t>
            </a:r>
          </a:p>
          <a:p>
            <a:r>
              <a:rPr lang="pt-BR" dirty="0" smtClean="0"/>
              <a:t>Esse modelo representa mensagens trocadas entre objetos para a execução de cenários dos casos de uso do sistema.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Heurísticas para construção do MI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b="1" i="1" dirty="0" smtClean="0"/>
              <a:t>O objeto de controle realiza apenas a </a:t>
            </a:r>
            <a:r>
              <a:rPr lang="pt-BR" b="1" i="1" u="sng" dirty="0" smtClean="0"/>
              <a:t>coordenação da realização do caso de uso.</a:t>
            </a:r>
          </a:p>
          <a:p>
            <a:pPr lvl="1"/>
            <a:r>
              <a:rPr lang="pt-BR" dirty="0" smtClean="0"/>
              <a:t>Todas as ações do ator resultam em alguma atividade realizada por esse objeto de controle.</a:t>
            </a:r>
          </a:p>
          <a:p>
            <a:pPr lvl="1"/>
            <a:r>
              <a:rPr lang="pt-BR" dirty="0" smtClean="0"/>
              <a:t>Isso pode levar ao </a:t>
            </a:r>
            <a:r>
              <a:rPr lang="pt-BR" u="sng" dirty="0" smtClean="0"/>
              <a:t>alto acoplamento; no pior caso, o controlador tem conhecimento de todas as classes participantes do caso de uso.</a:t>
            </a:r>
          </a:p>
          <a:p>
            <a:pPr lvl="1"/>
            <a:r>
              <a:rPr lang="pt-BR" dirty="0" smtClean="0"/>
              <a:t>Sempre que for adequado, segundo os princípios de coesão e de acoplamento, as classes de domínio devem enviar mensagens entre si, aliviando o objeto de controle.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MI em um processo iterativo e incremental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 smtClean="0"/>
              <a:t>São construídos para os casos de uso.</a:t>
            </a:r>
          </a:p>
          <a:p>
            <a:r>
              <a:rPr lang="pt-BR" dirty="0" smtClean="0"/>
              <a:t>Há controvérsias sobre o momento de início da utilização desse modelo (análise vs. projeto).</a:t>
            </a:r>
          </a:p>
          <a:p>
            <a:r>
              <a:rPr lang="pt-BR" dirty="0" smtClean="0"/>
              <a:t>Inicialmente (+análise), pode exibir apenas os objetos participantes e mensagens exibindo somente o nome da operação.</a:t>
            </a:r>
          </a:p>
          <a:p>
            <a:r>
              <a:rPr lang="pt-BR" dirty="0" smtClean="0"/>
              <a:t>Posteriormente (+projeto), pode ser refinado.</a:t>
            </a:r>
          </a:p>
          <a:p>
            <a:pPr lvl="1"/>
            <a:r>
              <a:rPr lang="pt-BR" dirty="0" smtClean="0"/>
              <a:t>Criação </a:t>
            </a:r>
            <a:r>
              <a:rPr lang="pt-BR" dirty="0" smtClean="0"/>
              <a:t>e destruição de objetos, tipo e assinatura completa de cada mensagem.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MI em um processo iterativo e incremental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1520" y="1600200"/>
            <a:ext cx="8640960" cy="4525963"/>
          </a:xfrm>
        </p:spPr>
        <p:txBody>
          <a:bodyPr>
            <a:normAutofit fontScale="92500" lnSpcReduction="20000"/>
          </a:bodyPr>
          <a:lstStyle/>
          <a:p>
            <a:r>
              <a:rPr lang="pt-BR" sz="3000" dirty="0" smtClean="0"/>
              <a:t>A construção do Modelo de Interação fornece informações úteis para transformar o modelo de classes de análise no modelo de classes de projeto. </a:t>
            </a:r>
          </a:p>
          <a:p>
            <a:r>
              <a:rPr lang="pt-BR" sz="3000" dirty="0" smtClean="0"/>
              <a:t>Em particular, Modelo de Interação fornece os seguintes itens para refinar o modelo de classes de análise:</a:t>
            </a:r>
          </a:p>
          <a:p>
            <a:pPr lvl="1"/>
            <a:r>
              <a:rPr lang="pt-BR" dirty="0" smtClean="0"/>
              <a:t>Detalhamento de métodos</a:t>
            </a:r>
          </a:p>
          <a:p>
            <a:pPr lvl="1"/>
            <a:r>
              <a:rPr lang="pt-BR" dirty="0" smtClean="0"/>
              <a:t>Detalhamento de associações</a:t>
            </a:r>
          </a:p>
          <a:p>
            <a:pPr lvl="1"/>
            <a:r>
              <a:rPr lang="pt-BR" dirty="0" smtClean="0"/>
              <a:t>Novos métodos</a:t>
            </a:r>
          </a:p>
          <a:p>
            <a:pPr lvl="1"/>
            <a:r>
              <a:rPr lang="pt-BR" dirty="0" smtClean="0"/>
              <a:t>Novos atributos</a:t>
            </a:r>
          </a:p>
          <a:p>
            <a:pPr lvl="1"/>
            <a:r>
              <a:rPr lang="pt-BR" dirty="0" smtClean="0"/>
              <a:t>Novas classes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MI em um processo iterativo e incremental</a:t>
            </a:r>
            <a:endParaRPr lang="pt-BR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76300" y="1700808"/>
            <a:ext cx="7391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cada especificação, desenvolva um diagrama de </a:t>
            </a:r>
            <a:r>
              <a:rPr lang="pt-BR" dirty="0" err="1" smtClean="0"/>
              <a:t>sequência</a:t>
            </a:r>
            <a:r>
              <a:rPr lang="pt-BR" dirty="0" smtClean="0"/>
              <a:t> e um de comunicação. </a:t>
            </a:r>
          </a:p>
          <a:p>
            <a:r>
              <a:rPr lang="pt-BR" dirty="0" smtClean="0"/>
              <a:t>Use as classes </a:t>
            </a:r>
            <a:r>
              <a:rPr lang="pt-BR" dirty="0" err="1" smtClean="0"/>
              <a:t>entity</a:t>
            </a:r>
            <a:r>
              <a:rPr lang="pt-BR" dirty="0" smtClean="0"/>
              <a:t>, </a:t>
            </a:r>
            <a:r>
              <a:rPr lang="pt-BR" dirty="0" err="1" smtClean="0"/>
              <a:t>control</a:t>
            </a:r>
            <a:r>
              <a:rPr lang="pt-BR" dirty="0" smtClean="0"/>
              <a:t> e </a:t>
            </a:r>
            <a:r>
              <a:rPr lang="pt-BR" dirty="0" err="1" smtClean="0"/>
              <a:t>boundary</a:t>
            </a:r>
            <a:r>
              <a:rPr lang="pt-BR" dirty="0" smtClean="0"/>
              <a:t> nos diagramas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Locação de DVDs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Primeiramente o atendente deve verificar se o sócio está cadastrado. Se este não estiver, a locação deve ser recusada.</a:t>
            </a:r>
          </a:p>
          <a:p>
            <a:r>
              <a:rPr lang="pt-BR" dirty="0" smtClean="0"/>
              <a:t>Em seguida deve verificar se o sócio possui alguma locação pendente, caso em que também recusará o empréstimo.</a:t>
            </a:r>
          </a:p>
          <a:p>
            <a:r>
              <a:rPr lang="pt-BR" dirty="0" smtClean="0"/>
              <a:t>Se o sócio existir e não tiver locações pendentes, então a locação deverá ser registrada e as cópias emprestadas ao sócio.</a:t>
            </a:r>
          </a:p>
          <a:p>
            <a:r>
              <a:rPr lang="pt-BR" dirty="0" smtClean="0"/>
              <a:t>Durante o registro da locação deverão ser registrados também todos os itens da locação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8614"/>
            <a:ext cx="8229600" cy="274042"/>
          </a:xfrm>
        </p:spPr>
        <p:txBody>
          <a:bodyPr>
            <a:normAutofit fontScale="90000"/>
          </a:bodyPr>
          <a:lstStyle/>
          <a:p>
            <a:r>
              <a:rPr lang="pt-BR" sz="2000" dirty="0" smtClean="0"/>
              <a:t>Clínica Veterinária (módulo de consulta)</a:t>
            </a:r>
            <a:endParaRPr lang="pt-BR" sz="2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107504" y="404664"/>
            <a:ext cx="8928992" cy="6336704"/>
          </a:xfrm>
        </p:spPr>
        <p:txBody>
          <a:bodyPr>
            <a:normAutofit fontScale="85000" lnSpcReduction="10000"/>
          </a:bodyPr>
          <a:lstStyle/>
          <a:p>
            <a:r>
              <a:rPr lang="pt-BR" dirty="0" smtClean="0"/>
              <a:t>Se a consulta em questão não for a primeira consulta do tratamento, o veterinário antes de examinar o animal pode querer verificar o histórico das últimas consultas do tratamento. Para isso será necessário consultar o dono do animal que está sendo tratado. Esta consulta trará juntamente com as informações do cliente uma listagem de todos os animais por ele possuídos. Por meio desta listagem, o veterinário selecionará o animal a ser tratado, o que forçará a apresentação das informações específicas deste. A partir da interface do cadastro do animal, pode-se verificar a listagem de todos os tratamentos feitos pelo mesmo.</a:t>
            </a:r>
          </a:p>
          <a:p>
            <a:r>
              <a:rPr lang="pt-BR" dirty="0" smtClean="0"/>
              <a:t>Após a consulta deve-se registrar seu histórico, contendo a data em que a consulta foi realizada, o resumo do que foi feito e o médico veterinário que realizou a consulta.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Objetivos da criação de modelos de 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Obter informações adicionais para completar e aprimorar outros modelos (principalmente o modelo de classes)</a:t>
            </a:r>
          </a:p>
          <a:p>
            <a:pPr lvl="1"/>
            <a:r>
              <a:rPr lang="pt-BR" dirty="0" smtClean="0"/>
              <a:t>Quais os métodos de uma classe?</a:t>
            </a:r>
          </a:p>
          <a:p>
            <a:pPr lvl="1"/>
            <a:r>
              <a:rPr lang="pt-BR" dirty="0" smtClean="0"/>
              <a:t>Quais os objetos participantes da realização de um caso de uso?</a:t>
            </a:r>
          </a:p>
          <a:p>
            <a:pPr lvl="1"/>
            <a:r>
              <a:rPr lang="pt-BR" dirty="0" smtClean="0"/>
              <a:t>Para cada método, qual a sua assinatura?</a:t>
            </a:r>
          </a:p>
          <a:p>
            <a:pPr lvl="1"/>
            <a:r>
              <a:rPr lang="pt-BR" dirty="0" smtClean="0"/>
              <a:t>Uma classe precisa de mais atributos?</a:t>
            </a:r>
          </a:p>
          <a:p>
            <a:r>
              <a:rPr lang="pt-BR" dirty="0" smtClean="0"/>
              <a:t>Fornecer uma visão detalhada dos objetos e mensagens envolvidos na realização dos casos de uso.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Mensagens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4525963"/>
          </a:xfrm>
        </p:spPr>
        <p:txBody>
          <a:bodyPr/>
          <a:lstStyle/>
          <a:p>
            <a:r>
              <a:rPr lang="pt-BR" dirty="0" smtClean="0"/>
              <a:t>Qual o objetivo da construção dos diagramas de interação?</a:t>
            </a:r>
          </a:p>
          <a:p>
            <a:pPr lvl="1"/>
            <a:r>
              <a:rPr lang="pt-BR" dirty="0" smtClean="0"/>
              <a:t>Identificar </a:t>
            </a:r>
            <a:r>
              <a:rPr lang="pt-BR" b="1" dirty="0" smtClean="0"/>
              <a:t>mensagens</a:t>
            </a:r>
          </a:p>
          <a:p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188" y="3033539"/>
            <a:ext cx="7921625" cy="377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uma mensagem indica?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Uma mensagem implica na existência de uma operação no objeto receptor. </a:t>
            </a:r>
          </a:p>
          <a:p>
            <a:r>
              <a:rPr lang="pt-BR" dirty="0" smtClean="0"/>
              <a:t>A resposta do objeto receptor ao recebimento de uma mensagem é a execução da operação correspondente. 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Exemplos de mensagens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/>
          </a:bodyPr>
          <a:lstStyle/>
          <a:p>
            <a:r>
              <a:rPr lang="pt-BR" sz="2600" dirty="0" smtClean="0"/>
              <a:t>Mensagem simples, sem cláusula alguma.</a:t>
            </a:r>
          </a:p>
          <a:p>
            <a:pPr lvl="1"/>
            <a:r>
              <a:rPr lang="pt-BR" sz="2600" dirty="0" smtClean="0"/>
              <a:t>1: </a:t>
            </a:r>
            <a:r>
              <a:rPr lang="pt-BR" sz="2600" dirty="0" err="1" smtClean="0"/>
              <a:t>adicionarItem</a:t>
            </a:r>
            <a:r>
              <a:rPr lang="pt-BR" sz="2600" dirty="0" smtClean="0"/>
              <a:t>(item)</a:t>
            </a:r>
          </a:p>
          <a:p>
            <a:r>
              <a:rPr lang="pt-BR" sz="2600" dirty="0" smtClean="0"/>
              <a:t>Mensagem com cláusula de condição.</a:t>
            </a:r>
          </a:p>
          <a:p>
            <a:pPr lvl="1"/>
            <a:r>
              <a:rPr lang="pt-BR" sz="2600" dirty="0" smtClean="0"/>
              <a:t>3 [a &gt; b]: trocar(a, b)</a:t>
            </a:r>
          </a:p>
          <a:p>
            <a:r>
              <a:rPr lang="pt-BR" sz="2600" dirty="0" smtClean="0"/>
              <a:t>Mensagem com cláusula de iteração e com limites indefinidos.</a:t>
            </a:r>
          </a:p>
          <a:p>
            <a:pPr lvl="1"/>
            <a:r>
              <a:rPr lang="pt-BR" sz="2600" dirty="0" smtClean="0"/>
              <a:t>2 *: desenhar( )</a:t>
            </a:r>
          </a:p>
          <a:p>
            <a:r>
              <a:rPr lang="pt-BR" sz="2600" dirty="0" smtClean="0"/>
              <a:t>Mensagem com cláusula de iteração e com limites definidos. </a:t>
            </a:r>
          </a:p>
          <a:p>
            <a:pPr lvl="1"/>
            <a:r>
              <a:rPr lang="pt-BR" sz="2600" dirty="0" smtClean="0"/>
              <a:t>2 *[i := 1..10]: figuras[i].desenhar( )</a:t>
            </a:r>
          </a:p>
          <a:p>
            <a:r>
              <a:rPr lang="pt-BR" sz="2600" dirty="0" smtClean="0"/>
              <a:t>Mensagem aninhada com retorno armazenado na variável x.</a:t>
            </a:r>
          </a:p>
          <a:p>
            <a:pPr lvl="1"/>
            <a:r>
              <a:rPr lang="pt-BR" sz="2600" dirty="0" smtClean="0"/>
              <a:t>1.2.1: x := selecionar(e)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Tipos de diagrama de interação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 smtClean="0"/>
              <a:t>Há três tipos de diagrama de interação  na UML 2.0 : </a:t>
            </a:r>
            <a:r>
              <a:rPr lang="pt-BR" b="1" dirty="0" smtClean="0"/>
              <a:t>diagrama de seqüência, diagrama de comunicação</a:t>
            </a:r>
            <a:r>
              <a:rPr lang="pt-BR" b="1" i="1" dirty="0" smtClean="0"/>
              <a:t>  e diagrama de visão geral da interação.</a:t>
            </a:r>
          </a:p>
          <a:p>
            <a:r>
              <a:rPr lang="pt-BR" dirty="0" smtClean="0"/>
              <a:t>O diagrama de seqüência e o diagrama de comunicação são </a:t>
            </a:r>
            <a:r>
              <a:rPr lang="pt-BR" u="sng" dirty="0" smtClean="0"/>
              <a:t>equivalentes.</a:t>
            </a:r>
          </a:p>
          <a:p>
            <a:r>
              <a:rPr lang="pt-BR" b="1" i="1" dirty="0" smtClean="0"/>
              <a:t>Diagrama de seqüência: foco nas mensagens enviadas no decorrer do tempo.</a:t>
            </a:r>
          </a:p>
          <a:p>
            <a:r>
              <a:rPr lang="pt-BR" b="1" i="1" dirty="0" smtClean="0"/>
              <a:t>Diagrama de comunicação: foco nas mensagens enviadas entre objetos que estão relacionados.</a:t>
            </a:r>
          </a:p>
          <a:p>
            <a:endParaRPr lang="pt-BR" u="sng" dirty="0" smtClean="0"/>
          </a:p>
          <a:p>
            <a:endParaRPr lang="pt-B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Diagrama de </a:t>
            </a:r>
            <a:r>
              <a:rPr lang="pt-BR" dirty="0" err="1" smtClean="0"/>
              <a:t>Sequência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00200"/>
            <a:ext cx="8496944" cy="4525963"/>
          </a:xfrm>
        </p:spPr>
        <p:txBody>
          <a:bodyPr>
            <a:normAutofit fontScale="92500" lnSpcReduction="10000"/>
          </a:bodyPr>
          <a:lstStyle/>
          <a:p>
            <a:r>
              <a:rPr lang="pt-BR" sz="3000" dirty="0" smtClean="0"/>
              <a:t>Os objetos participantes da interação são organizados na horizontal.</a:t>
            </a:r>
          </a:p>
          <a:p>
            <a:r>
              <a:rPr lang="pt-BR" sz="3000" dirty="0" smtClean="0"/>
              <a:t>Abaixo de cada objeto existe uma linha (</a:t>
            </a:r>
            <a:r>
              <a:rPr lang="pt-BR" sz="3000" u="sng" dirty="0" smtClean="0"/>
              <a:t>linha de vida)</a:t>
            </a:r>
          </a:p>
          <a:p>
            <a:r>
              <a:rPr lang="pt-BR" sz="3000" dirty="0" smtClean="0"/>
              <a:t>Cada linha de vida possui o seu </a:t>
            </a:r>
            <a:r>
              <a:rPr lang="pt-BR" sz="3000" u="sng" dirty="0" smtClean="0"/>
              <a:t>foco de controle.</a:t>
            </a:r>
          </a:p>
          <a:p>
            <a:r>
              <a:rPr lang="pt-BR" sz="3000" dirty="0" smtClean="0"/>
              <a:t>O foco de controle indica que o objeto está fazendo algo.</a:t>
            </a:r>
          </a:p>
          <a:p>
            <a:r>
              <a:rPr lang="pt-BR" sz="3000" dirty="0" smtClean="0"/>
              <a:t>As mensagens entre objetos são representadas com linhas horizontais rotuladas partindo da linha de vida do objeto remetente e chegando a linha de vida do objeto receptor.</a:t>
            </a:r>
          </a:p>
          <a:p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1422</Words>
  <Application>Microsoft Office PowerPoint</Application>
  <PresentationFormat>Apresentação na tela (4:3)</PresentationFormat>
  <Paragraphs>128</Paragraphs>
  <Slides>36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Tema do Office</vt:lpstr>
      <vt:lpstr>Diagramas de Sequência e Comunicação</vt:lpstr>
      <vt:lpstr>Introdução</vt:lpstr>
      <vt:lpstr>Introdução</vt:lpstr>
      <vt:lpstr>Objetivos da criação de modelos de interação</vt:lpstr>
      <vt:lpstr>Mensagens</vt:lpstr>
      <vt:lpstr>O que uma mensagem indica?</vt:lpstr>
      <vt:lpstr>Exemplos de mensagens</vt:lpstr>
      <vt:lpstr>Tipos de diagrama de interação</vt:lpstr>
      <vt:lpstr>Diagrama de Sequência</vt:lpstr>
      <vt:lpstr>Elementos gráficos de um diagrama de sequência</vt:lpstr>
      <vt:lpstr>Exemplo de diagrama de sequência</vt:lpstr>
      <vt:lpstr>Mensagens reflexivas</vt:lpstr>
      <vt:lpstr>Criação/destruição de objetos</vt:lpstr>
      <vt:lpstr>Quadros de interação</vt:lpstr>
      <vt:lpstr>Exemplo</vt:lpstr>
      <vt:lpstr>Diagramas referenciados</vt:lpstr>
      <vt:lpstr>Alternativas</vt:lpstr>
      <vt:lpstr>Opções</vt:lpstr>
      <vt:lpstr>Iterações</vt:lpstr>
      <vt:lpstr>Fragmentos de um diagrama de sequência</vt:lpstr>
      <vt:lpstr>Heurísticas para modelagem de diagramas de sequência</vt:lpstr>
      <vt:lpstr>Diagrama de comunicação</vt:lpstr>
      <vt:lpstr>Diagrama de Comunicação</vt:lpstr>
      <vt:lpstr>Elementos gráficos de um diagrama de comunicação</vt:lpstr>
      <vt:lpstr>Exemplo de diagrama de comunicação</vt:lpstr>
      <vt:lpstr>Exemplo de diagrama de comunicação</vt:lpstr>
      <vt:lpstr>Criação de objetos em um diagrama de comunicação</vt:lpstr>
      <vt:lpstr>Criação de objetos em um diagrama de comunicação</vt:lpstr>
      <vt:lpstr>Heurísticas para construção do MI</vt:lpstr>
      <vt:lpstr>Heurísticas para construção do MI</vt:lpstr>
      <vt:lpstr>MI em um processo iterativo e incremental</vt:lpstr>
      <vt:lpstr>MI em um processo iterativo e incremental</vt:lpstr>
      <vt:lpstr>MI em um processo iterativo e incremental</vt:lpstr>
      <vt:lpstr>Exercícios</vt:lpstr>
      <vt:lpstr>Locação de DVDs</vt:lpstr>
      <vt:lpstr>Clínica Veterinária (módulo de consulta)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Diagramas de Sequência e Comunicação</dc:title>
  <dc:creator>Michel</dc:creator>
  <cp:lastModifiedBy>Michel</cp:lastModifiedBy>
  <cp:revision>22</cp:revision>
  <dcterms:created xsi:type="dcterms:W3CDTF">2013-01-14T16:34:20Z</dcterms:created>
  <dcterms:modified xsi:type="dcterms:W3CDTF">2013-01-14T18:19:12Z</dcterms:modified>
</cp:coreProperties>
</file>