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Estados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(Conta Bancária)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3538" y="1412776"/>
            <a:ext cx="5876925" cy="5246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(Oferta de disciplinas)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725" y="1777454"/>
            <a:ext cx="7954963" cy="438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Cláusulas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compartimento adicional de um retângulo de estado podem-se especificar ações ou atividades a serem executadas. </a:t>
            </a:r>
          </a:p>
          <a:p>
            <a:r>
              <a:rPr lang="pt-BR" dirty="0" smtClean="0"/>
              <a:t>Sintaxe geral: </a:t>
            </a:r>
            <a:r>
              <a:rPr lang="pt-BR" b="1" dirty="0" smtClean="0"/>
              <a:t>evento / [ação | atividade]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Cláusulas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Cláusula </a:t>
            </a:r>
            <a:r>
              <a:rPr lang="pt-BR" b="1" dirty="0" err="1" smtClean="0"/>
              <a:t>entry</a:t>
            </a:r>
            <a:endParaRPr lang="pt-BR" b="1" dirty="0" smtClean="0"/>
          </a:p>
          <a:p>
            <a:pPr lvl="1"/>
            <a:r>
              <a:rPr lang="pt-BR" dirty="0" smtClean="0"/>
              <a:t>Pode </a:t>
            </a:r>
            <a:r>
              <a:rPr lang="pt-BR" dirty="0" smtClean="0"/>
              <a:t>ser usada para especificar uma ação a ser realizada no momento em que o objeto entra em um estado.</a:t>
            </a:r>
          </a:p>
          <a:p>
            <a:r>
              <a:rPr lang="pt-BR" dirty="0" smtClean="0"/>
              <a:t>Cláusula </a:t>
            </a:r>
            <a:r>
              <a:rPr lang="pt-BR" b="1" dirty="0" err="1" smtClean="0"/>
              <a:t>exit</a:t>
            </a:r>
            <a:endParaRPr lang="pt-BR" b="1" dirty="0" smtClean="0"/>
          </a:p>
          <a:p>
            <a:pPr lvl="1"/>
            <a:r>
              <a:rPr lang="pt-BR" dirty="0" smtClean="0"/>
              <a:t>Declarar ações que são executadas sempre que o objeto sai de um estado.</a:t>
            </a:r>
          </a:p>
          <a:p>
            <a:r>
              <a:rPr lang="pt-BR" dirty="0" smtClean="0"/>
              <a:t>Cláusula </a:t>
            </a:r>
            <a:r>
              <a:rPr lang="pt-BR" b="1" dirty="0" smtClean="0"/>
              <a:t>do</a:t>
            </a:r>
          </a:p>
          <a:p>
            <a:pPr lvl="1"/>
            <a:r>
              <a:rPr lang="pt-BR" dirty="0" smtClean="0"/>
              <a:t>Usada para definir alguma atividade a ser executada em um determinado estado.</a:t>
            </a:r>
          </a:p>
          <a:p>
            <a:pPr lvl="1"/>
            <a:r>
              <a:rPr lang="pt-BR" dirty="0" smtClean="0"/>
              <a:t>Especifica </a:t>
            </a:r>
            <a:r>
              <a:rPr lang="pt-BR" dirty="0" smtClean="0"/>
              <a:t>uma atividade, em vez de uma ação. </a:t>
            </a:r>
            <a:r>
              <a:rPr lang="pt-BR" dirty="0" smtClean="0"/>
              <a:t>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Entry</a:t>
            </a:r>
            <a:r>
              <a:rPr lang="pt-BR" dirty="0" smtClean="0"/>
              <a:t> e </a:t>
            </a:r>
            <a:r>
              <a:rPr lang="pt-BR" dirty="0" err="1" smtClean="0"/>
              <a:t>exit</a:t>
            </a:r>
            <a:r>
              <a:rPr lang="pt-BR" dirty="0" smtClean="0"/>
              <a:t> - exemplo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8713" y="2033588"/>
            <a:ext cx="4344987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Identificação de elementos no DTE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Cada operação com visibilidade pública de uma classe pode ser vista como um evento em potencial.</a:t>
            </a:r>
          </a:p>
          <a:p>
            <a:r>
              <a:rPr lang="pt-BR" dirty="0" smtClean="0"/>
              <a:t>Outra fonte para identificação de eventos associados a transições é analisar as </a:t>
            </a:r>
            <a:r>
              <a:rPr lang="pt-BR" i="1" dirty="0" smtClean="0"/>
              <a:t>regras de negócio.</a:t>
            </a:r>
          </a:p>
          <a:p>
            <a:pPr lvl="1"/>
            <a:r>
              <a:rPr lang="pt-BR" i="1" dirty="0" smtClean="0"/>
              <a:t>“Um cliente do banco não pode retirar mais de R$ 1.000 por dia de sua conta”. </a:t>
            </a:r>
          </a:p>
          <a:p>
            <a:pPr lvl="1"/>
            <a:r>
              <a:rPr lang="pt-BR" i="1" dirty="0" smtClean="0"/>
              <a:t>“O número máximo de alunos por curso é igual a 30”.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 DTE para cada 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Os diagramas de estados são desenhados por classe.</a:t>
            </a:r>
          </a:p>
          <a:p>
            <a:r>
              <a:rPr lang="pt-BR" dirty="0" smtClean="0"/>
              <a:t>Desvantagens: </a:t>
            </a:r>
          </a:p>
          <a:p>
            <a:pPr lvl="1"/>
            <a:r>
              <a:rPr lang="pt-BR" dirty="0" smtClean="0"/>
              <a:t>dificuldade </a:t>
            </a:r>
            <a:r>
              <a:rPr lang="pt-BR" dirty="0" smtClean="0"/>
              <a:t>na visualização do estado do sistema como um todo.</a:t>
            </a:r>
          </a:p>
          <a:p>
            <a:pPr lvl="1"/>
            <a:r>
              <a:rPr lang="pt-BR" dirty="0" smtClean="0"/>
              <a:t>Essa desvantagem é parcialmente compensada pelos diagramas de interação.</a:t>
            </a:r>
          </a:p>
          <a:p>
            <a:r>
              <a:rPr lang="pt-BR" dirty="0" smtClean="0"/>
              <a:t>Nem todas as classes de um sistema precisam de um DTE.</a:t>
            </a:r>
          </a:p>
          <a:p>
            <a:pPr lvl="1"/>
            <a:r>
              <a:rPr lang="pt-BR" dirty="0" smtClean="0"/>
              <a:t>Somente classes que exibem um comportamento dinâmico relevante.</a:t>
            </a:r>
          </a:p>
          <a:p>
            <a:pPr lvl="1"/>
            <a:r>
              <a:rPr lang="pt-BR" dirty="0" smtClean="0"/>
              <a:t>Objetos cujo histórico precisa ser rastreado.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de estados em um processo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Os </a:t>
            </a:r>
            <a:r>
              <a:rPr lang="pt-BR" dirty="0" err="1" smtClean="0"/>
              <a:t>DTEs</a:t>
            </a:r>
            <a:r>
              <a:rPr lang="pt-BR" dirty="0" smtClean="0"/>
              <a:t> podem ser construídos com base nos diagramas de interação e nos diagramas de classes. </a:t>
            </a:r>
          </a:p>
          <a:p>
            <a:r>
              <a:rPr lang="pt-BR" dirty="0" smtClean="0"/>
              <a:t>Durante a construção do DTE para uma classe, novos atributos e operações podem surgir.</a:t>
            </a:r>
          </a:p>
          <a:p>
            <a:pPr lvl="1"/>
            <a:r>
              <a:rPr lang="pt-BR" dirty="0" smtClean="0"/>
              <a:t>Essas novas propriedades devem ser adicionadas ao modelo de classes. </a:t>
            </a:r>
          </a:p>
          <a:p>
            <a:r>
              <a:rPr lang="pt-BR" dirty="0" smtClean="0"/>
              <a:t>A construção de um DTE freqüentemente leva à descoberta de novos atributos para uma classe</a:t>
            </a:r>
          </a:p>
          <a:p>
            <a:pPr lvl="1"/>
            <a:r>
              <a:rPr lang="pt-BR" dirty="0" smtClean="0"/>
              <a:t>Este </a:t>
            </a:r>
            <a:r>
              <a:rPr lang="pt-BR" dirty="0" smtClean="0"/>
              <a:t>processo de construção permite identificar novas operações na classe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Desenvolva um diagrama de estados para o módulo de locação de DVDs, com foco nos estados do objeto da classe Locação, de acordo com os outros modelos e os seguintes dados:</a:t>
            </a:r>
          </a:p>
          <a:p>
            <a:endParaRPr lang="pt-BR" dirty="0" smtClean="0"/>
          </a:p>
          <a:p>
            <a:r>
              <a:rPr lang="pt-BR" dirty="0" smtClean="0"/>
              <a:t>Deve-se verificar se não há locações pendentes.</a:t>
            </a:r>
          </a:p>
          <a:p>
            <a:r>
              <a:rPr lang="pt-BR" dirty="0" smtClean="0"/>
              <a:t>Caso não haja pendências, deve-se iniciar o registro da nova locação, bem como de cada item locado.</a:t>
            </a:r>
          </a:p>
          <a:p>
            <a:r>
              <a:rPr lang="pt-BR" dirty="0" smtClean="0"/>
              <a:t>Após selecionar todas as cópias desejadas para a locação, esta deve ser finalizada.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objeto participante de um software orientado a objetos se encontra em um </a:t>
            </a:r>
            <a:r>
              <a:rPr lang="pt-BR" i="1" dirty="0" smtClean="0"/>
              <a:t>estado particular.</a:t>
            </a:r>
            <a:endParaRPr lang="pt-BR" sz="2800" i="1" dirty="0" smtClean="0"/>
          </a:p>
          <a:p>
            <a:pPr lvl="1"/>
            <a:r>
              <a:rPr lang="pt-BR" dirty="0" smtClean="0"/>
              <a:t>Um objeto muda de estado quando acontece algum </a:t>
            </a:r>
            <a:r>
              <a:rPr lang="pt-BR" i="1" dirty="0" smtClean="0"/>
              <a:t>evento interno ou externo ao sistema.</a:t>
            </a:r>
            <a:endParaRPr lang="pt-BR" sz="2000" i="1" dirty="0" smtClean="0"/>
          </a:p>
          <a:p>
            <a:r>
              <a:rPr lang="pt-BR" dirty="0" smtClean="0"/>
              <a:t>Quando um objeto transita de um estado para outro, significa que o sistema no qual ele está inserido também está mudando de </a:t>
            </a:r>
            <a:r>
              <a:rPr lang="pt-BR" dirty="0" smtClean="0"/>
              <a:t>estado.</a:t>
            </a:r>
            <a:r>
              <a:rPr lang="pt-BR" sz="2400" dirty="0" smtClean="0"/>
              <a:t> </a:t>
            </a:r>
            <a:endParaRPr lang="pt-BR" sz="28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Transição de Estados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 UML tem um conjunto rico de notações para desenhar um DTE - </a:t>
            </a:r>
            <a:r>
              <a:rPr lang="pt-BR" b="1" i="1" dirty="0" smtClean="0"/>
              <a:t>diagrama de transição de estado.</a:t>
            </a:r>
          </a:p>
          <a:p>
            <a:pPr lvl="1"/>
            <a:r>
              <a:rPr lang="pt-BR" dirty="0" smtClean="0"/>
              <a:t>Estados</a:t>
            </a:r>
          </a:p>
          <a:p>
            <a:pPr lvl="1"/>
            <a:r>
              <a:rPr lang="pt-BR" i="1" dirty="0" smtClean="0"/>
              <a:t>Transições</a:t>
            </a:r>
          </a:p>
          <a:p>
            <a:pPr lvl="1"/>
            <a:r>
              <a:rPr lang="pt-BR" i="1" dirty="0" smtClean="0"/>
              <a:t>Evento</a:t>
            </a:r>
          </a:p>
          <a:p>
            <a:pPr lvl="1"/>
            <a:r>
              <a:rPr lang="pt-BR" i="1" dirty="0" smtClean="0"/>
              <a:t>Ação</a:t>
            </a:r>
          </a:p>
          <a:p>
            <a:pPr lvl="1"/>
            <a:r>
              <a:rPr lang="pt-BR" i="1" dirty="0" smtClean="0"/>
              <a:t>Atividade</a:t>
            </a:r>
          </a:p>
          <a:p>
            <a:pPr lvl="1"/>
            <a:r>
              <a:rPr lang="pt-BR" i="1" dirty="0" smtClean="0"/>
              <a:t>Transições internas</a:t>
            </a:r>
          </a:p>
          <a:p>
            <a:pPr lvl="1"/>
            <a:r>
              <a:rPr lang="pt-BR" i="1" dirty="0" smtClean="0"/>
              <a:t>Estados aninhados </a:t>
            </a:r>
          </a:p>
          <a:p>
            <a:pPr lvl="1"/>
            <a:r>
              <a:rPr lang="pt-BR" i="1" dirty="0" smtClean="0"/>
              <a:t>Estados concorrentes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Estado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Situação na vida de um objeto em que ele satisfaz a alguma condição ou realiza alguma atividade. </a:t>
            </a:r>
          </a:p>
          <a:p>
            <a:r>
              <a:rPr lang="pt-BR" dirty="0" smtClean="0"/>
              <a:t>É função dos </a:t>
            </a:r>
            <a:r>
              <a:rPr lang="pt-BR" b="1" i="1" dirty="0" smtClean="0"/>
              <a:t>valores dos atributos e (ou) das ligações com outros objetos. </a:t>
            </a:r>
            <a:r>
              <a:rPr lang="pt-BR" b="1" i="1" dirty="0" err="1" smtClean="0"/>
              <a:t>Exs</a:t>
            </a:r>
            <a:r>
              <a:rPr lang="pt-BR" b="1" i="1" dirty="0" smtClean="0"/>
              <a:t>:</a:t>
            </a:r>
          </a:p>
          <a:p>
            <a:pPr lvl="1"/>
            <a:r>
              <a:rPr lang="pt-BR" dirty="0" smtClean="0"/>
              <a:t>O atributo </a:t>
            </a:r>
            <a:r>
              <a:rPr lang="pt-BR" i="1" dirty="0" smtClean="0"/>
              <a:t>reservado deste objeto livro tem valor verdadeiro.</a:t>
            </a:r>
          </a:p>
          <a:p>
            <a:pPr lvl="1"/>
            <a:r>
              <a:rPr lang="pt-BR" dirty="0" smtClean="0"/>
              <a:t>Uma conta bancária passa para o </a:t>
            </a:r>
            <a:r>
              <a:rPr lang="pt-BR" i="1" dirty="0" smtClean="0"/>
              <a:t>vermelho quando o seu saldo fica negativo.</a:t>
            </a:r>
          </a:p>
          <a:p>
            <a:pPr lvl="1"/>
            <a:r>
              <a:rPr lang="pt-BR" dirty="0" smtClean="0"/>
              <a:t>Um tanque está </a:t>
            </a:r>
            <a:r>
              <a:rPr lang="pt-BR" i="1" dirty="0" smtClean="0"/>
              <a:t>na reserva quando o nível está abaixo de 20%.</a:t>
            </a:r>
          </a:p>
          <a:p>
            <a:r>
              <a:rPr lang="pt-BR" dirty="0" smtClean="0"/>
              <a:t>Estados podem ser vistos como uma abstração dos atributos e associações de um objeto.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Estado Inicial e Final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 estado inicial indica o estado de um objeto quando ele é criado. </a:t>
            </a:r>
          </a:p>
          <a:p>
            <a:r>
              <a:rPr lang="pt-BR" sz="2400" dirty="0" smtClean="0"/>
              <a:t>O estado final indica o fim do ciclo de vida de um objeto.</a:t>
            </a:r>
          </a:p>
          <a:p>
            <a:r>
              <a:rPr lang="pt-BR" sz="2400" dirty="0" smtClean="0"/>
              <a:t>Normalmente verbos no gerúndio (esperando, cadastrando) ou representando uma condição (ligado)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4503191"/>
            <a:ext cx="7704137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evento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Ocorrência </a:t>
            </a:r>
            <a:r>
              <a:rPr lang="pt-BR" dirty="0" smtClean="0"/>
              <a:t>em um determinado momento do tempo</a:t>
            </a:r>
            <a:endParaRPr lang="pt-BR" sz="2800" dirty="0" smtClean="0"/>
          </a:p>
          <a:p>
            <a:pPr lvl="1"/>
            <a:r>
              <a:rPr lang="pt-BR" dirty="0" smtClean="0"/>
              <a:t>Usuário pressiona um botão</a:t>
            </a:r>
            <a:endParaRPr lang="pt-BR" sz="2000" dirty="0" smtClean="0"/>
          </a:p>
          <a:p>
            <a:pPr lvl="1"/>
            <a:r>
              <a:rPr lang="pt-BR" dirty="0" smtClean="0"/>
              <a:t>Carro é ligado</a:t>
            </a:r>
            <a:endParaRPr lang="pt-BR" sz="2000" dirty="0" smtClean="0"/>
          </a:p>
          <a:p>
            <a:pPr lvl="1"/>
            <a:r>
              <a:rPr lang="pt-BR" dirty="0" smtClean="0"/>
              <a:t>Ação é comprada</a:t>
            </a:r>
            <a:endParaRPr lang="pt-BR" sz="2000" dirty="0" smtClean="0"/>
          </a:p>
          <a:p>
            <a:r>
              <a:rPr lang="pt-BR" dirty="0" smtClean="0"/>
              <a:t>Por </a:t>
            </a:r>
            <a:r>
              <a:rPr lang="pt-BR" dirty="0" smtClean="0"/>
              <a:t>definição, um evento é instantâneo</a:t>
            </a:r>
            <a:endParaRPr lang="pt-BR" sz="2800" dirty="0" smtClean="0"/>
          </a:p>
          <a:p>
            <a:r>
              <a:rPr lang="pt-BR" dirty="0" smtClean="0"/>
              <a:t>Eventos </a:t>
            </a:r>
            <a:r>
              <a:rPr lang="pt-BR" dirty="0" smtClean="0"/>
              <a:t>não relacionados de modo causal são considerados concorrentes.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de transição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estados estão associados a outros pelas transições.</a:t>
            </a:r>
          </a:p>
          <a:p>
            <a:r>
              <a:rPr lang="pt-BR" dirty="0" smtClean="0"/>
              <a:t>Uma </a:t>
            </a:r>
            <a:r>
              <a:rPr lang="pt-BR" dirty="0" smtClean="0"/>
              <a:t>transição</a:t>
            </a:r>
          </a:p>
          <a:p>
            <a:pPr lvl="1"/>
            <a:r>
              <a:rPr lang="pt-BR" dirty="0" smtClean="0"/>
              <a:t>indica </a:t>
            </a:r>
            <a:r>
              <a:rPr lang="pt-BR" dirty="0" smtClean="0"/>
              <a:t>mudança de </a:t>
            </a:r>
            <a:r>
              <a:rPr lang="pt-BR" dirty="0" smtClean="0"/>
              <a:t>estados.</a:t>
            </a:r>
          </a:p>
          <a:p>
            <a:pPr lvl="1"/>
            <a:r>
              <a:rPr lang="pt-BR" dirty="0" smtClean="0"/>
              <a:t>é </a:t>
            </a:r>
            <a:r>
              <a:rPr lang="pt-BR" dirty="0" smtClean="0"/>
              <a:t>mostrada como uma linha conectando estados, com uma seta apontando para um dos estados.</a:t>
            </a:r>
          </a:p>
          <a:p>
            <a:r>
              <a:rPr lang="pt-BR" dirty="0" smtClean="0"/>
              <a:t>Quando uma transição entre estados ocorre, diz-se que a transição foi disparada.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4588" y="6007373"/>
            <a:ext cx="6853237" cy="66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Condição de guarda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expressão de valor lógico que condiciona o disparo de uma transição.</a:t>
            </a:r>
          </a:p>
          <a:p>
            <a:r>
              <a:rPr lang="pt-BR" dirty="0" smtClean="0"/>
              <a:t>A transição correspondente é disparada se e somente se o evento associado ocorre </a:t>
            </a:r>
            <a:r>
              <a:rPr lang="pt-BR" i="1" dirty="0" smtClean="0"/>
              <a:t>e a condição de guarda é verdadeira.</a:t>
            </a:r>
          </a:p>
          <a:p>
            <a:r>
              <a:rPr lang="pt-BR" dirty="0" smtClean="0"/>
              <a:t>Uma transição que não possui condição de guarda é sempre disparada quando o evento ocorre.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transitar de um estado para outro, um objeto pode realizar uma ou mais </a:t>
            </a:r>
            <a:r>
              <a:rPr lang="pt-BR" b="1" dirty="0" smtClean="0"/>
              <a:t>ações. </a:t>
            </a:r>
          </a:p>
          <a:p>
            <a:r>
              <a:rPr lang="pt-BR" dirty="0" smtClean="0"/>
              <a:t>A ação associada a uma transição é executada se e somente se a transição for disparada.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807</Words>
  <Application>Microsoft Office PowerPoint</Application>
  <PresentationFormat>Apresentação na tela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Diagrama de Estados</vt:lpstr>
      <vt:lpstr>Introdução</vt:lpstr>
      <vt:lpstr>Diagrama de Transição de Estados</vt:lpstr>
      <vt:lpstr>Definição de Estado</vt:lpstr>
      <vt:lpstr>Estado Inicial e Final</vt:lpstr>
      <vt:lpstr>Definição de evento</vt:lpstr>
      <vt:lpstr>Definição de transição</vt:lpstr>
      <vt:lpstr>Condição de guarda</vt:lpstr>
      <vt:lpstr>Ação</vt:lpstr>
      <vt:lpstr>Exemplo (Conta Bancária)</vt:lpstr>
      <vt:lpstr>Exemplo (Oferta de disciplinas)</vt:lpstr>
      <vt:lpstr>Cláusulas</vt:lpstr>
      <vt:lpstr>Cláusulas</vt:lpstr>
      <vt:lpstr>Entry e exit - exemplo</vt:lpstr>
      <vt:lpstr>Identificação de elementos no DTE</vt:lpstr>
      <vt:lpstr>Um DTE para cada classe</vt:lpstr>
      <vt:lpstr>Modelagem de estados em um processo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Estados</dc:title>
  <dc:creator>Michel</dc:creator>
  <cp:lastModifiedBy>Michel</cp:lastModifiedBy>
  <cp:revision>9</cp:revision>
  <dcterms:created xsi:type="dcterms:W3CDTF">2013-01-15T11:37:51Z</dcterms:created>
  <dcterms:modified xsi:type="dcterms:W3CDTF">2013-01-15T12:51:25Z</dcterms:modified>
</cp:coreProperties>
</file>