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7.png" ContentType="image/png"/>
  <Override PartName="/ppt/media/image6.jpeg" ContentType="image/jpeg"/>
  <Override PartName="/ppt/media/image4.png" ContentType="image/png"/>
  <Override PartName="/ppt/media/image5.jpeg" ContentType="image/jpe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3F833885-52AD-432A-BF1E-59EA430E7DC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343400"/>
            <a:ext cx="5485680" cy="4114080"/>
          </a:xfrm>
          <a:prstGeom prst="rect">
            <a:avLst/>
          </a:prstGeom>
        </p:spPr>
        <p:txBody>
          <a:bodyPr lIns="0" rIns="0" tIns="0" bIns="0"/>
          <a:p>
            <a:r>
              <a:rPr lang="en-US" sz="2000" strike="noStrike">
                <a:latin typeface="Arial"/>
              </a:rPr>
              <a:t>O desenvolvimento de software (dadas as características destes sistemas) é um processo complexo sendo necessário aplicar metodologias que possibilitem tratar e manipular coerentemente as características inerentes aos softwares em geral, como por exemplo, a intangibilidade e o alto grau de abstração. </a:t>
            </a:r>
            <a:endParaRPr/>
          </a:p>
          <a:p>
            <a:endParaRPr/>
          </a:p>
          <a:p>
            <a:r>
              <a:rPr lang="en-US" sz="2000" strike="noStrike">
                <a:latin typeface="Arial"/>
              </a:rPr>
              <a:t>A complexidade de softwares de tempo-real demonstra-se crescente quando de sua especificação e análise. Os sistemas de tempo-real possuem requisitos específicos, e dada a grande importância deste tipo de sistema, devem ser claramente expressados. </a:t>
            </a:r>
            <a:r>
              <a:rPr lang="en-US" sz="1200" strike="noStrike">
                <a:solidFill>
                  <a:srgbClr val="000000"/>
                </a:solidFill>
                <a:latin typeface="+mn-lt"/>
                <a:ea typeface="+mn-ea"/>
              </a:rPr>
              <a:t>Para tanto, serão estudadas técnicas e linguagens/ferramentas de modelagem que permitam modelar corretamente as propriedades intrínsecas a este tipo de aplicação como, por</a:t>
            </a:r>
            <a:endParaRPr/>
          </a:p>
          <a:p>
            <a:r>
              <a:rPr lang="en-US" sz="1200" strike="noStrike">
                <a:solidFill>
                  <a:srgbClr val="000000"/>
                </a:solidFill>
                <a:latin typeface="+mn-lt"/>
                <a:ea typeface="+mn-ea"/>
              </a:rPr>
              <a:t>exemplo, requisitos de tempo, paralelismo, segurança entre outros</a:t>
            </a:r>
            <a:endParaRPr/>
          </a:p>
          <a:p>
            <a:endParaRPr/>
          </a:p>
          <a:p>
            <a:endParaRPr/>
          </a:p>
          <a:p>
            <a:r>
              <a:rPr lang="en-US" sz="1200" strike="noStrike">
                <a:solidFill>
                  <a:srgbClr val="000000"/>
                </a:solidFill>
                <a:latin typeface="+mn-lt"/>
                <a:ea typeface="+mn-ea"/>
              </a:rPr>
              <a:t>Este trabalho objetiva propor melhorias no processo de desenvolvimento de software de tempo-real, mais especificamente, na modelagem dos requisitos deste tipo de sistema.</a:t>
            </a:r>
            <a:endParaRPr/>
          </a:p>
          <a:p>
            <a:endParaRPr/>
          </a:p>
          <a:p>
            <a:r>
              <a:rPr lang="en-US" sz="2000" strike="noStrike">
                <a:solidFill>
                  <a:srgbClr val="000000"/>
                </a:solidFill>
                <a:latin typeface="+mn-lt"/>
                <a:ea typeface="+mn-ea"/>
              </a:rPr>
              <a:t>Por esta razão, e para minimizar as dificuldades para a modelagem de requisitos de sistemas de tempo-real, propõem-se, neste trabalho, utilizar o profile SysML, que estende a UML, em conjunto com estereótipos do profile MARTE para representar requisitos não-funcionais de sistemas de tempo-real.</a:t>
            </a:r>
            <a:endParaRPr/>
          </a:p>
          <a:p>
            <a:endParaRPr/>
          </a:p>
        </p:txBody>
      </p:sp>
      <p:sp>
        <p:nvSpPr>
          <p:cNvPr id="15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4C3321D-CB89-4CB2-80A4-282C54D066C3}" type="slidenum">
              <a:rPr lang="en-US"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Requisitos de Software</a:t>
            </a:r>
            <a:endParaRPr/>
          </a:p>
        </p:txBody>
      </p:sp>
      <p:sp>
        <p:nvSpPr>
          <p:cNvPr id="78" name="CustomShape 2"/>
          <p:cNvSpPr/>
          <p:nvPr/>
        </p:nvSpPr>
        <p:spPr>
          <a:xfrm>
            <a:off x="1371600" y="3886200"/>
            <a:ext cx="6400080" cy="175176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Classificação de requisitos</a:t>
            </a:r>
            <a:endParaRPr/>
          </a:p>
        </p:txBody>
      </p:sp>
      <p:sp>
        <p:nvSpPr>
          <p:cNvPr id="9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Funcionais: declarações sobre</a:t>
            </a:r>
            <a:endParaRPr/>
          </a:p>
          <a:p>
            <a:pPr lvl="1">
              <a:lnSpc>
                <a:spcPct val="100000"/>
              </a:lnSpc>
              <a:buFont typeface="Arial"/>
              <a:buChar char="–"/>
            </a:pPr>
            <a:r>
              <a:rPr lang="en-US" sz="2800" strike="noStrike">
                <a:solidFill>
                  <a:srgbClr val="000000"/>
                </a:solidFill>
                <a:latin typeface="Calibri"/>
              </a:rPr>
              <a:t>O que o software deve fazer (e o que não deve fazer)</a:t>
            </a:r>
            <a:endParaRPr/>
          </a:p>
          <a:p>
            <a:pPr lvl="1">
              <a:lnSpc>
                <a:spcPct val="100000"/>
              </a:lnSpc>
              <a:buFont typeface="Arial"/>
              <a:buChar char="–"/>
            </a:pPr>
            <a:r>
              <a:rPr lang="en-US" sz="2800" strike="noStrike">
                <a:solidFill>
                  <a:srgbClr val="000000"/>
                </a:solidFill>
                <a:latin typeface="Calibri"/>
              </a:rPr>
              <a:t>Como o software deve reagir a entradas específicas.</a:t>
            </a:r>
            <a:endParaRPr/>
          </a:p>
          <a:p>
            <a:pPr>
              <a:lnSpc>
                <a:spcPct val="100000"/>
              </a:lnSpc>
              <a:buFont typeface="Arial"/>
              <a:buChar char="•"/>
            </a:pPr>
            <a:r>
              <a:rPr lang="en-US" sz="3200" strike="noStrike">
                <a:solidFill>
                  <a:srgbClr val="000000"/>
                </a:solidFill>
                <a:latin typeface="Calibri"/>
              </a:rPr>
              <a:t>Não funcionais: restrições sobre as funções oferecidas pelo software</a:t>
            </a:r>
            <a:endParaRPr/>
          </a:p>
          <a:p>
            <a:pPr>
              <a:lnSpc>
                <a:spcPct val="100000"/>
              </a:lnSpc>
              <a:buFont typeface="Arial"/>
              <a:buChar char="•"/>
            </a:pPr>
            <a:r>
              <a:rPr lang="en-US" sz="3200" strike="noStrike">
                <a:solidFill>
                  <a:srgbClr val="000000"/>
                </a:solidFill>
                <a:latin typeface="Calibri"/>
              </a:rPr>
              <a:t>Domínio: </a:t>
            </a:r>
            <a:endParaRPr/>
          </a:p>
          <a:p>
            <a:pPr lvl="1">
              <a:lnSpc>
                <a:spcPct val="100000"/>
              </a:lnSpc>
              <a:buFont typeface="Arial"/>
              <a:buChar char="–"/>
            </a:pPr>
            <a:r>
              <a:rPr lang="en-US" sz="2800" strike="noStrike">
                <a:solidFill>
                  <a:srgbClr val="000000"/>
                </a:solidFill>
                <a:latin typeface="Calibri"/>
              </a:rPr>
              <a:t>Refletem características de um domínio. </a:t>
            </a:r>
            <a:endParaRPr/>
          </a:p>
          <a:p>
            <a:pPr lvl="1">
              <a:lnSpc>
                <a:spcPct val="100000"/>
              </a:lnSpc>
              <a:buFont typeface="Arial"/>
              <a:buChar char="–"/>
            </a:pPr>
            <a:r>
              <a:rPr lang="en-US" sz="2800" strike="noStrike">
                <a:solidFill>
                  <a:srgbClr val="000000"/>
                </a:solidFill>
                <a:latin typeface="Calibri"/>
              </a:rPr>
              <a:t>Podem ser funcionais ou não-funcionais.</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Ex. Requisitos funcionais</a:t>
            </a:r>
            <a:endParaRPr/>
          </a:p>
        </p:txBody>
      </p:sp>
      <p:sp>
        <p:nvSpPr>
          <p:cNvPr id="9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O usuário deverá ser capaz de pesquisar todos os boletos não pagos nos últimos 30 dias.</a:t>
            </a:r>
            <a:endParaRPr/>
          </a:p>
          <a:p>
            <a:pPr>
              <a:lnSpc>
                <a:spcPct val="100000"/>
              </a:lnSpc>
              <a:buFont typeface="Arial"/>
              <a:buChar char="•"/>
            </a:pPr>
            <a:r>
              <a:rPr lang="en-US" sz="3200" strike="noStrike">
                <a:solidFill>
                  <a:srgbClr val="000000"/>
                </a:solidFill>
                <a:latin typeface="Calibri"/>
              </a:rPr>
              <a:t>O software fornecerá telas apropriadas para o usuário ler documentos do repositório de documentos</a:t>
            </a:r>
            <a:endParaRPr/>
          </a:p>
          <a:p>
            <a:pPr>
              <a:lnSpc>
                <a:spcPct val="100000"/>
              </a:lnSpc>
              <a:buFont typeface="Arial"/>
              <a:buChar char="•"/>
            </a:pPr>
            <a:r>
              <a:rPr lang="en-US" sz="3200" strike="noStrike">
                <a:solidFill>
                  <a:srgbClr val="000000"/>
                </a:solidFill>
                <a:latin typeface="Calibri"/>
              </a:rPr>
              <a:t>Cada pedido será alocado a um único identificador</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Sobre os requisitos funcionais</a:t>
            </a:r>
            <a:endParaRPr/>
          </a:p>
        </p:txBody>
      </p:sp>
      <p:sp>
        <p:nvSpPr>
          <p:cNvPr id="1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Podem (e devem) ser escritos em diferentes níveis de abstração.</a:t>
            </a:r>
            <a:endParaRPr/>
          </a:p>
          <a:p>
            <a:pPr>
              <a:lnSpc>
                <a:spcPct val="100000"/>
              </a:lnSpc>
              <a:buFont typeface="Arial"/>
              <a:buChar char="•"/>
            </a:pPr>
            <a:r>
              <a:rPr lang="en-US" sz="3200" strike="noStrike">
                <a:solidFill>
                  <a:srgbClr val="000000"/>
                </a:solidFill>
                <a:latin typeface="Calibri"/>
              </a:rPr>
              <a:t>Deve-se evitar ambiguidades. Ex. O que são “telas apropriadas” ? </a:t>
            </a:r>
            <a:endParaRPr/>
          </a:p>
          <a:p>
            <a:pPr>
              <a:lnSpc>
                <a:spcPct val="100000"/>
              </a:lnSpc>
              <a:buFont typeface="Arial"/>
              <a:buChar char="•"/>
            </a:pPr>
            <a:r>
              <a:rPr lang="en-US" sz="3200" strike="noStrike">
                <a:solidFill>
                  <a:srgbClr val="000000"/>
                </a:solidFill>
                <a:latin typeface="Calibri"/>
              </a:rPr>
              <a:t>A especificação deve ser: </a:t>
            </a:r>
            <a:endParaRPr/>
          </a:p>
          <a:p>
            <a:pPr lvl="1">
              <a:lnSpc>
                <a:spcPct val="100000"/>
              </a:lnSpc>
              <a:buFont typeface="Arial"/>
              <a:buChar char="–"/>
            </a:pPr>
            <a:r>
              <a:rPr lang="en-US" sz="2800" strike="noStrike">
                <a:solidFill>
                  <a:srgbClr val="000000"/>
                </a:solidFill>
                <a:latin typeface="Calibri"/>
              </a:rPr>
              <a:t>Completa: todas as funções requeridas devem estar definidas</a:t>
            </a:r>
            <a:endParaRPr/>
          </a:p>
          <a:p>
            <a:pPr lvl="1">
              <a:lnSpc>
                <a:spcPct val="100000"/>
              </a:lnSpc>
              <a:buFont typeface="Arial"/>
              <a:buChar char="–"/>
            </a:pPr>
            <a:r>
              <a:rPr lang="en-US" sz="2800" strike="noStrike">
                <a:solidFill>
                  <a:srgbClr val="000000"/>
                </a:solidFill>
                <a:latin typeface="Calibri"/>
              </a:rPr>
              <a:t>Consistente: requisitos não podem ter definições contraditórias</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Sobre requisitos não-funcionais</a:t>
            </a:r>
            <a:endParaRPr/>
          </a:p>
        </p:txBody>
      </p:sp>
      <p:sp>
        <p:nvSpPr>
          <p:cNvPr id="10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Não dizem respeito diretamente às funções do software</a:t>
            </a:r>
            <a:endParaRPr/>
          </a:p>
          <a:p>
            <a:pPr>
              <a:lnSpc>
                <a:spcPct val="100000"/>
              </a:lnSpc>
              <a:buFont typeface="Arial"/>
              <a:buChar char="•"/>
            </a:pPr>
            <a:r>
              <a:rPr lang="en-US" sz="3200" strike="noStrike">
                <a:solidFill>
                  <a:srgbClr val="000000"/>
                </a:solidFill>
                <a:latin typeface="Calibri"/>
              </a:rPr>
              <a:t>Estão relacionados a propriedades emergentes</a:t>
            </a:r>
            <a:endParaRPr/>
          </a:p>
          <a:p>
            <a:pPr>
              <a:lnSpc>
                <a:spcPct val="100000"/>
              </a:lnSpc>
              <a:buFont typeface="Arial"/>
              <a:buChar char="•"/>
            </a:pPr>
            <a:r>
              <a:rPr lang="en-US" sz="3200" strike="noStrike">
                <a:solidFill>
                  <a:srgbClr val="000000"/>
                </a:solidFill>
                <a:latin typeface="Calibri"/>
              </a:rPr>
              <a:t>relativas a um conjunto do sistema, e não a partes dele</a:t>
            </a:r>
            <a:endParaRPr/>
          </a:p>
          <a:p>
            <a:pPr lvl="1">
              <a:lnSpc>
                <a:spcPct val="100000"/>
              </a:lnSpc>
              <a:buFont typeface="Arial"/>
              <a:buChar char="–"/>
            </a:pPr>
            <a:r>
              <a:rPr lang="en-US" sz="2800" strike="noStrike">
                <a:solidFill>
                  <a:srgbClr val="000000"/>
                </a:solidFill>
                <a:latin typeface="Calibri"/>
              </a:rPr>
              <a:t>Ex. confiabilidade, desempenho, segurança</a:t>
            </a:r>
            <a:endParaRPr/>
          </a:p>
          <a:p>
            <a:pPr>
              <a:lnSpc>
                <a:spcPct val="100000"/>
              </a:lnSpc>
              <a:buFont typeface="Arial"/>
              <a:buChar char="•"/>
            </a:pPr>
            <a:r>
              <a:rPr lang="en-US" sz="3200" strike="noStrike">
                <a:solidFill>
                  <a:srgbClr val="000000"/>
                </a:solidFill>
                <a:latin typeface="Calibri"/>
              </a:rPr>
              <a:t>Devem ser quantificados na especificação de requisitos</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*ilities</a:t>
            </a:r>
            <a:endParaRPr/>
          </a:p>
        </p:txBody>
      </p:sp>
      <p:sp>
        <p:nvSpPr>
          <p:cNvPr id="10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Portability, usability, performance, security,  maintainability, reliability, efficiency, scalability,  resilience, testability, flexibility, …</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Requisitos do domínio</a:t>
            </a:r>
            <a:endParaRPr/>
          </a:p>
        </p:txBody>
      </p:sp>
      <p:sp>
        <p:nvSpPr>
          <p:cNvPr id="10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São derivados do domínio, não de necessidades específicas dos stakeholders</a:t>
            </a:r>
            <a:endParaRPr/>
          </a:p>
          <a:p>
            <a:pPr>
              <a:lnSpc>
                <a:spcPct val="100000"/>
              </a:lnSpc>
              <a:buFont typeface="Arial"/>
              <a:buChar char="•"/>
            </a:pPr>
            <a:r>
              <a:rPr lang="en-US" sz="3200" strike="noStrike">
                <a:solidFill>
                  <a:srgbClr val="000000"/>
                </a:solidFill>
                <a:latin typeface="Calibri"/>
              </a:rPr>
              <a:t>Podem ser:</a:t>
            </a:r>
            <a:endParaRPr/>
          </a:p>
          <a:p>
            <a:pPr lvl="1">
              <a:lnSpc>
                <a:spcPct val="100000"/>
              </a:lnSpc>
              <a:buFont typeface="Arial"/>
              <a:buChar char="–"/>
            </a:pPr>
            <a:r>
              <a:rPr lang="en-US" sz="2800" strike="noStrike">
                <a:solidFill>
                  <a:srgbClr val="000000"/>
                </a:solidFill>
                <a:latin typeface="Calibri"/>
              </a:rPr>
              <a:t>Novos requisitos funcionais</a:t>
            </a:r>
            <a:endParaRPr/>
          </a:p>
          <a:p>
            <a:pPr lvl="1">
              <a:lnSpc>
                <a:spcPct val="100000"/>
              </a:lnSpc>
              <a:buFont typeface="Arial"/>
              <a:buChar char="–"/>
            </a:pPr>
            <a:r>
              <a:rPr lang="en-US" sz="2800" strike="noStrike">
                <a:solidFill>
                  <a:srgbClr val="000000"/>
                </a:solidFill>
                <a:latin typeface="Calibri"/>
              </a:rPr>
              <a:t>Estabelecer como cálculos específicos são feitos</a:t>
            </a:r>
            <a:endParaRPr/>
          </a:p>
          <a:p>
            <a:pPr lvl="1">
              <a:lnSpc>
                <a:spcPct val="100000"/>
              </a:lnSpc>
              <a:buFont typeface="Arial"/>
              <a:buChar char="–"/>
            </a:pPr>
            <a:r>
              <a:rPr lang="en-US" sz="2800" strike="noStrike">
                <a:solidFill>
                  <a:srgbClr val="000000"/>
                </a:solidFill>
                <a:latin typeface="Calibri"/>
              </a:rPr>
              <a:t>Restrições dos requisitos funcionais</a:t>
            </a:r>
            <a:endParaRPr/>
          </a:p>
          <a:p>
            <a:pPr>
              <a:lnSpc>
                <a:spcPct val="100000"/>
              </a:lnSpc>
              <a:buFont typeface="Arial"/>
              <a:buChar char="•"/>
            </a:pPr>
            <a:r>
              <a:rPr lang="en-US" sz="3200" strike="noStrike">
                <a:solidFill>
                  <a:srgbClr val="000000"/>
                </a:solidFill>
                <a:latin typeface="Calibri"/>
              </a:rPr>
              <a:t>Ex.</a:t>
            </a:r>
            <a:endParaRPr/>
          </a:p>
          <a:p>
            <a:pPr lvl="1">
              <a:lnSpc>
                <a:spcPct val="100000"/>
              </a:lnSpc>
              <a:buFont typeface="Arial"/>
              <a:buChar char="–"/>
            </a:pPr>
            <a:r>
              <a:rPr lang="en-US" sz="2800" strike="noStrike">
                <a:solidFill>
                  <a:srgbClr val="000000"/>
                </a:solidFill>
                <a:latin typeface="Calibri"/>
              </a:rPr>
              <a:t>Fórmulas científicas</a:t>
            </a:r>
            <a:endParaRPr/>
          </a:p>
          <a:p>
            <a:pPr lvl="1">
              <a:lnSpc>
                <a:spcPct val="100000"/>
              </a:lnSpc>
              <a:buFont typeface="Arial"/>
              <a:buChar char="–"/>
            </a:pPr>
            <a:r>
              <a:rPr lang="en-US" sz="2800" strike="noStrike">
                <a:solidFill>
                  <a:srgbClr val="000000"/>
                </a:solidFill>
                <a:latin typeface="Calibri"/>
              </a:rPr>
              <a:t>Formulários padronizados</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Documento de requisitos</a:t>
            </a:r>
            <a:endParaRPr/>
          </a:p>
        </p:txBody>
      </p:sp>
      <p:sp>
        <p:nvSpPr>
          <p:cNvPr id="10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SRS (Software Requirements Specification)</a:t>
            </a:r>
            <a:endParaRPr/>
          </a:p>
          <a:p>
            <a:pPr>
              <a:lnSpc>
                <a:spcPct val="100000"/>
              </a:lnSpc>
              <a:buFont typeface="Arial"/>
              <a:buChar char="•"/>
            </a:pPr>
            <a:r>
              <a:rPr lang="en-US" sz="3200" strike="noStrike">
                <a:solidFill>
                  <a:srgbClr val="000000"/>
                </a:solidFill>
                <a:latin typeface="Calibri"/>
              </a:rPr>
              <a:t>Diferentes stakeholders o usam:</a:t>
            </a:r>
            <a:endParaRPr/>
          </a:p>
          <a:p>
            <a:pPr>
              <a:lnSpc>
                <a:spcPct val="100000"/>
              </a:lnSpc>
              <a:buFont typeface="Arial"/>
              <a:buChar char="•"/>
            </a:pPr>
            <a:r>
              <a:rPr lang="en-US" sz="3200" strike="noStrike">
                <a:solidFill>
                  <a:srgbClr val="000000"/>
                </a:solidFill>
                <a:latin typeface="Calibri"/>
              </a:rPr>
              <a:t>Clientes</a:t>
            </a:r>
            <a:endParaRPr/>
          </a:p>
          <a:p>
            <a:pPr lvl="1">
              <a:lnSpc>
                <a:spcPct val="100000"/>
              </a:lnSpc>
              <a:buFont typeface="Arial"/>
              <a:buChar char="–"/>
            </a:pPr>
            <a:r>
              <a:rPr lang="en-US" sz="2800" strike="noStrike">
                <a:solidFill>
                  <a:srgbClr val="000000"/>
                </a:solidFill>
                <a:latin typeface="Calibri"/>
              </a:rPr>
              <a:t>Verificam se os requisitos atendem suas necessidades</a:t>
            </a:r>
            <a:endParaRPr/>
          </a:p>
          <a:p>
            <a:pPr lvl="1">
              <a:lnSpc>
                <a:spcPct val="100000"/>
              </a:lnSpc>
              <a:buFont typeface="Arial"/>
              <a:buChar char="–"/>
            </a:pPr>
            <a:r>
              <a:rPr lang="en-US" sz="2800" strike="noStrike">
                <a:solidFill>
                  <a:srgbClr val="000000"/>
                </a:solidFill>
                <a:latin typeface="Calibri"/>
              </a:rPr>
              <a:t>Especificam mudanças nos requisitos</a:t>
            </a:r>
            <a:endParaRPr/>
          </a:p>
          <a:p>
            <a:pPr>
              <a:lnSpc>
                <a:spcPct val="100000"/>
              </a:lnSpc>
              <a:buFont typeface="Arial"/>
              <a:buChar char="•"/>
            </a:pPr>
            <a:r>
              <a:rPr lang="en-US" sz="3200" strike="noStrike">
                <a:solidFill>
                  <a:srgbClr val="000000"/>
                </a:solidFill>
                <a:latin typeface="Calibri"/>
              </a:rPr>
              <a:t>Gerentes</a:t>
            </a:r>
            <a:endParaRPr/>
          </a:p>
          <a:p>
            <a:pPr lvl="1">
              <a:lnSpc>
                <a:spcPct val="100000"/>
              </a:lnSpc>
              <a:buFont typeface="Arial"/>
              <a:buChar char="–"/>
            </a:pPr>
            <a:r>
              <a:rPr lang="en-US" sz="2800" strike="noStrike">
                <a:solidFill>
                  <a:srgbClr val="000000"/>
                </a:solidFill>
                <a:latin typeface="Calibri"/>
              </a:rPr>
              <a:t>Planejam o pedido de proposta do sistema</a:t>
            </a:r>
            <a:endParaRPr/>
          </a:p>
          <a:p>
            <a:pPr lvl="1">
              <a:lnSpc>
                <a:spcPct val="100000"/>
              </a:lnSpc>
              <a:buFont typeface="Arial"/>
              <a:buChar char="–"/>
            </a:pPr>
            <a:r>
              <a:rPr lang="en-US" sz="2800" strike="noStrike">
                <a:solidFill>
                  <a:srgbClr val="000000"/>
                </a:solidFill>
                <a:latin typeface="Calibri"/>
              </a:rPr>
              <a:t>Planejam o processo de desenvolvimento do sistema</a:t>
            </a:r>
            <a:endParaRPr/>
          </a:p>
          <a:p>
            <a:pPr>
              <a:lnSpc>
                <a:spcPct val="100000"/>
              </a:lnSpc>
              <a:buFont typeface="Arial"/>
              <a:buChar char="•"/>
            </a:pPr>
            <a:r>
              <a:rPr lang="en-US" sz="3200" strike="noStrike">
                <a:solidFill>
                  <a:srgbClr val="000000"/>
                </a:solidFill>
                <a:latin typeface="Calibri"/>
              </a:rPr>
              <a:t>Desenvolvedores</a:t>
            </a:r>
            <a:endParaRPr/>
          </a:p>
          <a:p>
            <a:pPr lvl="1">
              <a:lnSpc>
                <a:spcPct val="100000"/>
              </a:lnSpc>
              <a:buFont typeface="Arial"/>
              <a:buChar char="–"/>
            </a:pPr>
            <a:r>
              <a:rPr lang="en-US" sz="2800" strike="noStrike">
                <a:solidFill>
                  <a:srgbClr val="000000"/>
                </a:solidFill>
                <a:latin typeface="Calibri"/>
              </a:rPr>
              <a:t>Compreender que sistema será desenvolvido </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Padrão IEEE 830/1998</a:t>
            </a:r>
            <a:endParaRPr/>
          </a:p>
        </p:txBody>
      </p:sp>
      <p:sp>
        <p:nvSpPr>
          <p:cNvPr id="11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1 – Introdução</a:t>
            </a:r>
            <a:endParaRPr/>
          </a:p>
          <a:p>
            <a:pPr lvl="1">
              <a:lnSpc>
                <a:spcPct val="100000"/>
              </a:lnSpc>
              <a:buFont typeface="Arial"/>
              <a:buChar char="–"/>
            </a:pPr>
            <a:r>
              <a:rPr lang="en-US" sz="2800" strike="noStrike">
                <a:solidFill>
                  <a:srgbClr val="000000"/>
                </a:solidFill>
                <a:latin typeface="Calibri"/>
              </a:rPr>
              <a:t>1.1 propósito do documento</a:t>
            </a:r>
            <a:endParaRPr/>
          </a:p>
          <a:p>
            <a:pPr lvl="1">
              <a:lnSpc>
                <a:spcPct val="100000"/>
              </a:lnSpc>
              <a:buFont typeface="Arial"/>
              <a:buChar char="–"/>
            </a:pPr>
            <a:r>
              <a:rPr lang="en-US" sz="2800" strike="noStrike">
                <a:solidFill>
                  <a:srgbClr val="000000"/>
                </a:solidFill>
                <a:latin typeface="Calibri"/>
              </a:rPr>
              <a:t>1.2 escopo do produto</a:t>
            </a:r>
            <a:endParaRPr/>
          </a:p>
          <a:p>
            <a:pPr lvl="1">
              <a:lnSpc>
                <a:spcPct val="100000"/>
              </a:lnSpc>
              <a:buFont typeface="Arial"/>
              <a:buChar char="–"/>
            </a:pPr>
            <a:r>
              <a:rPr lang="en-US" sz="2800" strike="noStrike">
                <a:solidFill>
                  <a:srgbClr val="000000"/>
                </a:solidFill>
                <a:latin typeface="Calibri"/>
              </a:rPr>
              <a:t>1.3 definições, abreviações</a:t>
            </a:r>
            <a:endParaRPr/>
          </a:p>
          <a:p>
            <a:pPr lvl="1">
              <a:lnSpc>
                <a:spcPct val="100000"/>
              </a:lnSpc>
              <a:buFont typeface="Arial"/>
              <a:buChar char="–"/>
            </a:pPr>
            <a:r>
              <a:rPr lang="en-US" sz="2800" strike="noStrike">
                <a:solidFill>
                  <a:srgbClr val="000000"/>
                </a:solidFill>
                <a:latin typeface="Calibri"/>
              </a:rPr>
              <a:t>1.4 referências</a:t>
            </a:r>
            <a:endParaRPr/>
          </a:p>
          <a:p>
            <a:pPr lvl="1">
              <a:lnSpc>
                <a:spcPct val="100000"/>
              </a:lnSpc>
              <a:buFont typeface="Arial"/>
              <a:buChar char="–"/>
            </a:pPr>
            <a:r>
              <a:rPr lang="en-US" sz="2800" strike="noStrike">
                <a:solidFill>
                  <a:srgbClr val="000000"/>
                </a:solidFill>
                <a:latin typeface="Calibri"/>
              </a:rPr>
              <a:t>1.5 visão geral do restante do documento</a:t>
            </a:r>
            <a:endParaRPr/>
          </a:p>
          <a:p>
            <a:pPr>
              <a:lnSpc>
                <a:spcPct val="100000"/>
              </a:lnSpc>
              <a:buFont typeface="Arial"/>
              <a:buChar char="•"/>
            </a:pPr>
            <a:r>
              <a:rPr lang="en-US" sz="3200" strike="noStrike">
                <a:solidFill>
                  <a:srgbClr val="000000"/>
                </a:solidFill>
                <a:latin typeface="Calibri"/>
              </a:rPr>
              <a:t>2 – Descrição geral</a:t>
            </a:r>
            <a:endParaRPr/>
          </a:p>
          <a:p>
            <a:pPr lvl="1">
              <a:lnSpc>
                <a:spcPct val="100000"/>
              </a:lnSpc>
              <a:buFont typeface="Arial"/>
              <a:buChar char="–"/>
            </a:pPr>
            <a:r>
              <a:rPr lang="en-US" sz="2800" strike="noStrike">
                <a:solidFill>
                  <a:srgbClr val="000000"/>
                </a:solidFill>
                <a:latin typeface="Calibri"/>
              </a:rPr>
              <a:t>2.1 perspectiva do produto</a:t>
            </a:r>
            <a:endParaRPr/>
          </a:p>
          <a:p>
            <a:pPr lvl="1">
              <a:lnSpc>
                <a:spcPct val="100000"/>
              </a:lnSpc>
              <a:buFont typeface="Arial"/>
              <a:buChar char="–"/>
            </a:pPr>
            <a:r>
              <a:rPr lang="en-US" sz="2800" strike="noStrike">
                <a:solidFill>
                  <a:srgbClr val="000000"/>
                </a:solidFill>
                <a:latin typeface="Calibri"/>
              </a:rPr>
              <a:t>2.2 funções do produto</a:t>
            </a:r>
            <a:endParaRPr/>
          </a:p>
          <a:p>
            <a:pPr lvl="1">
              <a:lnSpc>
                <a:spcPct val="100000"/>
              </a:lnSpc>
              <a:buFont typeface="Arial"/>
              <a:buChar char="–"/>
            </a:pPr>
            <a:r>
              <a:rPr lang="en-US" sz="2800" strike="noStrike">
                <a:solidFill>
                  <a:srgbClr val="000000"/>
                </a:solidFill>
                <a:latin typeface="Calibri"/>
              </a:rPr>
              <a:t>2.3 características do usuário</a:t>
            </a:r>
            <a:endParaRPr/>
          </a:p>
          <a:p>
            <a:pPr lvl="1">
              <a:lnSpc>
                <a:spcPct val="100000"/>
              </a:lnSpc>
              <a:buFont typeface="Arial"/>
              <a:buChar char="–"/>
            </a:pPr>
            <a:r>
              <a:rPr lang="en-US" sz="2800" strike="noStrike">
                <a:solidFill>
                  <a:srgbClr val="000000"/>
                </a:solidFill>
                <a:latin typeface="Calibri"/>
              </a:rPr>
              <a:t>2.4 restrições gerais</a:t>
            </a:r>
            <a:endParaRPr/>
          </a:p>
          <a:p>
            <a:pPr lvl="1">
              <a:lnSpc>
                <a:spcPct val="100000"/>
              </a:lnSpc>
              <a:buFont typeface="Arial"/>
              <a:buChar char="–"/>
            </a:pPr>
            <a:r>
              <a:rPr lang="en-US" sz="2800" strike="noStrike">
                <a:solidFill>
                  <a:srgbClr val="000000"/>
                </a:solidFill>
                <a:latin typeface="Calibri"/>
              </a:rPr>
              <a:t>2.5 suposições e dependências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Padrão IEEE 830/1998</a:t>
            </a:r>
            <a:endParaRPr/>
          </a:p>
        </p:txBody>
      </p:sp>
      <p:sp>
        <p:nvSpPr>
          <p:cNvPr id="11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3 – Requisitos específicos (não há padrão neste tópico)</a:t>
            </a:r>
            <a:endParaRPr/>
          </a:p>
          <a:p>
            <a:pPr lvl="1">
              <a:lnSpc>
                <a:spcPct val="100000"/>
              </a:lnSpc>
              <a:buFont typeface="Arial"/>
              <a:buChar char="–"/>
            </a:pPr>
            <a:r>
              <a:rPr lang="en-US" sz="2800" strike="noStrike">
                <a:solidFill>
                  <a:srgbClr val="000000"/>
                </a:solidFill>
                <a:latin typeface="Calibri"/>
              </a:rPr>
              <a:t>Requisitos funcionais</a:t>
            </a:r>
            <a:endParaRPr/>
          </a:p>
          <a:p>
            <a:pPr lvl="1">
              <a:lnSpc>
                <a:spcPct val="100000"/>
              </a:lnSpc>
              <a:buFont typeface="Arial"/>
              <a:buChar char="–"/>
            </a:pPr>
            <a:r>
              <a:rPr lang="en-US" sz="2800" strike="noStrike">
                <a:solidFill>
                  <a:srgbClr val="000000"/>
                </a:solidFill>
                <a:latin typeface="Calibri"/>
              </a:rPr>
              <a:t>Requisitos não-funcionais</a:t>
            </a:r>
            <a:endParaRPr/>
          </a:p>
          <a:p>
            <a:pPr lvl="1">
              <a:lnSpc>
                <a:spcPct val="100000"/>
              </a:lnSpc>
              <a:buFont typeface="Arial"/>
              <a:buChar char="–"/>
            </a:pPr>
            <a:r>
              <a:rPr lang="en-US" sz="2800" strike="noStrike">
                <a:solidFill>
                  <a:srgbClr val="000000"/>
                </a:solidFill>
                <a:latin typeface="Calibri"/>
              </a:rPr>
              <a:t>Requisitos de interface</a:t>
            </a:r>
            <a:endParaRPr/>
          </a:p>
          <a:p>
            <a:pPr lvl="1">
              <a:lnSpc>
                <a:spcPct val="100000"/>
              </a:lnSpc>
              <a:buFont typeface="Arial"/>
              <a:buChar char="–"/>
            </a:pPr>
            <a:r>
              <a:rPr lang="en-US" sz="2800" strike="noStrike">
                <a:solidFill>
                  <a:srgbClr val="000000"/>
                </a:solidFill>
                <a:latin typeface="Calibri"/>
              </a:rPr>
              <a:t>Requisitos do domínio</a:t>
            </a:r>
            <a:endParaRPr/>
          </a:p>
          <a:p>
            <a:pPr lvl="1">
              <a:lnSpc>
                <a:spcPct val="100000"/>
              </a:lnSpc>
              <a:buFont typeface="Arial"/>
              <a:buChar char="–"/>
            </a:pPr>
            <a:r>
              <a:rPr lang="en-US" sz="2800" strike="noStrike">
                <a:solidFill>
                  <a:srgbClr val="000000"/>
                </a:solidFill>
                <a:latin typeface="Calibri"/>
              </a:rPr>
              <a:t>Restrições em geral, propriedades, características</a:t>
            </a:r>
            <a:endParaRPr/>
          </a:p>
          <a:p>
            <a:pPr>
              <a:lnSpc>
                <a:spcPct val="100000"/>
              </a:lnSpc>
              <a:buFont typeface="Arial"/>
              <a:buChar char="•"/>
            </a:pPr>
            <a:r>
              <a:rPr lang="en-US" sz="3200" strike="noStrike">
                <a:solidFill>
                  <a:srgbClr val="000000"/>
                </a:solidFill>
                <a:latin typeface="Calibri"/>
              </a:rPr>
              <a:t>4 – Apêndice</a:t>
            </a:r>
            <a:endParaRPr/>
          </a:p>
          <a:p>
            <a:pPr>
              <a:lnSpc>
                <a:spcPct val="100000"/>
              </a:lnSpc>
              <a:buFont typeface="Arial"/>
              <a:buChar char="•"/>
            </a:pPr>
            <a:r>
              <a:rPr lang="en-US" sz="3200" strike="noStrike">
                <a:solidFill>
                  <a:srgbClr val="000000"/>
                </a:solidFill>
                <a:latin typeface="Calibri"/>
              </a:rPr>
              <a:t>5 - Índice</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Processos da Engenharia de Requisitos</a:t>
            </a:r>
            <a:endParaRPr/>
          </a:p>
        </p:txBody>
      </p:sp>
      <p:sp>
        <p:nvSpPr>
          <p:cNvPr id="11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A engenharia de requisitos envolve diversas atividades, como:</a:t>
            </a:r>
            <a:endParaRPr/>
          </a:p>
          <a:p>
            <a:pPr lvl="1">
              <a:lnSpc>
                <a:spcPct val="100000"/>
              </a:lnSpc>
              <a:buFont typeface="Arial"/>
              <a:buChar char="–"/>
            </a:pPr>
            <a:r>
              <a:rPr lang="en-US" sz="2800" strike="noStrike">
                <a:solidFill>
                  <a:srgbClr val="000000"/>
                </a:solidFill>
                <a:latin typeface="Calibri"/>
              </a:rPr>
              <a:t>Estudo de viabilidade</a:t>
            </a:r>
            <a:endParaRPr/>
          </a:p>
          <a:p>
            <a:pPr lvl="1">
              <a:lnSpc>
                <a:spcPct val="100000"/>
              </a:lnSpc>
              <a:buFont typeface="Arial"/>
              <a:buChar char="–"/>
            </a:pPr>
            <a:r>
              <a:rPr lang="en-US" sz="2800" strike="noStrike">
                <a:solidFill>
                  <a:srgbClr val="000000"/>
                </a:solidFill>
                <a:latin typeface="Calibri"/>
              </a:rPr>
              <a:t>Elicitação de requisitos</a:t>
            </a:r>
            <a:endParaRPr/>
          </a:p>
          <a:p>
            <a:pPr lvl="1">
              <a:lnSpc>
                <a:spcPct val="100000"/>
              </a:lnSpc>
              <a:buFont typeface="Arial"/>
              <a:buChar char="–"/>
            </a:pPr>
            <a:r>
              <a:rPr lang="en-US" sz="2800" strike="noStrike">
                <a:solidFill>
                  <a:srgbClr val="000000"/>
                </a:solidFill>
                <a:latin typeface="Calibri"/>
              </a:rPr>
              <a:t>Documentação de requisitos</a:t>
            </a:r>
            <a:endParaRPr/>
          </a:p>
          <a:p>
            <a:pPr lvl="1">
              <a:lnSpc>
                <a:spcPct val="100000"/>
              </a:lnSpc>
              <a:buFont typeface="Arial"/>
              <a:buChar char="–"/>
            </a:pPr>
            <a:r>
              <a:rPr lang="en-US" sz="2800" strike="noStrike">
                <a:solidFill>
                  <a:srgbClr val="000000"/>
                </a:solidFill>
                <a:latin typeface="Calibri"/>
              </a:rPr>
              <a:t>Manutenção de requisitos</a:t>
            </a:r>
            <a:endParaRPr/>
          </a:p>
          <a:p>
            <a:pPr lvl="1">
              <a:lnSpc>
                <a:spcPct val="100000"/>
              </a:lnSpc>
              <a:buFont typeface="Arial"/>
              <a:buChar char="–"/>
            </a:pPr>
            <a:r>
              <a:rPr lang="en-US" sz="2800" strike="noStrike">
                <a:solidFill>
                  <a:srgbClr val="000000"/>
                </a:solidFill>
                <a:latin typeface="Calibri"/>
              </a:rPr>
              <a:t>Rastreabilidade de requisitos</a:t>
            </a:r>
            <a:endParaRPr/>
          </a:p>
          <a:p>
            <a:pPr lvl="1">
              <a:lnSpc>
                <a:spcPct val="100000"/>
              </a:lnSpc>
              <a:buFont typeface="Arial"/>
              <a:buChar char="–"/>
            </a:pPr>
            <a:r>
              <a:rPr lang="en-US" sz="2800" strike="noStrike">
                <a:solidFill>
                  <a:srgbClr val="000000"/>
                </a:solidFill>
                <a:latin typeface="Calibri"/>
              </a:rPr>
              <a:t>Análise de requisitos</a:t>
            </a:r>
            <a:endParaRPr/>
          </a:p>
          <a:p>
            <a:pPr lvl="1">
              <a:lnSpc>
                <a:spcPct val="100000"/>
              </a:lnSpc>
              <a:buFont typeface="Arial"/>
              <a:buChar char="–"/>
            </a:pPr>
            <a:r>
              <a:rPr lang="en-US" sz="2800" strike="noStrike">
                <a:solidFill>
                  <a:srgbClr val="000000"/>
                </a:solidFill>
                <a:latin typeface="Calibri"/>
              </a:rPr>
              <a:t>Validação de requisitos</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r">
              <a:lnSpc>
                <a:spcPct val="100000"/>
              </a:lnSpc>
            </a:pPr>
            <a:r>
              <a:rPr lang="en-US" sz="4400" strike="noStrike">
                <a:solidFill>
                  <a:srgbClr val="000000"/>
                </a:solidFill>
                <a:latin typeface="Calibri"/>
              </a:rPr>
              <a:t>Motivação</a:t>
            </a:r>
            <a:endParaRPr/>
          </a:p>
        </p:txBody>
      </p:sp>
      <p:pic>
        <p:nvPicPr>
          <p:cNvPr id="80" name="Picture 2" descr=""/>
          <p:cNvPicPr/>
          <p:nvPr/>
        </p:nvPicPr>
        <p:blipFill>
          <a:blip r:embed="rId1"/>
          <a:stretch/>
        </p:blipFill>
        <p:spPr>
          <a:xfrm>
            <a:off x="4068000" y="2616120"/>
            <a:ext cx="5075280" cy="4061160"/>
          </a:xfrm>
          <a:prstGeom prst="rect">
            <a:avLst/>
          </a:prstGeom>
          <a:ln>
            <a:noFill/>
          </a:ln>
        </p:spPr>
      </p:pic>
      <p:pic>
        <p:nvPicPr>
          <p:cNvPr id="81" name="Picture 4" descr=""/>
          <p:cNvPicPr/>
          <p:nvPr/>
        </p:nvPicPr>
        <p:blipFill>
          <a:blip r:embed="rId2"/>
          <a:stretch/>
        </p:blipFill>
        <p:spPr>
          <a:xfrm>
            <a:off x="0" y="116640"/>
            <a:ext cx="4719960" cy="43412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Por que requisitos mudam?</a:t>
            </a:r>
            <a:endParaRPr/>
          </a:p>
        </p:txBody>
      </p:sp>
      <p:sp>
        <p:nvSpPr>
          <p:cNvPr id="11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Stakeholders desenvolvem melhor compreensão do que querem/precisam</a:t>
            </a:r>
            <a:endParaRPr/>
          </a:p>
          <a:p>
            <a:pPr>
              <a:lnSpc>
                <a:spcPct val="100000"/>
              </a:lnSpc>
              <a:buFont typeface="Arial"/>
              <a:buChar char="•"/>
            </a:pPr>
            <a:r>
              <a:rPr lang="en-US" sz="3200" strike="noStrike">
                <a:solidFill>
                  <a:srgbClr val="000000"/>
                </a:solidFill>
                <a:latin typeface="Calibri"/>
              </a:rPr>
              <a:t>As organizações mudam</a:t>
            </a:r>
            <a:endParaRPr/>
          </a:p>
          <a:p>
            <a:pPr>
              <a:lnSpc>
                <a:spcPct val="100000"/>
              </a:lnSpc>
              <a:buFont typeface="Arial"/>
              <a:buChar char="•"/>
            </a:pPr>
            <a:r>
              <a:rPr lang="en-US" sz="3200" strike="noStrike">
                <a:solidFill>
                  <a:srgbClr val="000000"/>
                </a:solidFill>
                <a:latin typeface="Calibri"/>
              </a:rPr>
              <a:t>Alterações de HW, SW, ambiente</a:t>
            </a:r>
            <a:endParaRPr/>
          </a:p>
          <a:p>
            <a:pPr>
              <a:lnSpc>
                <a:spcPct val="100000"/>
              </a:lnSpc>
              <a:buFont typeface="Arial"/>
              <a:buChar char="•"/>
            </a:pPr>
            <a:r>
              <a:rPr lang="en-US" sz="3200" strike="noStrike">
                <a:solidFill>
                  <a:srgbClr val="000000"/>
                </a:solidFill>
                <a:latin typeface="Calibri"/>
              </a:rPr>
              <a:t>Mudanças nas leis e regras governamentais</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Stakeholders</a:t>
            </a:r>
            <a:endParaRPr/>
          </a:p>
        </p:txBody>
      </p:sp>
      <p:sp>
        <p:nvSpPr>
          <p:cNvPr id="11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Usuários</a:t>
            </a:r>
            <a:endParaRPr/>
          </a:p>
          <a:p>
            <a:pPr>
              <a:lnSpc>
                <a:spcPct val="100000"/>
              </a:lnSpc>
              <a:buFont typeface="Arial"/>
              <a:buChar char="•"/>
            </a:pPr>
            <a:r>
              <a:rPr lang="en-US" sz="3200" strike="noStrike">
                <a:solidFill>
                  <a:srgbClr val="000000"/>
                </a:solidFill>
                <a:latin typeface="Calibri"/>
              </a:rPr>
              <a:t>Clientes</a:t>
            </a:r>
            <a:endParaRPr/>
          </a:p>
          <a:p>
            <a:pPr>
              <a:lnSpc>
                <a:spcPct val="100000"/>
              </a:lnSpc>
              <a:buFont typeface="Arial"/>
              <a:buChar char="•"/>
            </a:pPr>
            <a:r>
              <a:rPr lang="en-US" sz="3200" strike="noStrike">
                <a:solidFill>
                  <a:srgbClr val="000000"/>
                </a:solidFill>
                <a:latin typeface="Calibri"/>
              </a:rPr>
              <a:t>Gerentes</a:t>
            </a:r>
            <a:endParaRPr/>
          </a:p>
          <a:p>
            <a:pPr>
              <a:lnSpc>
                <a:spcPct val="100000"/>
              </a:lnSpc>
              <a:buFont typeface="Arial"/>
              <a:buChar char="•"/>
            </a:pPr>
            <a:r>
              <a:rPr lang="en-US" sz="3200" strike="noStrike">
                <a:solidFill>
                  <a:srgbClr val="000000"/>
                </a:solidFill>
                <a:latin typeface="Calibri"/>
              </a:rPr>
              <a:t>Desenvolvedores</a:t>
            </a:r>
            <a:endParaRPr/>
          </a:p>
          <a:p>
            <a:pPr>
              <a:lnSpc>
                <a:spcPct val="100000"/>
              </a:lnSpc>
              <a:buFont typeface="Arial"/>
              <a:buChar char="•"/>
            </a:pPr>
            <a:r>
              <a:rPr lang="en-US" sz="3200" strike="noStrike">
                <a:solidFill>
                  <a:srgbClr val="000000"/>
                </a:solidFill>
                <a:latin typeface="Calibri"/>
              </a:rPr>
              <a:t>Líderes de projeto</a:t>
            </a:r>
            <a:endParaRPr/>
          </a:p>
          <a:p>
            <a:pPr>
              <a:lnSpc>
                <a:spcPct val="100000"/>
              </a:lnSpc>
              <a:buFont typeface="Arial"/>
              <a:buChar char="•"/>
            </a:pPr>
            <a:r>
              <a:rPr lang="en-US" sz="3200" strike="noStrike">
                <a:solidFill>
                  <a:srgbClr val="000000"/>
                </a:solidFill>
                <a:latin typeface="Calibri"/>
              </a:rPr>
              <a:t>Stakeholders que trabalham juntos para definir os requisitos do sistema</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Dificuldade de elicitar requisitos</a:t>
            </a:r>
            <a:endParaRPr/>
          </a:p>
        </p:txBody>
      </p:sp>
      <p:sp>
        <p:nvSpPr>
          <p:cNvPr id="12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Stakeholders frequentemente não sabem o que querem</a:t>
            </a:r>
            <a:endParaRPr/>
          </a:p>
          <a:p>
            <a:pPr>
              <a:lnSpc>
                <a:spcPct val="100000"/>
              </a:lnSpc>
              <a:buFont typeface="Arial"/>
              <a:buChar char="•"/>
            </a:pPr>
            <a:r>
              <a:rPr lang="en-US" sz="3200" strike="noStrike">
                <a:solidFill>
                  <a:srgbClr val="000000"/>
                </a:solidFill>
                <a:latin typeface="Calibri"/>
              </a:rPr>
              <a:t>Stakeholders apresentam visões muito gerais</a:t>
            </a:r>
            <a:endParaRPr/>
          </a:p>
          <a:p>
            <a:pPr>
              <a:lnSpc>
                <a:spcPct val="100000"/>
              </a:lnSpc>
              <a:buFont typeface="Arial"/>
              <a:buChar char="•"/>
            </a:pPr>
            <a:r>
              <a:rPr lang="en-US" sz="3200" strike="noStrike">
                <a:solidFill>
                  <a:srgbClr val="000000"/>
                </a:solidFill>
                <a:latin typeface="Calibri"/>
              </a:rPr>
              <a:t>Pedidos irrealistas</a:t>
            </a:r>
            <a:endParaRPr/>
          </a:p>
          <a:p>
            <a:pPr>
              <a:lnSpc>
                <a:spcPct val="100000"/>
              </a:lnSpc>
              <a:buFont typeface="Arial"/>
              <a:buChar char="•"/>
            </a:pPr>
            <a:r>
              <a:rPr lang="en-US" sz="3200" strike="noStrike">
                <a:solidFill>
                  <a:srgbClr val="000000"/>
                </a:solidFill>
                <a:latin typeface="Calibri"/>
              </a:rPr>
              <a:t>Não conhecimento do domínio</a:t>
            </a:r>
            <a:endParaRPr/>
          </a:p>
          <a:p>
            <a:pPr>
              <a:lnSpc>
                <a:spcPct val="100000"/>
              </a:lnSpc>
              <a:buFont typeface="Arial"/>
              <a:buChar char="•"/>
            </a:pPr>
            <a:r>
              <a:rPr lang="en-US" sz="3200" strike="noStrike">
                <a:solidFill>
                  <a:srgbClr val="000000"/>
                </a:solidFill>
                <a:latin typeface="Calibri"/>
              </a:rPr>
              <a:t>Diferentes formas de expressar as mesmas idéias</a:t>
            </a:r>
            <a:endParaRPr/>
          </a:p>
          <a:p>
            <a:pPr>
              <a:lnSpc>
                <a:spcPct val="100000"/>
              </a:lnSpc>
              <a:buFont typeface="Arial"/>
              <a:buChar char="•"/>
            </a:pPr>
            <a:r>
              <a:rPr lang="en-US" sz="3200" strike="noStrike">
                <a:solidFill>
                  <a:srgbClr val="000000"/>
                </a:solidFill>
                <a:latin typeface="Calibri"/>
              </a:rPr>
              <a:t>Fatores políticos e de negócios podem influenciar</a:t>
            </a:r>
            <a:endParaRPr/>
          </a:p>
          <a:p>
            <a:pPr>
              <a:lnSpc>
                <a:spcPct val="100000"/>
              </a:lnSpc>
              <a:buFont typeface="Arial"/>
              <a:buChar char="•"/>
            </a:pPr>
            <a:r>
              <a:rPr lang="en-US" sz="3200" strike="noStrike">
                <a:solidFill>
                  <a:srgbClr val="000000"/>
                </a:solidFill>
                <a:latin typeface="Calibri"/>
              </a:rPr>
              <a:t>Alterações pedidas nos requisitos</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Dificuldade de elicitar requisitos</a:t>
            </a:r>
            <a:endParaRPr/>
          </a:p>
        </p:txBody>
      </p:sp>
      <p:sp>
        <p:nvSpPr>
          <p:cNvPr id="1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a:t>
            </a:r>
            <a:r>
              <a:rPr lang="en-US" sz="3200" strike="noStrike">
                <a:solidFill>
                  <a:srgbClr val="000000"/>
                </a:solidFill>
                <a:latin typeface="Calibri"/>
              </a:rPr>
              <a:t>O cliente nunca sabe o que quer”</a:t>
            </a:r>
            <a:endParaRPr/>
          </a:p>
          <a:p>
            <a:pPr>
              <a:lnSpc>
                <a:spcPct val="100000"/>
              </a:lnSpc>
              <a:buFont typeface="Arial"/>
              <a:buChar char="•"/>
            </a:pPr>
            <a:r>
              <a:rPr lang="en-US" sz="3200" strike="noStrike">
                <a:solidFill>
                  <a:srgbClr val="000000"/>
                </a:solidFill>
                <a:latin typeface="Calibri"/>
              </a:rPr>
              <a:t>“</a:t>
            </a:r>
            <a:r>
              <a:rPr lang="en-US" sz="3200" strike="noStrike">
                <a:solidFill>
                  <a:srgbClr val="000000"/>
                </a:solidFill>
                <a:latin typeface="Calibri"/>
              </a:rPr>
              <a:t>Não pedi porque é óbvio”</a:t>
            </a:r>
            <a:endParaRPr/>
          </a:p>
          <a:p>
            <a:pPr>
              <a:lnSpc>
                <a:spcPct val="100000"/>
              </a:lnSpc>
              <a:buFont typeface="Arial"/>
              <a:buChar char="•"/>
            </a:pPr>
            <a:r>
              <a:rPr lang="en-US" sz="3200" strike="noStrike">
                <a:solidFill>
                  <a:srgbClr val="000000"/>
                </a:solidFill>
                <a:latin typeface="Calibri"/>
              </a:rPr>
              <a:t>“</a:t>
            </a:r>
            <a:r>
              <a:rPr lang="en-US" sz="3200" strike="noStrike">
                <a:solidFill>
                  <a:srgbClr val="000000"/>
                </a:solidFill>
                <a:latin typeface="Calibri"/>
              </a:rPr>
              <a:t>Basta incluir dois campos a mais no formulário”</a:t>
            </a:r>
            <a:endParaRPr/>
          </a:p>
          <a:p>
            <a:pPr>
              <a:lnSpc>
                <a:spcPct val="100000"/>
              </a:lnSpc>
              <a:buFont typeface="Arial"/>
              <a:buChar char="•"/>
            </a:pPr>
            <a:r>
              <a:rPr lang="en-US" sz="3200" strike="noStrike">
                <a:solidFill>
                  <a:srgbClr val="000000"/>
                </a:solidFill>
                <a:latin typeface="Calibri"/>
              </a:rPr>
              <a:t>“</a:t>
            </a:r>
            <a:r>
              <a:rPr lang="en-US" sz="3200" strike="noStrike">
                <a:solidFill>
                  <a:srgbClr val="000000"/>
                </a:solidFill>
                <a:latin typeface="Calibri"/>
              </a:rPr>
              <a:t>Funcionava mais rápido na fase de testes”</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Técnicas de elicitação de requisitos</a:t>
            </a:r>
            <a:endParaRPr/>
          </a:p>
        </p:txBody>
      </p:sp>
      <p:sp>
        <p:nvSpPr>
          <p:cNvPr id="1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Cenários</a:t>
            </a:r>
            <a:endParaRPr/>
          </a:p>
          <a:p>
            <a:pPr>
              <a:lnSpc>
                <a:spcPct val="100000"/>
              </a:lnSpc>
              <a:buFont typeface="Arial"/>
              <a:buChar char="•"/>
            </a:pPr>
            <a:r>
              <a:rPr lang="en-US" sz="3200" strike="noStrike">
                <a:solidFill>
                  <a:srgbClr val="000000"/>
                </a:solidFill>
                <a:latin typeface="Calibri"/>
              </a:rPr>
              <a:t>Brainstorming</a:t>
            </a:r>
            <a:endParaRPr/>
          </a:p>
          <a:p>
            <a:pPr>
              <a:lnSpc>
                <a:spcPct val="100000"/>
              </a:lnSpc>
              <a:buFont typeface="Arial"/>
              <a:buChar char="•"/>
            </a:pPr>
            <a:r>
              <a:rPr lang="en-US" sz="3200" strike="noStrike">
                <a:solidFill>
                  <a:srgbClr val="000000"/>
                </a:solidFill>
                <a:latin typeface="Calibri"/>
              </a:rPr>
              <a:t>Entrevistas</a:t>
            </a:r>
            <a:endParaRPr/>
          </a:p>
          <a:p>
            <a:pPr>
              <a:lnSpc>
                <a:spcPct val="100000"/>
              </a:lnSpc>
              <a:buFont typeface="Arial"/>
              <a:buChar char="•"/>
            </a:pPr>
            <a:r>
              <a:rPr lang="en-US" sz="3200" strike="noStrike">
                <a:solidFill>
                  <a:srgbClr val="000000"/>
                </a:solidFill>
                <a:latin typeface="Calibri"/>
              </a:rPr>
              <a:t>Etnografia</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Entrevistas</a:t>
            </a:r>
            <a:endParaRPr/>
          </a:p>
        </p:txBody>
      </p:sp>
      <p:sp>
        <p:nvSpPr>
          <p:cNvPr id="1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Os desenvolvedores preparam perguntas a serem respondidas sobre o futuro sistema</a:t>
            </a:r>
            <a:endParaRPr/>
          </a:p>
          <a:p>
            <a:pPr>
              <a:lnSpc>
                <a:spcPct val="100000"/>
              </a:lnSpc>
              <a:buFont typeface="Arial"/>
              <a:buChar char="•"/>
            </a:pPr>
            <a:r>
              <a:rPr lang="en-US" sz="3200" strike="noStrike">
                <a:solidFill>
                  <a:srgbClr val="000000"/>
                </a:solidFill>
                <a:latin typeface="Calibri"/>
              </a:rPr>
              <a:t>Os stakeholders apresentam informações sobre as funções a serem implementadas</a:t>
            </a:r>
            <a:endParaRPr/>
          </a:p>
          <a:p>
            <a:pPr>
              <a:lnSpc>
                <a:spcPct val="100000"/>
              </a:lnSpc>
              <a:buFont typeface="Arial"/>
              <a:buChar char="•"/>
            </a:pPr>
            <a:r>
              <a:rPr lang="en-US" sz="3200" strike="noStrike">
                <a:solidFill>
                  <a:srgbClr val="000000"/>
                </a:solidFill>
                <a:latin typeface="Calibri"/>
              </a:rPr>
              <a:t>Perguntas podem ser abertas, fechadas, e de continuidade</a:t>
            </a:r>
            <a:endParaRPr/>
          </a:p>
          <a:p>
            <a:pPr>
              <a:lnSpc>
                <a:spcPct val="100000"/>
              </a:lnSpc>
              <a:buFont typeface="Arial"/>
              <a:buChar char="•"/>
            </a:pPr>
            <a:r>
              <a:rPr lang="en-US" sz="3200" strike="noStrike">
                <a:solidFill>
                  <a:srgbClr val="000000"/>
                </a:solidFill>
                <a:latin typeface="Calibri"/>
              </a:rPr>
              <a:t>O questionamento deve seguir uma sequência lógica</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Perguntas abertas</a:t>
            </a:r>
            <a:endParaRPr/>
          </a:p>
        </p:txBody>
      </p:sp>
      <p:sp>
        <p:nvSpPr>
          <p:cNvPr id="1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Solicita-se ao entrevistado como funciona uma tarefa, ou como o sistema deve reagir, o que ele deve fazer, etc</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Como será o relatório de vendas?”</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Quais informações são necessárias para cadastrar um cliente?”</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Como será gerenciado o pedido de férias de funcionários?”</a:t>
            </a: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Perguntas fechadas</a:t>
            </a:r>
            <a:endParaRPr/>
          </a:p>
        </p:txBody>
      </p:sp>
      <p:sp>
        <p:nvSpPr>
          <p:cNvPr id="13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Perguntas mais objetivas</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quantos relatórios serão gerados por semana?”</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quantas pessoas deverão ter acesso ao sistema?”</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quantos acessos são esperados à base de dados?”</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quais pessoas podem usar o módulo gerencial?”</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Condução da entrevista</a:t>
            </a:r>
            <a:endParaRPr/>
          </a:p>
        </p:txBody>
      </p:sp>
      <p:sp>
        <p:nvSpPr>
          <p:cNvPr id="13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Iniciar por uma pergunta aberta</a:t>
            </a:r>
            <a:endParaRPr/>
          </a:p>
          <a:p>
            <a:pPr lvl="1">
              <a:lnSpc>
                <a:spcPct val="100000"/>
              </a:lnSpc>
              <a:buFont typeface="Arial"/>
              <a:buChar char="–"/>
            </a:pPr>
            <a:r>
              <a:rPr lang="en-US" sz="2800" strike="noStrike">
                <a:solidFill>
                  <a:srgbClr val="000000"/>
                </a:solidFill>
                <a:latin typeface="Calibri"/>
              </a:rPr>
              <a:t>Como funciona determinado procedimento</a:t>
            </a:r>
            <a:endParaRPr/>
          </a:p>
          <a:p>
            <a:pPr lvl="1">
              <a:lnSpc>
                <a:spcPct val="100000"/>
              </a:lnSpc>
              <a:buFont typeface="Arial"/>
              <a:buChar char="–"/>
            </a:pPr>
            <a:r>
              <a:rPr lang="en-US" sz="2800" strike="noStrike">
                <a:solidFill>
                  <a:srgbClr val="000000"/>
                </a:solidFill>
                <a:latin typeface="Calibri"/>
              </a:rPr>
              <a:t>Peça para explicar algo do processo atual</a:t>
            </a:r>
            <a:endParaRPr/>
          </a:p>
          <a:p>
            <a:pPr>
              <a:lnSpc>
                <a:spcPct val="100000"/>
              </a:lnSpc>
              <a:buFont typeface="Arial"/>
              <a:buChar char="•"/>
            </a:pPr>
            <a:r>
              <a:rPr lang="en-US" sz="3200" strike="noStrike">
                <a:solidFill>
                  <a:srgbClr val="000000"/>
                </a:solidFill>
                <a:latin typeface="Calibri"/>
              </a:rPr>
              <a:t>Fazer perguntas de seguimento para dar foco a entrevista</a:t>
            </a:r>
            <a:endParaRPr/>
          </a:p>
          <a:p>
            <a:pPr>
              <a:lnSpc>
                <a:spcPct val="100000"/>
              </a:lnSpc>
              <a:buFont typeface="Arial"/>
              <a:buChar char="•"/>
            </a:pPr>
            <a:r>
              <a:rPr lang="en-US" sz="3200" strike="noStrike">
                <a:solidFill>
                  <a:srgbClr val="000000"/>
                </a:solidFill>
                <a:latin typeface="Calibri"/>
              </a:rPr>
              <a:t>Fazer resumos/sumários constantemente</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Condução da entrevista</a:t>
            </a:r>
            <a:endParaRPr/>
          </a:p>
        </p:txBody>
      </p:sp>
      <p:sp>
        <p:nvSpPr>
          <p:cNvPr id="13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Usar perguntas previamente preparadas</a:t>
            </a:r>
            <a:endParaRPr/>
          </a:p>
          <a:p>
            <a:pPr>
              <a:lnSpc>
                <a:spcPct val="100000"/>
              </a:lnSpc>
              <a:buFont typeface="Arial"/>
              <a:buChar char="•"/>
            </a:pPr>
            <a:r>
              <a:rPr lang="en-US" sz="3200" strike="noStrike">
                <a:solidFill>
                  <a:srgbClr val="000000"/>
                </a:solidFill>
                <a:latin typeface="Calibri"/>
              </a:rPr>
              <a:t>Fazer perguntas, não interrogatórios</a:t>
            </a:r>
            <a:endParaRPr/>
          </a:p>
          <a:p>
            <a:pPr>
              <a:lnSpc>
                <a:spcPct val="100000"/>
              </a:lnSpc>
              <a:buFont typeface="Arial"/>
              <a:buChar char="•"/>
            </a:pPr>
            <a:r>
              <a:rPr lang="en-US" sz="3200" strike="noStrike">
                <a:solidFill>
                  <a:srgbClr val="000000"/>
                </a:solidFill>
                <a:latin typeface="Calibri"/>
              </a:rPr>
              <a:t>Tomar notas/gravar a entrevista</a:t>
            </a:r>
            <a:endParaRPr/>
          </a:p>
          <a:p>
            <a:pPr>
              <a:lnSpc>
                <a:spcPct val="100000"/>
              </a:lnSpc>
              <a:buFont typeface="Arial"/>
              <a:buChar char="•"/>
            </a:pPr>
            <a:r>
              <a:rPr lang="en-US" sz="3200" strike="noStrike">
                <a:solidFill>
                  <a:srgbClr val="000000"/>
                </a:solidFill>
                <a:latin typeface="Calibri"/>
              </a:rPr>
              <a:t>Transcrever as anotações logo ao terminar</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Engenharia de requisitos de software</a:t>
            </a:r>
            <a:endParaRPr/>
          </a:p>
        </p:txBody>
      </p:sp>
      <p:sp>
        <p:nvSpPr>
          <p:cNvPr id="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Requisitos são as funções e restrições que estabelecem exatamente o que o software deve fazer.</a:t>
            </a:r>
            <a:endParaRPr/>
          </a:p>
          <a:p>
            <a:pPr>
              <a:lnSpc>
                <a:spcPct val="100000"/>
              </a:lnSpc>
              <a:buFont typeface="Arial"/>
              <a:buChar char="•"/>
            </a:pPr>
            <a:r>
              <a:rPr lang="en-US" sz="3200" strike="noStrike">
                <a:solidFill>
                  <a:srgbClr val="000000"/>
                </a:solidFill>
                <a:latin typeface="Calibri"/>
              </a:rPr>
              <a:t>O processo de descobrir, analisar, documentar, rastrear e verificar essas funções e restrições é chamado de Engenharia de Requisitos</a:t>
            </a:r>
            <a:endParaRPr/>
          </a:p>
          <a:p>
            <a:pPr>
              <a:lnSpc>
                <a:spcPct val="100000"/>
              </a:lnSpc>
              <a:buFont typeface="Arial"/>
              <a:buChar char="•"/>
            </a:pPr>
            <a:r>
              <a:rPr lang="en-US" sz="3200" strike="noStrike">
                <a:solidFill>
                  <a:srgbClr val="000000"/>
                </a:solidFill>
                <a:latin typeface="Calibri"/>
              </a:rPr>
              <a:t>Engenharia de Requisitos é uma parte fundamental do desenvolvimento de um software</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Documentação de requisitos</a:t>
            </a:r>
            <a:endParaRPr/>
          </a:p>
        </p:txBody>
      </p:sp>
      <p:sp>
        <p:nvSpPr>
          <p:cNvPr id="13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Vários diferentes diagramas, notações, técnicas, métodos</a:t>
            </a:r>
            <a:endParaRPr/>
          </a:p>
          <a:p>
            <a:pPr>
              <a:lnSpc>
                <a:spcPct val="100000"/>
              </a:lnSpc>
              <a:buFont typeface="Arial"/>
              <a:buChar char="•"/>
            </a:pPr>
            <a:r>
              <a:rPr lang="en-US" sz="3200" strike="noStrike">
                <a:solidFill>
                  <a:srgbClr val="000000"/>
                </a:solidFill>
                <a:latin typeface="Calibri"/>
              </a:rPr>
              <a:t>Vamos usar linguagem natural:</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O sistema deve ...”</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Se o sistema receber a entrada X, ele deve responder com a saída Y”</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O usuário deve entrar com X”</a:t>
            </a:r>
            <a:endParaRPr/>
          </a:p>
          <a:p>
            <a:pPr lvl="1">
              <a:lnSpc>
                <a:spcPct val="100000"/>
              </a:lnSpc>
              <a:buFont typeface="Arial"/>
              <a:buChar char="–"/>
            </a:pPr>
            <a:r>
              <a:rPr lang="en-US" sz="2800" strike="noStrike">
                <a:solidFill>
                  <a:srgbClr val="000000"/>
                </a:solidFill>
                <a:latin typeface="Calibri"/>
              </a:rPr>
              <a:t>“</a:t>
            </a:r>
            <a:r>
              <a:rPr lang="en-US" sz="2800" strike="noStrike">
                <a:solidFill>
                  <a:srgbClr val="000000"/>
                </a:solidFill>
                <a:latin typeface="Calibri"/>
              </a:rPr>
              <a:t>O sistema deve ser capaz de X”</a:t>
            </a:r>
            <a:endParaRPr/>
          </a:p>
          <a:p>
            <a:pPr>
              <a:lnSpc>
                <a:spcPct val="100000"/>
              </a:lnSpc>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Revisão de requisitos</a:t>
            </a:r>
            <a:endParaRPr/>
          </a:p>
        </p:txBody>
      </p:sp>
      <p:sp>
        <p:nvSpPr>
          <p:cNvPr id="13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Processo manual de verificação do documento de requisitos com o objetivo de detectar problemas como</a:t>
            </a:r>
            <a:endParaRPr/>
          </a:p>
          <a:p>
            <a:pPr lvl="1">
              <a:lnSpc>
                <a:spcPct val="100000"/>
              </a:lnSpc>
              <a:buFont typeface="Arial"/>
              <a:buChar char="–"/>
            </a:pPr>
            <a:r>
              <a:rPr lang="en-US" sz="2800" strike="noStrike">
                <a:solidFill>
                  <a:srgbClr val="000000"/>
                </a:solidFill>
                <a:latin typeface="Calibri"/>
              </a:rPr>
              <a:t>Imprecisões</a:t>
            </a:r>
            <a:endParaRPr/>
          </a:p>
          <a:p>
            <a:pPr lvl="1">
              <a:lnSpc>
                <a:spcPct val="100000"/>
              </a:lnSpc>
              <a:buFont typeface="Arial"/>
              <a:buChar char="–"/>
            </a:pPr>
            <a:r>
              <a:rPr lang="en-US" sz="2800" strike="noStrike">
                <a:solidFill>
                  <a:srgbClr val="000000"/>
                </a:solidFill>
                <a:latin typeface="Calibri"/>
              </a:rPr>
              <a:t>Ambiguidade</a:t>
            </a:r>
            <a:endParaRPr/>
          </a:p>
          <a:p>
            <a:pPr lvl="1">
              <a:lnSpc>
                <a:spcPct val="100000"/>
              </a:lnSpc>
              <a:buFont typeface="Arial"/>
              <a:buChar char="–"/>
            </a:pPr>
            <a:r>
              <a:rPr lang="en-US" sz="2800" strike="noStrike">
                <a:solidFill>
                  <a:srgbClr val="000000"/>
                </a:solidFill>
                <a:latin typeface="Calibri"/>
              </a:rPr>
              <a:t>Omissões</a:t>
            </a:r>
            <a:endParaRPr/>
          </a:p>
          <a:p>
            <a:pPr lvl="1">
              <a:lnSpc>
                <a:spcPct val="100000"/>
              </a:lnSpc>
              <a:buFont typeface="Arial"/>
              <a:buChar char="–"/>
            </a:pPr>
            <a:r>
              <a:rPr lang="en-US" sz="2800" strike="noStrike">
                <a:solidFill>
                  <a:srgbClr val="000000"/>
                </a:solidFill>
                <a:latin typeface="Calibri"/>
              </a:rPr>
              <a:t>Erros</a:t>
            </a:r>
            <a:endParaRPr/>
          </a:p>
          <a:p>
            <a:pPr>
              <a:lnSpc>
                <a:spcPct val="100000"/>
              </a:lnSpc>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O que deve ser checado?</a:t>
            </a:r>
            <a:endParaRPr/>
          </a:p>
        </p:txBody>
      </p:sp>
      <p:sp>
        <p:nvSpPr>
          <p:cNvPr id="14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Consistência entre requisitos</a:t>
            </a:r>
            <a:endParaRPr/>
          </a:p>
          <a:p>
            <a:pPr>
              <a:lnSpc>
                <a:spcPct val="100000"/>
              </a:lnSpc>
              <a:buFont typeface="Arial"/>
              <a:buChar char="•"/>
            </a:pPr>
            <a:r>
              <a:rPr lang="en-US" sz="3200" strike="noStrike">
                <a:solidFill>
                  <a:srgbClr val="000000"/>
                </a:solidFill>
                <a:latin typeface="Calibri"/>
              </a:rPr>
              <a:t>Consistência entre requisitos e o plano de projeto</a:t>
            </a:r>
            <a:endParaRPr/>
          </a:p>
          <a:p>
            <a:pPr>
              <a:lnSpc>
                <a:spcPct val="100000"/>
              </a:lnSpc>
              <a:buFont typeface="Arial"/>
              <a:buChar char="•"/>
            </a:pPr>
            <a:r>
              <a:rPr lang="en-US" sz="3200" strike="noStrike">
                <a:solidFill>
                  <a:srgbClr val="000000"/>
                </a:solidFill>
                <a:latin typeface="Calibri"/>
              </a:rPr>
              <a:t>Facilidade de compreensão dos requisitos</a:t>
            </a:r>
            <a:endParaRPr/>
          </a:p>
          <a:p>
            <a:pPr>
              <a:lnSpc>
                <a:spcPct val="100000"/>
              </a:lnSpc>
              <a:buFont typeface="Arial"/>
              <a:buChar char="•"/>
            </a:pPr>
            <a:r>
              <a:rPr lang="en-US" sz="3200" strike="noStrike">
                <a:solidFill>
                  <a:srgbClr val="000000"/>
                </a:solidFill>
                <a:latin typeface="Calibri"/>
              </a:rPr>
              <a:t>Facilidade de modificação dos requisitos</a:t>
            </a:r>
            <a:endParaRPr/>
          </a:p>
          <a:p>
            <a:pPr>
              <a:lnSpc>
                <a:spcPct val="100000"/>
              </a:lnSpc>
            </a:pP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Problema com a linguagem natural</a:t>
            </a:r>
            <a:endParaRPr/>
          </a:p>
        </p:txBody>
      </p:sp>
      <p:pic>
        <p:nvPicPr>
          <p:cNvPr id="143" name="Picture 2" descr=""/>
          <p:cNvPicPr/>
          <p:nvPr/>
        </p:nvPicPr>
        <p:blipFill>
          <a:blip r:embed="rId1"/>
          <a:stretch/>
        </p:blipFill>
        <p:spPr>
          <a:xfrm>
            <a:off x="1475640" y="1433880"/>
            <a:ext cx="6587280" cy="5018760"/>
          </a:xfrm>
          <a:prstGeom prst="rect">
            <a:avLst/>
          </a:prstGeom>
          <a:ln w="9360">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Qualidade de requisitos</a:t>
            </a:r>
            <a:endParaRPr/>
          </a:p>
        </p:txBody>
      </p:sp>
      <p:sp>
        <p:nvSpPr>
          <p:cNvPr id="14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Os requisitos são consistentes? </a:t>
            </a:r>
            <a:endParaRPr/>
          </a:p>
          <a:p>
            <a:pPr>
              <a:lnSpc>
                <a:spcPct val="100000"/>
              </a:lnSpc>
              <a:buFont typeface="Arial"/>
              <a:buChar char="•"/>
            </a:pPr>
            <a:r>
              <a:rPr lang="en-US" sz="3200" strike="noStrike">
                <a:solidFill>
                  <a:srgbClr val="000000"/>
                </a:solidFill>
                <a:latin typeface="Calibri"/>
              </a:rPr>
              <a:t>Os requisitos estão completos?</a:t>
            </a:r>
            <a:endParaRPr/>
          </a:p>
          <a:p>
            <a:pPr>
              <a:lnSpc>
                <a:spcPct val="100000"/>
              </a:lnSpc>
              <a:buFont typeface="Arial"/>
              <a:buChar char="•"/>
            </a:pPr>
            <a:r>
              <a:rPr lang="en-US" sz="3200" strike="noStrike">
                <a:solidFill>
                  <a:srgbClr val="000000"/>
                </a:solidFill>
                <a:latin typeface="Calibri"/>
              </a:rPr>
              <a:t>Todos os estados, entradas, produtos e restrições estão descritos pelos requisitos? </a:t>
            </a:r>
            <a:endParaRPr/>
          </a:p>
          <a:p>
            <a:pPr>
              <a:lnSpc>
                <a:spcPct val="100000"/>
              </a:lnSpc>
              <a:buFont typeface="Arial"/>
              <a:buChar char="•"/>
            </a:pPr>
            <a:r>
              <a:rPr lang="en-US" sz="3200" strike="noStrike">
                <a:solidFill>
                  <a:srgbClr val="000000"/>
                </a:solidFill>
                <a:latin typeface="Calibri"/>
              </a:rPr>
              <a:t>Os requisitos são realistas? </a:t>
            </a:r>
            <a:endParaRPr/>
          </a:p>
          <a:p>
            <a:pPr>
              <a:lnSpc>
                <a:spcPct val="100000"/>
              </a:lnSpc>
              <a:buFont typeface="Arial"/>
              <a:buChar char="•"/>
            </a:pPr>
            <a:r>
              <a:rPr lang="en-US" sz="3200" strike="noStrike">
                <a:solidFill>
                  <a:srgbClr val="000000"/>
                </a:solidFill>
                <a:latin typeface="Calibri"/>
              </a:rPr>
              <a:t>O que o cliente pediu pode ser feito? </a:t>
            </a:r>
            <a:endParaRPr/>
          </a:p>
          <a:p>
            <a:pPr>
              <a:lnSpc>
                <a:spcPct val="100000"/>
              </a:lnSpc>
              <a:buFont typeface="Arial"/>
              <a:buChar char="•"/>
            </a:pPr>
            <a:r>
              <a:rPr lang="en-US" sz="3200" strike="noStrike">
                <a:solidFill>
                  <a:srgbClr val="000000"/>
                </a:solidFill>
                <a:latin typeface="Calibri"/>
              </a:rPr>
              <a:t>Cada requisito descreve algo que é necessário para o cliente?</a:t>
            </a:r>
            <a:endParaRPr/>
          </a:p>
          <a:p>
            <a:pPr>
              <a:lnSpc>
                <a:spcPct val="100000"/>
              </a:lnSpc>
              <a:buFont typeface="Arial"/>
              <a:buChar char="•"/>
            </a:pPr>
            <a:r>
              <a:rPr lang="en-US" sz="3200" strike="noStrike">
                <a:solidFill>
                  <a:srgbClr val="000000"/>
                </a:solidFill>
                <a:latin typeface="Calibri"/>
              </a:rPr>
              <a:t>Os requisitos são rastreáveis? </a:t>
            </a:r>
            <a:endParaRPr/>
          </a:p>
          <a:p>
            <a:pPr>
              <a:lnSpc>
                <a:spcPct val="10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Exercício</a:t>
            </a:r>
            <a:endParaRPr/>
          </a:p>
        </p:txBody>
      </p:sp>
      <p:sp>
        <p:nvSpPr>
          <p:cNvPr id="14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Descubra ambiguidades ou omissões no seguinte trecho de uma especificação de requisitos</a:t>
            </a:r>
            <a:endParaRPr/>
          </a:p>
          <a:p>
            <a:pPr>
              <a:lnSpc>
                <a:spcPct val="100000"/>
              </a:lnSpc>
              <a:buFont typeface="Arial"/>
              <a:buChar char="•"/>
            </a:pPr>
            <a:r>
              <a:rPr lang="en-US" sz="3200" strike="noStrike">
                <a:solidFill>
                  <a:srgbClr val="000000"/>
                </a:solidFill>
                <a:latin typeface="Calibri"/>
              </a:rPr>
              <a:t>Reescreva usando as técnicas explicadas anteriormente</a:t>
            </a:r>
            <a:endParaRPr/>
          </a:p>
          <a:p>
            <a:pPr>
              <a:lnSpc>
                <a:spcPct val="100000"/>
              </a:lnSpc>
              <a:buFont typeface="Arial"/>
              <a:buChar char="•"/>
            </a:pPr>
            <a:r>
              <a:rPr lang="en-US" sz="3200" strike="noStrike">
                <a:solidFill>
                  <a:srgbClr val="000000"/>
                </a:solidFill>
                <a:latin typeface="Calibri"/>
              </a:rPr>
              <a:t>Em dupla/trio</a:t>
            </a:r>
            <a:endParaRPr/>
          </a:p>
          <a:p>
            <a:pPr>
              <a:lnSpc>
                <a:spcPct val="10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179640" y="188640"/>
            <a:ext cx="8784360" cy="63360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rPr>
              <a:t>Um sistema automático de emissão de passagens vende passagens de trem. Os usuários escolhem seu destino e apresentam um cartão de crédito e um número de identificação pessoal. A passagem é emitida e o custo dessa passagem é incluído em sua conta do cartão de crédito. Quando o usuário pressiona o botão para iniciar, uma tela de menu com os possíveis destinos é ativada, juntamente com uma mensagem para que o usuário selecione um destino. Uma vez selecionado um destino, pede-se que os usuários insiram seu cartão de crédito. A validade do cartão é checada e o usuário, então, deve fornecer um número de identificação pessoal. Quando a transação de crédito é validade, a passagem é emitida.</a:t>
            </a:r>
            <a:endParaRPr/>
          </a:p>
          <a:p>
            <a:pPr>
              <a:lnSpc>
                <a:spcPct val="100000"/>
              </a:lnSpc>
            </a:pP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Importância da Engenharia de Requisitos</a:t>
            </a:r>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Errors in requirements can be up to 100 times more expensive to fix than errors introduced during implementation (Boehm, 1973). </a:t>
            </a:r>
            <a:endParaRPr/>
          </a:p>
          <a:p>
            <a:pPr>
              <a:lnSpc>
                <a:spcPct val="100000"/>
              </a:lnSpc>
              <a:buFont typeface="Arial"/>
              <a:buChar char="•"/>
            </a:pPr>
            <a:r>
              <a:rPr lang="en-US" sz="3200" strike="noStrike">
                <a:solidFill>
                  <a:srgbClr val="000000"/>
                </a:solidFill>
                <a:latin typeface="Calibri"/>
              </a:rPr>
              <a:t>Knowing what to build, which includes requirements elicitation, is the most difficult phase in the design of software (Brooks 1987). </a:t>
            </a:r>
            <a:endParaRPr/>
          </a:p>
          <a:p>
            <a:pPr>
              <a:lnSpc>
                <a:spcPct val="100000"/>
              </a:lnSpc>
              <a:buFont typeface="Arial"/>
              <a:buChar char="•"/>
            </a:pPr>
            <a:r>
              <a:rPr lang="en-US" sz="3200" strike="noStrike">
                <a:solidFill>
                  <a:srgbClr val="000000"/>
                </a:solidFill>
                <a:latin typeface="Calibri"/>
              </a:rPr>
              <a:t>60% of errors in critical systems were the results of requirements errors (Lutz, 1993).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1233720" y="274320"/>
            <a:ext cx="6995880" cy="1456560"/>
          </a:xfrm>
          <a:prstGeom prst="rect">
            <a:avLst/>
          </a:prstGeom>
          <a:noFill/>
          <a:ln>
            <a:noFill/>
          </a:ln>
        </p:spPr>
        <p:txBody>
          <a:bodyPr lIns="90000" rIns="90000" tIns="45000" bIns="45000"/>
          <a:p>
            <a:pPr algn="ctr">
              <a:lnSpc>
                <a:spcPct val="100000"/>
              </a:lnSpc>
            </a:pPr>
            <a:r>
              <a:rPr lang="en-US" sz="4400" strike="noStrike">
                <a:solidFill>
                  <a:srgbClr val="000000"/>
                </a:solidFill>
                <a:latin typeface="Calibri"/>
              </a:rPr>
              <a:t>Importância da Engenharia de Requisitos</a:t>
            </a:r>
            <a:endParaRPr/>
          </a:p>
        </p:txBody>
      </p:sp>
      <p:sp>
        <p:nvSpPr>
          <p:cNvPr id="87" name="TextShape 2"/>
          <p:cNvSpPr txBox="1"/>
          <p:nvPr/>
        </p:nvSpPr>
        <p:spPr>
          <a:xfrm>
            <a:off x="274320" y="1811520"/>
            <a:ext cx="8778240" cy="5058360"/>
          </a:xfrm>
          <a:prstGeom prst="rect">
            <a:avLst/>
          </a:prstGeom>
          <a:noFill/>
          <a:ln>
            <a:noFill/>
          </a:ln>
        </p:spPr>
        <p:txBody>
          <a:bodyPr lIns="90000" rIns="90000" tIns="45000" bIns="45000"/>
          <a:p>
            <a:pPr>
              <a:lnSpc>
                <a:spcPct val="100000"/>
              </a:lnSpc>
            </a:pPr>
            <a:r>
              <a:rPr lang="en-US" sz="3200" strike="noStrike">
                <a:solidFill>
                  <a:srgbClr val="000000"/>
                </a:solidFill>
                <a:latin typeface="Calibri"/>
              </a:rPr>
              <a:t>The main factors for problems with software projects (cost overruns, delays, user dissatisfaction) are related to requirements issues, such as lack of user input, incomplete requirements specifications, uncontrolled requirements changing, and unclear objectives (The Standish Group, 2003) (van Genuchten, 1991; Hofmann and Lehner, 2001). </a:t>
            </a:r>
            <a:endParaRPr/>
          </a:p>
          <a:p>
            <a:pPr>
              <a:lnSpc>
                <a:spcPct val="100000"/>
              </a:lnSpc>
            </a:pPr>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103120"/>
            <a:ext cx="8321040" cy="4561560"/>
          </a:xfrm>
          <a:prstGeom prst="rect">
            <a:avLst/>
          </a:prstGeom>
          <a:noFill/>
          <a:ln>
            <a:noFill/>
          </a:ln>
        </p:spPr>
        <p:txBody>
          <a:bodyPr lIns="90000" rIns="90000" tIns="45000" bIns="45000"/>
          <a:p>
            <a:pPr>
              <a:lnSpc>
                <a:spcPct val="100000"/>
              </a:lnSpc>
              <a:buFont typeface="Arial"/>
              <a:buChar char="•"/>
            </a:pPr>
            <a:r>
              <a:rPr lang="en-US" sz="3200" strike="noStrike">
                <a:solidFill>
                  <a:srgbClr val="000000"/>
                </a:solidFill>
                <a:latin typeface="Calibri"/>
              </a:rPr>
              <a:t> </a:t>
            </a:r>
            <a:r>
              <a:rPr lang="en-US" sz="3200" strike="noStrike">
                <a:solidFill>
                  <a:srgbClr val="000000"/>
                </a:solidFill>
                <a:latin typeface="Calibri"/>
              </a:rPr>
              <a:t>Dealing with ever-changing requirements is considered the real problem of Software Engineering (Berry, 2004).</a:t>
            </a:r>
            <a:endParaRPr/>
          </a:p>
          <a:p>
            <a:pPr>
              <a:lnSpc>
                <a:spcPct val="100000"/>
              </a:lnSpc>
              <a:buFont typeface="Arial"/>
              <a:buChar char="•"/>
            </a:pPr>
            <a:endParaRPr/>
          </a:p>
          <a:p>
            <a:pPr>
              <a:lnSpc>
                <a:spcPct val="100000"/>
              </a:lnSpc>
              <a:buFont typeface="Arial"/>
              <a:buChar char="•"/>
            </a:pPr>
            <a:r>
              <a:rPr lang="en-US" sz="3200" strike="noStrike">
                <a:solidFill>
                  <a:srgbClr val="000000"/>
                </a:solidFill>
                <a:latin typeface="Calibri"/>
              </a:rPr>
              <a:t>Out of a total of 268 development problems cited, 48% (128) were requirements problems. (Hall et al., 2002).</a:t>
            </a:r>
            <a:endParaRPr/>
          </a:p>
          <a:p>
            <a:pPr>
              <a:lnSpc>
                <a:spcPct val="100000"/>
              </a:lnSpc>
              <a:buSzPct val="45000"/>
              <a:buFont typeface="StarSymbol"/>
              <a:buChar char=""/>
            </a:pPr>
            <a:endParaRPr/>
          </a:p>
          <a:p>
            <a:pPr>
              <a:lnSpc>
                <a:spcPct val="100000"/>
              </a:lnSpc>
              <a:buSzPct val="45000"/>
              <a:buFont typeface="StarSymbol"/>
              <a:buChar char=""/>
            </a:pPr>
            <a:r>
              <a:rPr lang="en-US" sz="3200" strike="noStrike">
                <a:solidFill>
                  <a:srgbClr val="000000"/>
                </a:solidFill>
                <a:latin typeface="Calibri"/>
              </a:rPr>
              <a:t> </a:t>
            </a:r>
            <a:endParaRPr/>
          </a:p>
        </p:txBody>
      </p:sp>
      <p:sp>
        <p:nvSpPr>
          <p:cNvPr id="89" name="TextShape 2"/>
          <p:cNvSpPr txBox="1"/>
          <p:nvPr/>
        </p:nvSpPr>
        <p:spPr>
          <a:xfrm>
            <a:off x="1234080" y="274320"/>
            <a:ext cx="6995880" cy="1456560"/>
          </a:xfrm>
          <a:prstGeom prst="rect">
            <a:avLst/>
          </a:prstGeom>
          <a:noFill/>
          <a:ln>
            <a:noFill/>
          </a:ln>
        </p:spPr>
        <p:txBody>
          <a:bodyPr lIns="90000" rIns="90000" tIns="45000" bIns="45000"/>
          <a:p>
            <a:pPr algn="ctr">
              <a:lnSpc>
                <a:spcPct val="100000"/>
              </a:lnSpc>
            </a:pPr>
            <a:r>
              <a:rPr lang="en-US" sz="4400" strike="noStrike">
                <a:solidFill>
                  <a:srgbClr val="000000"/>
                </a:solidFill>
                <a:latin typeface="Calibri"/>
              </a:rPr>
              <a:t>Importância da Engenharia de Requisitos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Usuário vs. Sistema</a:t>
            </a:r>
            <a:endParaRPr/>
          </a:p>
        </p:txBody>
      </p:sp>
      <p:sp>
        <p:nvSpPr>
          <p:cNvPr id="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Requisitos do usuário: declarações, em linguagem natural e diagramas, sobre: </a:t>
            </a:r>
            <a:endParaRPr/>
          </a:p>
          <a:p>
            <a:pPr lvl="1">
              <a:lnSpc>
                <a:spcPct val="100000"/>
              </a:lnSpc>
              <a:buFont typeface="Arial"/>
              <a:buChar char="–"/>
            </a:pPr>
            <a:r>
              <a:rPr lang="en-US" sz="2800" strike="noStrike">
                <a:solidFill>
                  <a:srgbClr val="000000"/>
                </a:solidFill>
                <a:latin typeface="Calibri"/>
              </a:rPr>
              <a:t>as funções que o software deve fornecer </a:t>
            </a:r>
            <a:endParaRPr/>
          </a:p>
          <a:p>
            <a:pPr lvl="1">
              <a:lnSpc>
                <a:spcPct val="100000"/>
              </a:lnSpc>
              <a:buFont typeface="Arial"/>
              <a:buChar char="–"/>
            </a:pPr>
            <a:r>
              <a:rPr lang="en-US" sz="2800" strike="noStrike">
                <a:solidFill>
                  <a:srgbClr val="000000"/>
                </a:solidFill>
                <a:latin typeface="Calibri"/>
              </a:rPr>
              <a:t>as restrições sob as quais deve operar</a:t>
            </a:r>
            <a:endParaRPr/>
          </a:p>
          <a:p>
            <a:pPr>
              <a:lnSpc>
                <a:spcPct val="100000"/>
              </a:lnSpc>
              <a:buFont typeface="Arial"/>
              <a:buChar char="•"/>
            </a:pPr>
            <a:r>
              <a:rPr lang="en-US" sz="3200" strike="noStrike">
                <a:solidFill>
                  <a:srgbClr val="000000"/>
                </a:solidFill>
                <a:latin typeface="Calibri"/>
              </a:rPr>
              <a:t>Requisitos do sistema: detalhamento das funções e restrições do software</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Ex. Requisitos do usuário</a:t>
            </a:r>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O software deve oferecer um meio de representar e acessar arquivos externos.</a:t>
            </a:r>
            <a:endParaRPr/>
          </a:p>
          <a:p>
            <a:pPr>
              <a:lnSpc>
                <a:spcPct val="100000"/>
              </a:lnSpc>
              <a:buFont typeface="Arial"/>
              <a:buChar char="•"/>
            </a:pPr>
            <a:r>
              <a:rPr lang="en-US" sz="3200" strike="noStrike">
                <a:solidFill>
                  <a:srgbClr val="000000"/>
                </a:solidFill>
                <a:latin typeface="Calibri"/>
              </a:rPr>
              <a:t>O software deve possibilitar ao usuário a consulta de livros por autor e palavra-chave</a:t>
            </a:r>
            <a:endParaRPr/>
          </a:p>
          <a:p>
            <a:pPr>
              <a:lnSpc>
                <a:spcPct val="100000"/>
              </a:lnSpc>
              <a:buFont typeface="Arial"/>
              <a:buChar char="•"/>
            </a:pPr>
            <a:r>
              <a:rPr lang="en-US" sz="3200" strike="noStrike">
                <a:solidFill>
                  <a:srgbClr val="000000"/>
                </a:solidFill>
                <a:latin typeface="Calibri"/>
              </a:rPr>
              <a:t>O software deve possibilitar a impressão de relatórios de vendas diárias</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rPr>
              <a:t>Ex. Requisitos do sistema</a:t>
            </a:r>
            <a:endParaRPr/>
          </a:p>
        </p:txBody>
      </p:sp>
      <p:sp>
        <p:nvSpPr>
          <p:cNvPr id="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Devem ser fornecidos recursos para o ícone que representa um arquivo externo, a ser definido pelo usuário</a:t>
            </a:r>
            <a:endParaRPr/>
          </a:p>
          <a:p>
            <a:pPr>
              <a:lnSpc>
                <a:spcPct val="100000"/>
              </a:lnSpc>
              <a:buFont typeface="Arial"/>
              <a:buChar char="•"/>
            </a:pPr>
            <a:r>
              <a:rPr lang="en-US" sz="3200" strike="noStrike">
                <a:solidFill>
                  <a:srgbClr val="000000"/>
                </a:solidFill>
                <a:latin typeface="Calibri"/>
              </a:rPr>
              <a:t>A consulta deve ser feita no banco de dados de autores através de um campo texto</a:t>
            </a:r>
            <a:endParaRPr/>
          </a:p>
          <a:p>
            <a:pPr>
              <a:lnSpc>
                <a:spcPct val="100000"/>
              </a:lnSpc>
              <a:buFont typeface="Arial"/>
              <a:buChar char="•"/>
            </a:pPr>
            <a:r>
              <a:rPr lang="en-US" sz="3200" strike="noStrike">
                <a:solidFill>
                  <a:srgbClr val="000000"/>
                </a:solidFill>
                <a:latin typeface="Calibri"/>
              </a:rPr>
              <a:t>O campo data deve estar no formato DD/MM/AAAA</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