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7"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28"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0"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31"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32"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33"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35"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36"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37" name="" descr=""/>
          <p:cNvPicPr/>
          <p:nvPr/>
        </p:nvPicPr>
        <p:blipFill>
          <a:blip r:embed="rId2"/>
          <a:stretch/>
        </p:blipFill>
        <p:spPr>
          <a:xfrm>
            <a:off x="1735560" y="1599840"/>
            <a:ext cx="5671800" cy="4525560"/>
          </a:xfrm>
          <a:prstGeom prst="rect">
            <a:avLst/>
          </a:prstGeom>
          <a:ln>
            <a:noFill/>
          </a:ln>
        </p:spPr>
      </p:pic>
      <p:pic>
        <p:nvPicPr>
          <p:cNvPr id="38" name="" descr=""/>
          <p:cNvPicPr/>
          <p:nvPr/>
        </p:nvPicPr>
        <p:blipFill>
          <a:blip r:embed="rId3"/>
          <a:stretch/>
        </p:blipFill>
        <p:spPr>
          <a:xfrm>
            <a:off x="1735560" y="1599840"/>
            <a:ext cx="5671800" cy="452556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5"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7"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4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0"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4"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55"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56"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 name="PlaceHolder 2"/>
          <p:cNvSpPr>
            <a:spLocks noGrp="1"/>
          </p:cNvSpPr>
          <p:nvPr>
            <p:ph type="subTitle"/>
          </p:nvPr>
        </p:nvSpPr>
        <p:spPr>
          <a:xfrm>
            <a:off x="457200" y="1600200"/>
            <a:ext cx="8229240" cy="452556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58"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59"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0"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2"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63"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64"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6" name="PlaceHolder 2"/>
          <p:cNvSpPr>
            <a:spLocks noGrp="1"/>
          </p:cNvSpPr>
          <p:nvPr>
            <p:ph type="body"/>
          </p:nvPr>
        </p:nvSpPr>
        <p:spPr>
          <a:xfrm>
            <a:off x="457200" y="1600200"/>
            <a:ext cx="8229240" cy="2158560"/>
          </a:xfrm>
          <a:prstGeom prst="rect">
            <a:avLst/>
          </a:prstGeom>
        </p:spPr>
        <p:txBody>
          <a:bodyPr lIns="0" rIns="0" tIns="0" bIns="0"/>
          <a:p>
            <a:endParaRPr/>
          </a:p>
        </p:txBody>
      </p:sp>
      <p:sp>
        <p:nvSpPr>
          <p:cNvPr id="67" name="PlaceHolder 3"/>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69"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7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71" name="PlaceHolder 4"/>
          <p:cNvSpPr>
            <a:spLocks noGrp="1"/>
          </p:cNvSpPr>
          <p:nvPr>
            <p:ph type="body"/>
          </p:nvPr>
        </p:nvSpPr>
        <p:spPr>
          <a:xfrm>
            <a:off x="4674240" y="3964320"/>
            <a:ext cx="4015800" cy="2158560"/>
          </a:xfrm>
          <a:prstGeom prst="rect">
            <a:avLst/>
          </a:prstGeom>
        </p:spPr>
        <p:txBody>
          <a:bodyPr lIns="0" rIns="0" tIns="0" bIns="0"/>
          <a:p>
            <a:endParaRPr/>
          </a:p>
        </p:txBody>
      </p:sp>
      <p:sp>
        <p:nvSpPr>
          <p:cNvPr id="72" name="PlaceHolder 5"/>
          <p:cNvSpPr>
            <a:spLocks noGrp="1"/>
          </p:cNvSpPr>
          <p:nvPr>
            <p:ph type="body"/>
          </p:nvPr>
        </p:nvSpPr>
        <p:spPr>
          <a:xfrm>
            <a:off x="457200" y="3964320"/>
            <a:ext cx="4015800" cy="215856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74" name="PlaceHolder 2"/>
          <p:cNvSpPr>
            <a:spLocks noGrp="1"/>
          </p:cNvSpPr>
          <p:nvPr>
            <p:ph type="body"/>
          </p:nvPr>
        </p:nvSpPr>
        <p:spPr>
          <a:xfrm>
            <a:off x="457200" y="1600200"/>
            <a:ext cx="8229240" cy="4525560"/>
          </a:xfrm>
          <a:prstGeom prst="rect">
            <a:avLst/>
          </a:prstGeom>
        </p:spPr>
        <p:txBody>
          <a:bodyPr lIns="0" rIns="0" tIns="0" bIns="0"/>
          <a:p>
            <a:endParaRPr/>
          </a:p>
        </p:txBody>
      </p:sp>
      <p:sp>
        <p:nvSpPr>
          <p:cNvPr id="75" name="PlaceHolder 3"/>
          <p:cNvSpPr>
            <a:spLocks noGrp="1"/>
          </p:cNvSpPr>
          <p:nvPr>
            <p:ph type="body"/>
          </p:nvPr>
        </p:nvSpPr>
        <p:spPr>
          <a:xfrm>
            <a:off x="457200" y="1600200"/>
            <a:ext cx="8229240" cy="4525560"/>
          </a:xfrm>
          <a:prstGeom prst="rect">
            <a:avLst/>
          </a:prstGeom>
        </p:spPr>
        <p:txBody>
          <a:bodyPr lIns="0" rIns="0" tIns="0" bIns="0"/>
          <a:p>
            <a:endParaRPr/>
          </a:p>
        </p:txBody>
      </p:sp>
      <p:pic>
        <p:nvPicPr>
          <p:cNvPr id="76" name="" descr=""/>
          <p:cNvPicPr/>
          <p:nvPr/>
        </p:nvPicPr>
        <p:blipFill>
          <a:blip r:embed="rId2"/>
          <a:stretch/>
        </p:blipFill>
        <p:spPr>
          <a:xfrm>
            <a:off x="1735560" y="1599840"/>
            <a:ext cx="5671800" cy="4525560"/>
          </a:xfrm>
          <a:prstGeom prst="rect">
            <a:avLst/>
          </a:prstGeom>
          <a:ln>
            <a:noFill/>
          </a:ln>
        </p:spPr>
      </p:pic>
      <p:pic>
        <p:nvPicPr>
          <p:cNvPr id="77" name="" descr=""/>
          <p:cNvPicPr/>
          <p:nvPr/>
        </p:nvPicPr>
        <p:blipFill>
          <a:blip r:embed="rId3"/>
          <a:stretch/>
        </p:blipFill>
        <p:spPr>
          <a:xfrm>
            <a:off x="1735560" y="1599840"/>
            <a:ext cx="5671800" cy="452556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8" name="PlaceHolder 2"/>
          <p:cNvSpPr>
            <a:spLocks noGrp="1"/>
          </p:cNvSpPr>
          <p:nvPr>
            <p:ph type="body"/>
          </p:nvPr>
        </p:nvSpPr>
        <p:spPr>
          <a:xfrm>
            <a:off x="457200" y="1600200"/>
            <a:ext cx="8229240" cy="452556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0"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11" name="PlaceHolder 3"/>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rIns="0" tIns="0" bIns="0" anchor="ctr"/>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5"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16" name="PlaceHolder 3"/>
          <p:cNvSpPr>
            <a:spLocks noGrp="1"/>
          </p:cNvSpPr>
          <p:nvPr>
            <p:ph type="body"/>
          </p:nvPr>
        </p:nvSpPr>
        <p:spPr>
          <a:xfrm>
            <a:off x="457200" y="3964320"/>
            <a:ext cx="4015800" cy="2158560"/>
          </a:xfrm>
          <a:prstGeom prst="rect">
            <a:avLst/>
          </a:prstGeom>
        </p:spPr>
        <p:txBody>
          <a:bodyPr lIns="0" rIns="0" tIns="0" bIns="0"/>
          <a:p>
            <a:endParaRPr/>
          </a:p>
        </p:txBody>
      </p:sp>
      <p:sp>
        <p:nvSpPr>
          <p:cNvPr id="17" name="PlaceHolder 4"/>
          <p:cNvSpPr>
            <a:spLocks noGrp="1"/>
          </p:cNvSpPr>
          <p:nvPr>
            <p:ph type="body"/>
          </p:nvPr>
        </p:nvSpPr>
        <p:spPr>
          <a:xfrm>
            <a:off x="4674240" y="1600200"/>
            <a:ext cx="4015800" cy="452556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19" name="PlaceHolder 2"/>
          <p:cNvSpPr>
            <a:spLocks noGrp="1"/>
          </p:cNvSpPr>
          <p:nvPr>
            <p:ph type="body"/>
          </p:nvPr>
        </p:nvSpPr>
        <p:spPr>
          <a:xfrm>
            <a:off x="457200" y="1600200"/>
            <a:ext cx="4015800" cy="4525560"/>
          </a:xfrm>
          <a:prstGeom prst="rect">
            <a:avLst/>
          </a:prstGeom>
        </p:spPr>
        <p:txBody>
          <a:bodyPr lIns="0" rIns="0" tIns="0" bIns="0"/>
          <a:p>
            <a:endParaRPr/>
          </a:p>
        </p:txBody>
      </p:sp>
      <p:sp>
        <p:nvSpPr>
          <p:cNvPr id="20"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1" name="PlaceHolder 4"/>
          <p:cNvSpPr>
            <a:spLocks noGrp="1"/>
          </p:cNvSpPr>
          <p:nvPr>
            <p:ph type="body"/>
          </p:nvPr>
        </p:nvSpPr>
        <p:spPr>
          <a:xfrm>
            <a:off x="4674240" y="3964320"/>
            <a:ext cx="4015800" cy="215856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rIns="0" tIns="0" bIns="0" anchor="ctr"/>
          <a:p>
            <a:endParaRPr/>
          </a:p>
        </p:txBody>
      </p:sp>
      <p:sp>
        <p:nvSpPr>
          <p:cNvPr id="23" name="PlaceHolder 2"/>
          <p:cNvSpPr>
            <a:spLocks noGrp="1"/>
          </p:cNvSpPr>
          <p:nvPr>
            <p:ph type="body"/>
          </p:nvPr>
        </p:nvSpPr>
        <p:spPr>
          <a:xfrm>
            <a:off x="457200" y="1600200"/>
            <a:ext cx="4015800" cy="2158560"/>
          </a:xfrm>
          <a:prstGeom prst="rect">
            <a:avLst/>
          </a:prstGeom>
        </p:spPr>
        <p:txBody>
          <a:bodyPr lIns="0" rIns="0" tIns="0" bIns="0"/>
          <a:p>
            <a:endParaRPr/>
          </a:p>
        </p:txBody>
      </p:sp>
      <p:sp>
        <p:nvSpPr>
          <p:cNvPr id="24" name="PlaceHolder 3"/>
          <p:cNvSpPr>
            <a:spLocks noGrp="1"/>
          </p:cNvSpPr>
          <p:nvPr>
            <p:ph type="body"/>
          </p:nvPr>
        </p:nvSpPr>
        <p:spPr>
          <a:xfrm>
            <a:off x="4674240" y="1600200"/>
            <a:ext cx="4015800" cy="2158560"/>
          </a:xfrm>
          <a:prstGeom prst="rect">
            <a:avLst/>
          </a:prstGeom>
        </p:spPr>
        <p:txBody>
          <a:bodyPr lIns="0" rIns="0" tIns="0" bIns="0"/>
          <a:p>
            <a:endParaRPr/>
          </a:p>
        </p:txBody>
      </p:sp>
      <p:sp>
        <p:nvSpPr>
          <p:cNvPr id="25" name="PlaceHolder 4"/>
          <p:cNvSpPr>
            <a:spLocks noGrp="1"/>
          </p:cNvSpPr>
          <p:nvPr>
            <p:ph type="body"/>
          </p:nvPr>
        </p:nvSpPr>
        <p:spPr>
          <a:xfrm>
            <a:off x="457200" y="3964320"/>
            <a:ext cx="8229240" cy="215856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p:spPr>
        <p:txBody>
          <a:bodyPr anchor="ctr"/>
          <a:p>
            <a:pPr algn="ctr">
              <a:lnSpc>
                <a:spcPct val="100000"/>
              </a:lnSpc>
            </a:pPr>
            <a:r>
              <a:rPr lang="pt-BR" sz="4400" strike="noStrike">
                <a:solidFill>
                  <a:srgbClr val="000000"/>
                </a:solidFill>
                <a:latin typeface="Calibri"/>
              </a:rPr>
              <a:t>Click to edit the title text formatClique para editar o estilo do título mestre</a:t>
            </a:r>
            <a:endParaRPr/>
          </a:p>
        </p:txBody>
      </p:sp>
      <p:sp>
        <p:nvSpPr>
          <p:cNvPr id="1" name="PlaceHolder 2"/>
          <p:cNvSpPr>
            <a:spLocks noGrp="1"/>
          </p:cNvSpPr>
          <p:nvPr>
            <p:ph type="dt"/>
          </p:nvPr>
        </p:nvSpPr>
        <p:spPr>
          <a:xfrm>
            <a:off x="457200" y="6356520"/>
            <a:ext cx="2133360" cy="364680"/>
          </a:xfrm>
          <a:prstGeom prst="rect">
            <a:avLst/>
          </a:prstGeom>
        </p:spPr>
        <p:txBody>
          <a:bodyPr anchor="ctr"/>
          <a:p>
            <a:pPr>
              <a:lnSpc>
                <a:spcPct val="100000"/>
              </a:lnSpc>
            </a:pPr>
            <a:r>
              <a:rPr lang="en-US" sz="1200" strike="noStrike">
                <a:solidFill>
                  <a:srgbClr val="8b8b8b"/>
                </a:solidFill>
                <a:latin typeface="Calibri"/>
              </a:rPr>
              <a:t>7/28/15</a:t>
            </a:r>
            <a:endParaRPr/>
          </a:p>
        </p:txBody>
      </p:sp>
      <p:sp>
        <p:nvSpPr>
          <p:cNvPr id="2" name="PlaceHolder 3"/>
          <p:cNvSpPr>
            <a:spLocks noGrp="1"/>
          </p:cNvSpPr>
          <p:nvPr>
            <p:ph type="ftr"/>
          </p:nvPr>
        </p:nvSpPr>
        <p:spPr>
          <a:xfrm>
            <a:off x="3124080" y="6356520"/>
            <a:ext cx="2895120" cy="364680"/>
          </a:xfrm>
          <a:prstGeom prst="rect">
            <a:avLst/>
          </a:prstGeom>
        </p:spPr>
        <p:txBody>
          <a:bodyPr anchor="ctr"/>
          <a:p>
            <a:endParaRPr/>
          </a:p>
        </p:txBody>
      </p:sp>
      <p:sp>
        <p:nvSpPr>
          <p:cNvPr id="3" name="PlaceHolder 4"/>
          <p:cNvSpPr>
            <a:spLocks noGrp="1"/>
          </p:cNvSpPr>
          <p:nvPr>
            <p:ph type="sldNum"/>
          </p:nvPr>
        </p:nvSpPr>
        <p:spPr>
          <a:xfrm>
            <a:off x="6553080" y="6356520"/>
            <a:ext cx="2133360" cy="364680"/>
          </a:xfrm>
          <a:prstGeom prst="rect">
            <a:avLst/>
          </a:prstGeom>
        </p:spPr>
        <p:txBody>
          <a:bodyPr anchor="ctr"/>
          <a:p>
            <a:pPr algn="r">
              <a:lnSpc>
                <a:spcPct val="100000"/>
              </a:lnSpc>
            </a:pPr>
            <a:fld id="{F0291407-6F8E-45F9-A3E4-B2916A841363}" type="slidenum">
              <a:rPr lang="en-US" sz="1200" strike="noStrike">
                <a:solidFill>
                  <a:srgbClr val="8b8b8b"/>
                </a:solidFill>
                <a:latin typeface="Calibri"/>
              </a:rPr>
              <a:t>&lt;number&gt;</a:t>
            </a:fld>
            <a:endParaRPr/>
          </a:p>
        </p:txBody>
      </p:sp>
      <p:sp>
        <p:nvSpPr>
          <p:cNvPr id="4" name="PlaceHolder 5"/>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pt-BR" sz="3200">
                <a:latin typeface="Calibri"/>
              </a:rPr>
              <a:t>Click to edit the outline text format</a:t>
            </a:r>
            <a:endParaRPr/>
          </a:p>
          <a:p>
            <a:pPr lvl="1">
              <a:buSzPct val="75000"/>
              <a:buFont typeface="StarSymbol"/>
              <a:buChar char=""/>
            </a:pPr>
            <a:r>
              <a:rPr lang="pt-BR" sz="2400">
                <a:latin typeface="Calibri"/>
              </a:rPr>
              <a:t>Second Outline Level</a:t>
            </a:r>
            <a:endParaRPr/>
          </a:p>
          <a:p>
            <a:pPr lvl="2">
              <a:buSzPct val="45000"/>
              <a:buFont typeface="StarSymbol"/>
              <a:buChar char=""/>
            </a:pPr>
            <a:r>
              <a:rPr lang="pt-BR" sz="2000">
                <a:latin typeface="Calibri"/>
              </a:rPr>
              <a:t>Third Outline Level</a:t>
            </a:r>
            <a:endParaRPr/>
          </a:p>
          <a:p>
            <a:pPr lvl="3">
              <a:buSzPct val="75000"/>
              <a:buFont typeface="StarSymbol"/>
              <a:buChar char=""/>
            </a:pPr>
            <a:r>
              <a:rPr lang="pt-BR" sz="2000">
                <a:latin typeface="Calibri"/>
              </a:rPr>
              <a:t>Fourth Outline Level</a:t>
            </a:r>
            <a:endParaRPr/>
          </a:p>
          <a:p>
            <a:pPr lvl="4">
              <a:buSzPct val="45000"/>
              <a:buFont typeface="StarSymbol"/>
              <a:buChar char=""/>
            </a:pPr>
            <a:r>
              <a:rPr lang="pt-BR" sz="2000">
                <a:latin typeface="Calibri"/>
              </a:rPr>
              <a:t>Fifth Outline Level</a:t>
            </a:r>
            <a:endParaRPr/>
          </a:p>
          <a:p>
            <a:pPr lvl="5">
              <a:buSzPct val="45000"/>
              <a:buFont typeface="StarSymbol"/>
              <a:buChar char=""/>
            </a:pPr>
            <a:r>
              <a:rPr lang="pt-BR" sz="2000">
                <a:latin typeface="Calibri"/>
              </a:rPr>
              <a:t>Sixth Outline Level</a:t>
            </a:r>
            <a:endParaRPr/>
          </a:p>
          <a:p>
            <a:pPr lvl="6">
              <a:buSzPct val="45000"/>
              <a:buFont typeface="StarSymbol"/>
              <a:buChar char=""/>
            </a:pPr>
            <a:r>
              <a:rPr lang="pt-BR" sz="2000">
                <a:latin typeface="Calibri"/>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p>
            <a:pPr algn="ctr">
              <a:lnSpc>
                <a:spcPct val="100000"/>
              </a:lnSpc>
            </a:pPr>
            <a:r>
              <a:rPr lang="pt-BR" sz="4400" strike="noStrike">
                <a:solidFill>
                  <a:srgbClr val="000000"/>
                </a:solidFill>
                <a:latin typeface="Calibri"/>
              </a:rPr>
              <a:t>Click to edit the title text formatClique para editar o estilo do título mestre</a:t>
            </a:r>
            <a:endParaRPr/>
          </a:p>
        </p:txBody>
      </p:sp>
      <p:sp>
        <p:nvSpPr>
          <p:cNvPr id="40" name="PlaceHolder 2"/>
          <p:cNvSpPr>
            <a:spLocks noGrp="1"/>
          </p:cNvSpPr>
          <p:nvPr>
            <p:ph type="body"/>
          </p:nvPr>
        </p:nvSpPr>
        <p:spPr>
          <a:xfrm>
            <a:off x="457200" y="1600200"/>
            <a:ext cx="8229240" cy="4525560"/>
          </a:xfrm>
          <a:prstGeom prst="rect">
            <a:avLst/>
          </a:prstGeom>
        </p:spPr>
        <p:txBody>
          <a:bodyPr/>
          <a:p>
            <a:pPr>
              <a:buSzPct val="45000"/>
              <a:buFont typeface="StarSymbol"/>
              <a:buChar char=""/>
            </a:pPr>
            <a:r>
              <a:rPr lang="pt-BR" sz="3200" strike="noStrike">
                <a:solidFill>
                  <a:srgbClr val="000000"/>
                </a:solidFill>
                <a:latin typeface="Calibri"/>
              </a:rPr>
              <a:t>Click to edit the outline text format</a:t>
            </a:r>
            <a:endParaRPr/>
          </a:p>
          <a:p>
            <a:pPr lvl="1">
              <a:buSzPct val="75000"/>
              <a:buFont typeface="StarSymbol"/>
              <a:buChar char=""/>
            </a:pPr>
            <a:r>
              <a:rPr lang="pt-BR" sz="3200" strike="noStrike">
                <a:solidFill>
                  <a:srgbClr val="000000"/>
                </a:solidFill>
                <a:latin typeface="Calibri"/>
              </a:rPr>
              <a:t>Second Outline Level</a:t>
            </a:r>
            <a:endParaRPr/>
          </a:p>
          <a:p>
            <a:pPr lvl="2">
              <a:buSzPct val="45000"/>
              <a:buFont typeface="StarSymbol"/>
              <a:buChar char=""/>
            </a:pPr>
            <a:r>
              <a:rPr lang="pt-BR" sz="3200" strike="noStrike">
                <a:solidFill>
                  <a:srgbClr val="000000"/>
                </a:solidFill>
                <a:latin typeface="Calibri"/>
              </a:rPr>
              <a:t>Third Outline Level</a:t>
            </a:r>
            <a:endParaRPr/>
          </a:p>
          <a:p>
            <a:pPr lvl="3">
              <a:buSzPct val="75000"/>
              <a:buFont typeface="StarSymbol"/>
              <a:buChar char=""/>
            </a:pPr>
            <a:r>
              <a:rPr lang="pt-BR" sz="3200" strike="noStrike">
                <a:solidFill>
                  <a:srgbClr val="000000"/>
                </a:solidFill>
                <a:latin typeface="Calibri"/>
              </a:rPr>
              <a:t>Fourth Outline Level</a:t>
            </a:r>
            <a:endParaRPr/>
          </a:p>
          <a:p>
            <a:pPr lvl="4">
              <a:buSzPct val="45000"/>
              <a:buFont typeface="StarSymbol"/>
              <a:buChar char=""/>
            </a:pPr>
            <a:r>
              <a:rPr lang="pt-BR" sz="3200" strike="noStrike">
                <a:solidFill>
                  <a:srgbClr val="000000"/>
                </a:solidFill>
                <a:latin typeface="Calibri"/>
              </a:rPr>
              <a:t>Fifth Outline Level</a:t>
            </a:r>
            <a:endParaRPr/>
          </a:p>
          <a:p>
            <a:pPr lvl="5">
              <a:buSzPct val="45000"/>
              <a:buFont typeface="StarSymbol"/>
              <a:buChar char=""/>
            </a:pPr>
            <a:r>
              <a:rPr lang="pt-BR" sz="3200" strike="noStrike">
                <a:solidFill>
                  <a:srgbClr val="000000"/>
                </a:solidFill>
                <a:latin typeface="Calibri"/>
              </a:rPr>
              <a:t>Sixth Outline Level</a:t>
            </a:r>
            <a:endParaRPr/>
          </a:p>
          <a:p>
            <a:pPr>
              <a:lnSpc>
                <a:spcPct val="100000"/>
              </a:lnSpc>
              <a:buFont typeface="Arial"/>
              <a:buChar char="•"/>
            </a:pPr>
            <a:r>
              <a:rPr lang="pt-BR" sz="3200" strike="noStrike">
                <a:solidFill>
                  <a:srgbClr val="000000"/>
                </a:solidFill>
                <a:latin typeface="Calibri"/>
              </a:rPr>
              <a:t>Seventh Outline LevelClique para editar os estilos do texto mestre</a:t>
            </a:r>
            <a:endParaRPr/>
          </a:p>
          <a:p>
            <a:pPr lvl="1">
              <a:lnSpc>
                <a:spcPct val="100000"/>
              </a:lnSpc>
              <a:buFont typeface="Arial"/>
              <a:buChar char="–"/>
            </a:pPr>
            <a:r>
              <a:rPr lang="pt-BR" sz="2800" strike="noStrike">
                <a:solidFill>
                  <a:srgbClr val="000000"/>
                </a:solidFill>
                <a:latin typeface="Calibri"/>
              </a:rPr>
              <a:t>Segundo nível</a:t>
            </a:r>
            <a:endParaRPr/>
          </a:p>
          <a:p>
            <a:pPr lvl="2">
              <a:lnSpc>
                <a:spcPct val="100000"/>
              </a:lnSpc>
              <a:buFont typeface="Arial"/>
              <a:buChar char="•"/>
            </a:pPr>
            <a:r>
              <a:rPr lang="pt-BR" sz="2400" strike="noStrike">
                <a:solidFill>
                  <a:srgbClr val="000000"/>
                </a:solidFill>
                <a:latin typeface="Calibri"/>
              </a:rPr>
              <a:t>Terceiro nível</a:t>
            </a:r>
            <a:endParaRPr/>
          </a:p>
          <a:p>
            <a:pPr lvl="3">
              <a:lnSpc>
                <a:spcPct val="100000"/>
              </a:lnSpc>
              <a:buFont typeface="Arial"/>
              <a:buChar char="–"/>
            </a:pPr>
            <a:r>
              <a:rPr lang="pt-BR" sz="2000" strike="noStrike">
                <a:solidFill>
                  <a:srgbClr val="000000"/>
                </a:solidFill>
                <a:latin typeface="Calibri"/>
              </a:rPr>
              <a:t>Quarto nível</a:t>
            </a:r>
            <a:endParaRPr/>
          </a:p>
          <a:p>
            <a:pPr lvl="4">
              <a:lnSpc>
                <a:spcPct val="100000"/>
              </a:lnSpc>
              <a:buFont typeface="Arial"/>
              <a:buChar char="»"/>
            </a:pPr>
            <a:r>
              <a:rPr lang="pt-BR" sz="2000" strike="noStrike">
                <a:solidFill>
                  <a:srgbClr val="000000"/>
                </a:solidFill>
                <a:latin typeface="Calibri"/>
              </a:rPr>
              <a:t>Quinto nível</a:t>
            </a:r>
            <a:endParaRPr/>
          </a:p>
        </p:txBody>
      </p:sp>
      <p:sp>
        <p:nvSpPr>
          <p:cNvPr id="41" name="PlaceHolder 3"/>
          <p:cNvSpPr>
            <a:spLocks noGrp="1"/>
          </p:cNvSpPr>
          <p:nvPr>
            <p:ph type="dt"/>
          </p:nvPr>
        </p:nvSpPr>
        <p:spPr>
          <a:xfrm>
            <a:off x="457200" y="6356520"/>
            <a:ext cx="2133360" cy="364680"/>
          </a:xfrm>
          <a:prstGeom prst="rect">
            <a:avLst/>
          </a:prstGeom>
        </p:spPr>
        <p:txBody>
          <a:bodyPr anchor="ctr"/>
          <a:p>
            <a:pPr>
              <a:lnSpc>
                <a:spcPct val="100000"/>
              </a:lnSpc>
            </a:pPr>
            <a:r>
              <a:rPr lang="en-US" sz="1200" strike="noStrike">
                <a:solidFill>
                  <a:srgbClr val="8b8b8b"/>
                </a:solidFill>
                <a:latin typeface="Calibri"/>
              </a:rPr>
              <a:t>7/28/15</a:t>
            </a:r>
            <a:endParaRPr/>
          </a:p>
        </p:txBody>
      </p:sp>
      <p:sp>
        <p:nvSpPr>
          <p:cNvPr id="42" name="PlaceHolder 4"/>
          <p:cNvSpPr>
            <a:spLocks noGrp="1"/>
          </p:cNvSpPr>
          <p:nvPr>
            <p:ph type="ftr"/>
          </p:nvPr>
        </p:nvSpPr>
        <p:spPr>
          <a:xfrm>
            <a:off x="3124080" y="6356520"/>
            <a:ext cx="2895120" cy="364680"/>
          </a:xfrm>
          <a:prstGeom prst="rect">
            <a:avLst/>
          </a:prstGeom>
        </p:spPr>
        <p:txBody>
          <a:bodyPr anchor="ctr"/>
          <a:p>
            <a:endParaRPr/>
          </a:p>
        </p:txBody>
      </p:sp>
      <p:sp>
        <p:nvSpPr>
          <p:cNvPr id="43" name="PlaceHolder 5"/>
          <p:cNvSpPr>
            <a:spLocks noGrp="1"/>
          </p:cNvSpPr>
          <p:nvPr>
            <p:ph type="sldNum"/>
          </p:nvPr>
        </p:nvSpPr>
        <p:spPr>
          <a:xfrm>
            <a:off x="6553080" y="6356520"/>
            <a:ext cx="2133360" cy="364680"/>
          </a:xfrm>
          <a:prstGeom prst="rect">
            <a:avLst/>
          </a:prstGeom>
        </p:spPr>
        <p:txBody>
          <a:bodyPr anchor="ctr"/>
          <a:p>
            <a:pPr algn="r">
              <a:lnSpc>
                <a:spcPct val="100000"/>
              </a:lnSpc>
            </a:pPr>
            <a:fld id="{59AAC836-FF14-4C60-92F4-981DBFF92F4D}" type="slidenum">
              <a:rPr lang="en-US" sz="1200" strike="noStrike">
                <a:solidFill>
                  <a:srgbClr val="8b8b8b"/>
                </a:solidFill>
                <a:latin typeface="Calibri"/>
              </a:rPr>
              <a:t>&lt;number&gt;</a:t>
            </a:fld>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8" name="TextShape 1"/>
          <p:cNvSpPr txBox="1"/>
          <p:nvPr/>
        </p:nvSpPr>
        <p:spPr>
          <a:xfrm>
            <a:off x="685800" y="2130480"/>
            <a:ext cx="7772040" cy="1469520"/>
          </a:xfrm>
          <a:prstGeom prst="rect">
            <a:avLst/>
          </a:prstGeom>
          <a:noFill/>
          <a:ln>
            <a:noFill/>
          </a:ln>
        </p:spPr>
        <p:txBody>
          <a:bodyPr anchor="ctr"/>
          <a:p>
            <a:pPr algn="ctr">
              <a:lnSpc>
                <a:spcPct val="100000"/>
              </a:lnSpc>
            </a:pPr>
            <a:r>
              <a:rPr lang="pt-BR" sz="4400" strike="noStrike">
                <a:solidFill>
                  <a:srgbClr val="000000"/>
                </a:solidFill>
                <a:latin typeface="Calibri"/>
              </a:rPr>
              <a:t>Análise Estruturada</a:t>
            </a:r>
            <a:endParaRPr/>
          </a:p>
        </p:txBody>
      </p:sp>
      <p:sp>
        <p:nvSpPr>
          <p:cNvPr id="79" name="TextShape 2"/>
          <p:cNvSpPr txBox="1"/>
          <p:nvPr/>
        </p:nvSpPr>
        <p:spPr>
          <a:xfrm>
            <a:off x="1371600" y="3886200"/>
            <a:ext cx="6400440" cy="1752120"/>
          </a:xfrm>
          <a:prstGeom prst="rect">
            <a:avLst/>
          </a:prstGeom>
          <a:noFill/>
          <a:ln>
            <a:noFill/>
          </a:ln>
        </p:spPr>
        <p:txBody>
          <a:bodyPr/>
          <a:p>
            <a:pPr algn="ct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0"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Níveis de DFD</a:t>
            </a:r>
            <a:endParaRPr/>
          </a:p>
        </p:txBody>
      </p:sp>
      <p:sp>
        <p:nvSpPr>
          <p:cNvPr id="101"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Seguem DFD's de nível 1, 2, ...</a:t>
            </a:r>
            <a:endParaRPr/>
          </a:p>
          <a:p>
            <a:pPr>
              <a:lnSpc>
                <a:spcPct val="100000"/>
              </a:lnSpc>
              <a:buFont typeface="Arial"/>
              <a:buChar char="•"/>
            </a:pPr>
            <a:r>
              <a:rPr lang="pt-BR" sz="3200" strike="noStrike">
                <a:solidFill>
                  <a:srgbClr val="000000"/>
                </a:solidFill>
                <a:latin typeface="Calibri"/>
              </a:rPr>
              <a:t>A quantidade de níveis depende da complexidade do software</a:t>
            </a:r>
            <a:endParaRPr/>
          </a:p>
          <a:p>
            <a:pPr>
              <a:lnSpc>
                <a:spcPct val="100000"/>
              </a:lnSpc>
              <a:buFont typeface="Arial"/>
              <a:buChar char="•"/>
            </a:pPr>
            <a:r>
              <a:rPr lang="pt-BR" sz="3200" strike="noStrike">
                <a:solidFill>
                  <a:srgbClr val="000000"/>
                </a:solidFill>
                <a:latin typeface="Calibri"/>
              </a:rPr>
              <a:t>Quantos níveis são necessários? </a:t>
            </a:r>
            <a:endParaRPr/>
          </a:p>
          <a:p>
            <a:pPr lvl="1">
              <a:lnSpc>
                <a:spcPct val="100000"/>
              </a:lnSpc>
              <a:buFont typeface="Arial"/>
              <a:buChar char="–"/>
            </a:pPr>
            <a:r>
              <a:rPr lang="pt-BR" sz="2800" strike="noStrike">
                <a:solidFill>
                  <a:srgbClr val="000000"/>
                </a:solidFill>
                <a:latin typeface="Calibri"/>
              </a:rPr>
              <a:t>O suficiente :)</a:t>
            </a:r>
            <a:endParaRPr/>
          </a:p>
          <a:p>
            <a:pPr>
              <a:lnSpc>
                <a:spcPct val="100000"/>
              </a:lnSpc>
              <a:buFont typeface="Arial"/>
              <a:buChar char="•"/>
            </a:pPr>
            <a:r>
              <a:rPr lang="pt-BR" sz="3200" strike="noStrike">
                <a:solidFill>
                  <a:srgbClr val="000000"/>
                </a:solidFill>
                <a:latin typeface="Calibri"/>
              </a:rPr>
              <a:t>Experiência dos desenvolvedores</a:t>
            </a:r>
            <a:endParaRPr/>
          </a:p>
          <a:p>
            <a:pPr>
              <a:lnSpc>
                <a:spcPct val="100000"/>
              </a:lnSpc>
              <a:buFont typeface="Arial"/>
              <a:buChar char="•"/>
            </a:pPr>
            <a:r>
              <a:rPr lang="pt-BR" sz="3200" strike="noStrike">
                <a:solidFill>
                  <a:srgbClr val="000000"/>
                </a:solidFill>
                <a:latin typeface="Calibri"/>
              </a:rPr>
              <a:t>Numerações: 1 -&gt;  1.1 -&gt; 1.1.1 -&gt; ...</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2"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Explosão de DFD’s</a:t>
            </a:r>
            <a:endParaRPr/>
          </a:p>
        </p:txBody>
      </p:sp>
      <p:sp>
        <p:nvSpPr>
          <p:cNvPr id="10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Uma vez identificadas as funções principais, pode-se explodir cada função para níveis mais detalhados</a:t>
            </a:r>
            <a:endParaRPr/>
          </a:p>
          <a:p>
            <a:pPr>
              <a:lnSpc>
                <a:spcPct val="100000"/>
              </a:lnSpc>
              <a:buFont typeface="Arial"/>
              <a:buChar char="•"/>
            </a:pPr>
            <a:r>
              <a:rPr lang="pt-BR" sz="3200" strike="noStrike">
                <a:solidFill>
                  <a:srgbClr val="000000"/>
                </a:solidFill>
                <a:latin typeface="Calibri"/>
              </a:rPr>
              <a:t>A explosão é uma decomposição hierárquica</a:t>
            </a:r>
            <a:endParaRPr/>
          </a:p>
          <a:p>
            <a:pPr>
              <a:lnSpc>
                <a:spcPct val="100000"/>
              </a:lnSpc>
              <a:buFont typeface="Arial"/>
              <a:buChar char="•"/>
            </a:pPr>
            <a:r>
              <a:rPr lang="pt-BR" sz="3200" strike="noStrike">
                <a:solidFill>
                  <a:srgbClr val="000000"/>
                </a:solidFill>
                <a:latin typeface="Calibri"/>
              </a:rPr>
              <a:t>7+-2 processos por nível</a:t>
            </a: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Dicionário de dados</a:t>
            </a:r>
            <a:endParaRPr/>
          </a:p>
        </p:txBody>
      </p:sp>
      <p:sp>
        <p:nvSpPr>
          <p:cNvPr id="105"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Descrição de dados do software</a:t>
            </a:r>
            <a:endParaRPr/>
          </a:p>
          <a:p>
            <a:pPr>
              <a:lnSpc>
                <a:spcPct val="100000"/>
              </a:lnSpc>
              <a:buFont typeface="Arial"/>
              <a:buChar char="•"/>
            </a:pPr>
            <a:r>
              <a:rPr lang="pt-BR" sz="3200" strike="noStrike">
                <a:solidFill>
                  <a:srgbClr val="000000"/>
                </a:solidFill>
                <a:latin typeface="Calibri"/>
              </a:rPr>
              <a:t>Ajuda a melhorar a comunicação usuário/analista</a:t>
            </a:r>
            <a:endParaRPr/>
          </a:p>
          <a:p>
            <a:pPr>
              <a:lnSpc>
                <a:spcPct val="100000"/>
              </a:lnSpc>
              <a:buFont typeface="Arial"/>
              <a:buChar char="•"/>
            </a:pPr>
            <a:r>
              <a:rPr lang="pt-BR" sz="3200" strike="noStrike">
                <a:solidFill>
                  <a:srgbClr val="000000"/>
                </a:solidFill>
                <a:latin typeface="Calibri"/>
              </a:rPr>
              <a:t>Usado na base de dados</a:t>
            </a:r>
            <a:endParaRPr/>
          </a:p>
          <a:p>
            <a:pPr>
              <a:lnSpc>
                <a:spcPct val="100000"/>
              </a:lnSpc>
              <a:buFont typeface="Arial"/>
              <a:buChar char="•"/>
            </a:pPr>
            <a:r>
              <a:rPr lang="pt-BR" sz="3200" strike="noStrike">
                <a:solidFill>
                  <a:srgbClr val="000000"/>
                </a:solidFill>
                <a:latin typeface="Calibri"/>
              </a:rPr>
              <a:t>Significado de fluxos e depósitos de dados</a:t>
            </a:r>
            <a:endParaRPr/>
          </a:p>
          <a:p>
            <a:pPr>
              <a:lnSpc>
                <a:spcPct val="100000"/>
              </a:lnSpc>
              <a:buFont typeface="Arial"/>
              <a:buChar char="•"/>
            </a:pPr>
            <a:r>
              <a:rPr lang="pt-BR" sz="3200" strike="noStrike">
                <a:solidFill>
                  <a:srgbClr val="000000"/>
                </a:solidFill>
                <a:latin typeface="Calibri"/>
              </a:rPr>
              <a:t>Composição de dados agregados (endereço, identificação, ...)</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
</a:t>
            </a:r>
            <a:r>
              <a:rPr lang="pt-BR" sz="4400" strike="noStrike">
                <a:solidFill>
                  <a:srgbClr val="000000"/>
                </a:solidFill>
                <a:latin typeface="Calibri"/>
              </a:rPr>
              <a:t>Dicionário de Dados – Esquema de Documentação</a:t>
            </a:r>
            <a:r>
              <a:rPr lang="pt-BR" sz="4400" strike="noStrike">
                <a:solidFill>
                  <a:srgbClr val="000000"/>
                </a:solidFill>
                <a:latin typeface="Calibri"/>
              </a:rPr>
              <a:t>
</a:t>
            </a:r>
            <a:endParaRPr/>
          </a:p>
        </p:txBody>
      </p:sp>
      <p:sp>
        <p:nvSpPr>
          <p:cNvPr id="107"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 é composto de </a:t>
            </a:r>
            <a:endParaRPr/>
          </a:p>
          <a:p>
            <a:pPr>
              <a:lnSpc>
                <a:spcPct val="100000"/>
              </a:lnSpc>
              <a:buFont typeface="Arial"/>
              <a:buChar char="•"/>
            </a:pPr>
            <a:r>
              <a:rPr lang="pt-BR" sz="3200" strike="noStrike">
                <a:solidFill>
                  <a:srgbClr val="000000"/>
                </a:solidFill>
                <a:latin typeface="Calibri"/>
              </a:rPr>
              <a:t>+ Concatenação</a:t>
            </a:r>
            <a:endParaRPr/>
          </a:p>
          <a:p>
            <a:pPr>
              <a:lnSpc>
                <a:spcPct val="100000"/>
              </a:lnSpc>
              <a:buFont typeface="Arial"/>
              <a:buChar char="•"/>
            </a:pPr>
            <a:r>
              <a:rPr lang="pt-BR" sz="3200" strike="noStrike">
                <a:solidFill>
                  <a:srgbClr val="000000"/>
                </a:solidFill>
                <a:latin typeface="Calibri"/>
              </a:rPr>
              <a:t>{}n repetição</a:t>
            </a:r>
            <a:endParaRPr/>
          </a:p>
          <a:p>
            <a:pPr>
              <a:lnSpc>
                <a:spcPct val="100000"/>
              </a:lnSpc>
              <a:buFont typeface="Arial"/>
              <a:buChar char="•"/>
            </a:pPr>
            <a:r>
              <a:rPr lang="pt-BR" sz="3200" strike="noStrike">
                <a:solidFill>
                  <a:srgbClr val="000000"/>
                </a:solidFill>
                <a:latin typeface="Calibri"/>
              </a:rPr>
              <a:t>[ | | | ] escolha de alternativas</a:t>
            </a:r>
            <a:endParaRPr/>
          </a:p>
          <a:p>
            <a:pPr>
              <a:lnSpc>
                <a:spcPct val="100000"/>
              </a:lnSpc>
              <a:buFont typeface="Arial"/>
              <a:buChar char="•"/>
            </a:pPr>
            <a:r>
              <a:rPr lang="pt-BR" sz="3200" strike="noStrike">
                <a:solidFill>
                  <a:srgbClr val="000000"/>
                </a:solidFill>
                <a:latin typeface="Calibri"/>
              </a:rPr>
              <a:t>() opcional</a:t>
            </a:r>
            <a:endParaRPr/>
          </a:p>
          <a:p>
            <a:pPr>
              <a:lnSpc>
                <a:spcPct val="100000"/>
              </a:lnSpc>
              <a:buFont typeface="Arial"/>
              <a:buChar char="•"/>
            </a:pPr>
            <a:r>
              <a:rPr lang="pt-BR" sz="3200" strike="noStrike">
                <a:solidFill>
                  <a:srgbClr val="000000"/>
                </a:solidFill>
                <a:latin typeface="Calibri"/>
              </a:rPr>
              <a:t>Ex.: nome = [Sr.| Sra.|Srta.] + família + nome</a:t>
            </a:r>
            <a:endParaRPr/>
          </a:p>
          <a:p>
            <a:pPr>
              <a:lnSpc>
                <a:spcPct val="100000"/>
              </a:lnSpc>
            </a:pPr>
            <a:endParaRPr/>
          </a:p>
        </p:txBody>
      </p:sp>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Linguagem Estruturada</a:t>
            </a:r>
            <a:endParaRPr/>
          </a:p>
        </p:txBody>
      </p:sp>
      <p:sp>
        <p:nvSpPr>
          <p:cNvPr id="109"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Notação algoritmica para especificar o comportamento dos processos</a:t>
            </a:r>
            <a:endParaRPr/>
          </a:p>
          <a:p>
            <a:pPr>
              <a:lnSpc>
                <a:spcPct val="100000"/>
              </a:lnSpc>
              <a:buFont typeface="Arial"/>
              <a:buChar char="•"/>
            </a:pPr>
            <a:r>
              <a:rPr lang="pt-BR" sz="3200" strike="noStrike">
                <a:solidFill>
                  <a:srgbClr val="000000"/>
                </a:solidFill>
                <a:latin typeface="Calibri"/>
              </a:rPr>
              <a:t>Sequência: </a:t>
            </a:r>
            <a:endParaRPr/>
          </a:p>
          <a:p>
            <a:pPr lvl="1">
              <a:lnSpc>
                <a:spcPct val="100000"/>
              </a:lnSpc>
              <a:buFont typeface="Arial"/>
              <a:buChar char="–"/>
            </a:pPr>
            <a:r>
              <a:rPr lang="pt-BR" sz="2800" strike="noStrike">
                <a:solidFill>
                  <a:srgbClr val="000000"/>
                </a:solidFill>
                <a:latin typeface="Calibri"/>
              </a:rPr>
              <a:t>fazer, calcular, ler, gravar, ...</a:t>
            </a:r>
            <a:endParaRPr/>
          </a:p>
          <a:p>
            <a:pPr>
              <a:lnSpc>
                <a:spcPct val="100000"/>
              </a:lnSpc>
              <a:buFont typeface="Arial"/>
              <a:buChar char="•"/>
            </a:pPr>
            <a:r>
              <a:rPr lang="pt-BR" sz="3200" strike="noStrike">
                <a:solidFill>
                  <a:srgbClr val="000000"/>
                </a:solidFill>
                <a:latin typeface="Calibri"/>
              </a:rPr>
              <a:t>Decisão: </a:t>
            </a:r>
            <a:endParaRPr/>
          </a:p>
          <a:p>
            <a:pPr lvl="1">
              <a:lnSpc>
                <a:spcPct val="100000"/>
              </a:lnSpc>
              <a:buFont typeface="Arial"/>
              <a:buChar char="–"/>
            </a:pPr>
            <a:r>
              <a:rPr lang="pt-BR" sz="2800" strike="noStrike">
                <a:solidFill>
                  <a:srgbClr val="000000"/>
                </a:solidFill>
                <a:latin typeface="Calibri"/>
              </a:rPr>
              <a:t>se então</a:t>
            </a:r>
            <a:endParaRPr/>
          </a:p>
          <a:p>
            <a:pPr lvl="1">
              <a:lnSpc>
                <a:spcPct val="100000"/>
              </a:lnSpc>
              <a:buFont typeface="Arial"/>
              <a:buChar char="–"/>
            </a:pPr>
            <a:r>
              <a:rPr lang="pt-BR" sz="2800" strike="noStrike">
                <a:solidFill>
                  <a:srgbClr val="000000"/>
                </a:solidFill>
                <a:latin typeface="Calibri"/>
              </a:rPr>
              <a:t>se então senão</a:t>
            </a:r>
            <a:endParaRPr/>
          </a:p>
          <a:p>
            <a:pPr>
              <a:lnSpc>
                <a:spcPct val="100000"/>
              </a:lnSpc>
              <a:buFont typeface="Arial"/>
              <a:buChar char="•"/>
            </a:pPr>
            <a:r>
              <a:rPr lang="pt-BR" sz="3200" strike="noStrike">
                <a:solidFill>
                  <a:srgbClr val="000000"/>
                </a:solidFill>
                <a:latin typeface="Calibri"/>
              </a:rPr>
              <a:t>Repetição: </a:t>
            </a:r>
            <a:endParaRPr/>
          </a:p>
          <a:p>
            <a:pPr lvl="1">
              <a:lnSpc>
                <a:spcPct val="100000"/>
              </a:lnSpc>
              <a:buFont typeface="Arial"/>
              <a:buChar char="–"/>
            </a:pPr>
            <a:r>
              <a:rPr lang="pt-BR" sz="2800" strike="noStrike">
                <a:solidFill>
                  <a:srgbClr val="000000"/>
                </a:solidFill>
                <a:latin typeface="Calibri"/>
              </a:rPr>
              <a:t>repetir até</a:t>
            </a:r>
            <a:endParaRPr/>
          </a:p>
          <a:p>
            <a:pPr lvl="1">
              <a:lnSpc>
                <a:spcPct val="100000"/>
              </a:lnSpc>
              <a:buFont typeface="Arial"/>
              <a:buChar char="–"/>
            </a:pPr>
            <a:r>
              <a:rPr lang="pt-BR" sz="2800" strike="noStrike">
                <a:solidFill>
                  <a:srgbClr val="000000"/>
                </a:solidFill>
                <a:latin typeface="Calibri"/>
              </a:rPr>
              <a:t>enquanto faça</a:t>
            </a:r>
            <a:endParaRPr/>
          </a:p>
          <a:p>
            <a:pPr>
              <a:lnSpc>
                <a:spcPct val="100000"/>
              </a:lnSpc>
            </a:pPr>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Diagrama Entidade-Relacionamento</a:t>
            </a:r>
            <a:endParaRPr/>
          </a:p>
        </p:txBody>
      </p:sp>
      <p:sp>
        <p:nvSpPr>
          <p:cNvPr id="111"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Modela os dados identificados, juntamente com seus atributos e relacionamentos</a:t>
            </a:r>
            <a:endParaRPr/>
          </a:p>
          <a:p>
            <a:pPr>
              <a:lnSpc>
                <a:spcPct val="100000"/>
              </a:lnSpc>
              <a:buFont typeface="Arial"/>
              <a:buChar char="•"/>
            </a:pPr>
            <a:r>
              <a:rPr lang="pt-BR" sz="3200" strike="noStrike">
                <a:solidFill>
                  <a:srgbClr val="000000"/>
                </a:solidFill>
                <a:latin typeface="Calibri"/>
              </a:rPr>
              <a:t>Foco da disciplina Banco de Dados</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Criação de DFD’s a partir de especificações</a:t>
            </a:r>
            <a:endParaRPr/>
          </a:p>
        </p:txBody>
      </p:sp>
      <p:sp>
        <p:nvSpPr>
          <p:cNvPr id="11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b="1" lang="pt-BR" sz="3200" strike="noStrike">
                <a:solidFill>
                  <a:srgbClr val="000000"/>
                </a:solidFill>
                <a:latin typeface="Calibri"/>
              </a:rPr>
              <a:t>Verbos</a:t>
            </a:r>
            <a:r>
              <a:rPr lang="pt-BR" sz="3200" strike="noStrike">
                <a:solidFill>
                  <a:srgbClr val="000000"/>
                </a:solidFill>
                <a:latin typeface="Calibri"/>
              </a:rPr>
              <a:t> geralmente originam processos</a:t>
            </a:r>
            <a:endParaRPr/>
          </a:p>
          <a:p>
            <a:pPr>
              <a:lnSpc>
                <a:spcPct val="100000"/>
              </a:lnSpc>
              <a:buFont typeface="Arial"/>
              <a:buChar char="•"/>
            </a:pPr>
            <a:r>
              <a:rPr b="1" lang="pt-BR" sz="3200" strike="noStrike">
                <a:solidFill>
                  <a:srgbClr val="000000"/>
                </a:solidFill>
                <a:latin typeface="Calibri"/>
              </a:rPr>
              <a:t>Substantivos</a:t>
            </a:r>
            <a:r>
              <a:rPr lang="pt-BR" sz="3200" strike="noStrike">
                <a:solidFill>
                  <a:srgbClr val="000000"/>
                </a:solidFill>
                <a:latin typeface="Calibri"/>
              </a:rPr>
              <a:t> são entidades externas, dados ou depósitos de dados</a:t>
            </a:r>
            <a:endParaRPr/>
          </a:p>
          <a:p>
            <a:pPr>
              <a:lnSpc>
                <a:spcPct val="100000"/>
              </a:lnSpc>
              <a:buFont typeface="Arial"/>
              <a:buChar char="•"/>
            </a:pPr>
            <a:r>
              <a:rPr lang="pt-BR" sz="3200" strike="noStrike">
                <a:solidFill>
                  <a:srgbClr val="000000"/>
                </a:solidFill>
                <a:latin typeface="Calibri"/>
              </a:rPr>
              <a:t>O refinamento deve seguir até o processo realizar uma única função </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Exercícios</a:t>
            </a:r>
            <a:endParaRPr/>
          </a:p>
        </p:txBody>
      </p:sp>
      <p:sp>
        <p:nvSpPr>
          <p:cNvPr id="115"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Crie DFD's de nível 0 e de nível 1 e dicionário de dados para as especificações a seguir.</a:t>
            </a:r>
            <a:endParaRPr/>
          </a:p>
          <a:p>
            <a:pPr>
              <a:lnSpc>
                <a:spcPct val="100000"/>
              </a:lnSpc>
              <a:buFont typeface="Arial"/>
              <a:buChar char="•"/>
            </a:pPr>
            <a:r>
              <a:rPr lang="pt-BR" sz="3200" strike="noStrike">
                <a:solidFill>
                  <a:srgbClr val="000000"/>
                </a:solidFill>
                <a:latin typeface="Calibri"/>
              </a:rPr>
              <a:t>Individual ou em duplas</a:t>
            </a: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TextShape 1"/>
          <p:cNvSpPr txBox="1"/>
          <p:nvPr/>
        </p:nvSpPr>
        <p:spPr>
          <a:xfrm>
            <a:off x="107640" y="44640"/>
            <a:ext cx="8784720" cy="6480360"/>
          </a:xfrm>
          <a:prstGeom prst="rect">
            <a:avLst/>
          </a:prstGeom>
          <a:noFill/>
          <a:ln>
            <a:noFill/>
          </a:ln>
        </p:spPr>
        <p:txBody>
          <a:bodyPr/>
          <a:p>
            <a:pPr algn="just">
              <a:lnSpc>
                <a:spcPct val="100000"/>
              </a:lnSpc>
            </a:pPr>
            <a:r>
              <a:rPr lang="pt-BR" sz="2300" strike="noStrike">
                <a:solidFill>
                  <a:srgbClr val="000000"/>
                </a:solidFill>
                <a:latin typeface="Times New Roman"/>
              </a:rPr>
              <a:t>O gerente de um hotel deseja um sistema para gerenciar as reservas. Quando um cliente potencial, acessando através da web, deseja fazer uma reserva, o sistema verifica se existem quartos disponíveis no período, e em caso positivo, o sistema solicitará os dados do cliente (nome, email, endereço, telefone). Os quartos que estivem disponíveis deverão aparecer com cor verde, e os que estivem já reservados deverão aparecer em vermelho. O sistema também deve armazenar dados sobre a reserva, como a data prevista para entrada, a data prevista para saída, e o número de quartos. Cada quarto possui um preço e uma descrição. Os serviços de quarto e o frigobar estão associados a cada reserva, uma vez que a reserva pode ter mais de um quarto. As reservas são garantidas através do pagamento de uma diária por cartão de crédito. Caso o cliente não efetue este pagamento até três dias antes da data prevista de entrada, a reserva é cancelada pelo sistema. São gerados relatórios diários de reservas canceladas, com o objetivo de liberar quartos disponíveis, além de relatórios de reservas não pagas e o relatório sobre as reservas a serem efetivadas no dia. O gerente também deseja que o sistema imprima um relatório de reservas dado um determinado período.</a:t>
            </a:r>
            <a:endParaRPr/>
          </a:p>
          <a:p>
            <a:pPr algn="just">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7" name="TextShape 1"/>
          <p:cNvSpPr txBox="1"/>
          <p:nvPr/>
        </p:nvSpPr>
        <p:spPr>
          <a:xfrm>
            <a:off x="179640" y="260640"/>
            <a:ext cx="8784720" cy="6408360"/>
          </a:xfrm>
          <a:prstGeom prst="rect">
            <a:avLst/>
          </a:prstGeom>
          <a:noFill/>
          <a:ln>
            <a:noFill/>
          </a:ln>
        </p:spPr>
        <p:txBody>
          <a:bodyPr/>
          <a:p>
            <a:pPr algn="just">
              <a:lnSpc>
                <a:spcPct val="100000"/>
              </a:lnSpc>
            </a:pPr>
            <a:r>
              <a:rPr lang="pt-BR" sz="3200" strike="noStrike">
                <a:solidFill>
                  <a:srgbClr val="000000"/>
                </a:solidFill>
                <a:latin typeface="Calibri"/>
              </a:rPr>
              <a:t>Os cidadãos podem ter acesso a um site da web e relatar a localização e gravidade dos buracos. A medida que os buracos são relatados eles são registrados num sistema de reparo do depto. de obras públicas e lhes é atribuído um número de identificação armazanado por endereço da rua, tamanho (1 a 10), localização, e prioridade de reparo. Dados da OS são associados com cada buraco e incluem a localização e tamanho do buraco, identificação da equipe de reparo, número de pessoas na equipe, horas aplicadas no reparo, estado do buraco (em andamento, reparado, não reparado), custo do reparo. Um arquivo de danos é criado para conter informação sobre danos relatados devido ao buraco e incluem nome do cidadão, endereço, telefone, tipo de dano, quantia em reais de prejuízo causado pelo dano.</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Análise estruturada</a:t>
            </a:r>
            <a:endParaRPr/>
          </a:p>
        </p:txBody>
      </p:sp>
      <p:sp>
        <p:nvSpPr>
          <p:cNvPr id="81"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Proposta a partir de 1975 por vários autores (Constantine, Tom DeMarco, Yourdon, Gane &amp; Sarson)</a:t>
            </a:r>
            <a:endParaRPr/>
          </a:p>
          <a:p>
            <a:pPr>
              <a:lnSpc>
                <a:spcPct val="100000"/>
              </a:lnSpc>
              <a:buFont typeface="Arial"/>
              <a:buChar char="•"/>
            </a:pPr>
            <a:r>
              <a:rPr lang="pt-BR" sz="3200" strike="noStrike">
                <a:solidFill>
                  <a:srgbClr val="000000"/>
                </a:solidFill>
                <a:latin typeface="Calibri"/>
              </a:rPr>
              <a:t>Caiu em desuso com os modelos orientados a objetos</a:t>
            </a:r>
            <a:endParaRPr/>
          </a:p>
          <a:p>
            <a:pPr>
              <a:lnSpc>
                <a:spcPct val="100000"/>
              </a:lnSpc>
              <a:buFont typeface="Arial"/>
              <a:buChar char="•"/>
            </a:pPr>
            <a:r>
              <a:rPr lang="pt-BR" sz="3200" strike="noStrike">
                <a:solidFill>
                  <a:srgbClr val="000000"/>
                </a:solidFill>
                <a:latin typeface="Calibri"/>
              </a:rPr>
              <a:t>Entretanto...</a:t>
            </a:r>
            <a:endParaRPr/>
          </a:p>
          <a:p>
            <a:pPr lvl="1">
              <a:lnSpc>
                <a:spcPct val="100000"/>
              </a:lnSpc>
              <a:buFont typeface="Arial"/>
              <a:buChar char="–"/>
            </a:pPr>
            <a:r>
              <a:rPr lang="pt-BR" sz="2800" strike="noStrike">
                <a:solidFill>
                  <a:srgbClr val="000000"/>
                </a:solidFill>
                <a:latin typeface="Calibri"/>
              </a:rPr>
              <a:t>Ainda é usada em novos sistemas</a:t>
            </a:r>
            <a:endParaRPr/>
          </a:p>
          <a:p>
            <a:pPr lvl="1">
              <a:lnSpc>
                <a:spcPct val="100000"/>
              </a:lnSpc>
              <a:buFont typeface="Arial"/>
              <a:buChar char="–"/>
            </a:pPr>
            <a:r>
              <a:rPr lang="pt-BR" sz="2800" strike="noStrike">
                <a:solidFill>
                  <a:srgbClr val="000000"/>
                </a:solidFill>
                <a:latin typeface="Calibri"/>
              </a:rPr>
              <a:t>Existe muita documentação em sistemas legados</a:t>
            </a:r>
            <a:endParaRPr/>
          </a:p>
          <a:p>
            <a:pPr>
              <a:lnSpc>
                <a:spcPct val="100000"/>
              </a:lnSpc>
            </a:pP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TextShape 1"/>
          <p:cNvSpPr txBox="1"/>
          <p:nvPr/>
        </p:nvSpPr>
        <p:spPr>
          <a:xfrm>
            <a:off x="107640" y="188640"/>
            <a:ext cx="8928720" cy="64803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Os requisitos iniciais para módulo de matrícula são dados a seguir:</a:t>
            </a:r>
            <a:endParaRPr/>
          </a:p>
          <a:p>
            <a:pPr>
              <a:lnSpc>
                <a:spcPct val="100000"/>
              </a:lnSpc>
              <a:buFont typeface="Arial"/>
              <a:buChar char="•"/>
            </a:pPr>
            <a:r>
              <a:rPr lang="pt-BR" sz="3200" strike="noStrike">
                <a:solidFill>
                  <a:srgbClr val="000000"/>
                </a:solidFill>
                <a:latin typeface="Calibri"/>
              </a:rPr>
              <a:t>Para fazer a matrícula em um curso oferecido pela escola, o aluno solicita informações ao funcionário sobre quais cursos a empresa oferece. Se o aluno se interessar por algum curso, este pedirá informações a respeito de quais turmas do curso em questão se encontram em aberto, qual o horário em que as aulas serão ministradas, e qual a data prevista para início das aulas. Essas informações de cursos e turmas já estão cadastradas por um funcionário. Caso o horário da turma seja compatível com os horários do aluno, este realizará a matrícula em uma turma relativa ao curso em que se interessou. Caso o aluno nunca tenha feito nenhum curso na escola e portanto não esteja cadastrado, o aluno deverá ser registrado antes de realizar a matrícula. Após a matrícula, é necessário gerar um comprovante de matrículas para o aluno. A qualquer momento o funcionário pode gerar relatórios de turmas.</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Ferramentas principais</a:t>
            </a:r>
            <a:endParaRPr/>
          </a:p>
        </p:txBody>
      </p:sp>
      <p:sp>
        <p:nvSpPr>
          <p:cNvPr id="8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Diagrama de Fluxo de Dados</a:t>
            </a:r>
            <a:endParaRPr/>
          </a:p>
          <a:p>
            <a:pPr>
              <a:lnSpc>
                <a:spcPct val="100000"/>
              </a:lnSpc>
              <a:buFont typeface="Arial"/>
              <a:buChar char="•"/>
            </a:pPr>
            <a:r>
              <a:rPr lang="pt-BR" sz="3200" strike="noStrike">
                <a:solidFill>
                  <a:srgbClr val="000000"/>
                </a:solidFill>
                <a:latin typeface="Calibri"/>
              </a:rPr>
              <a:t>Dicionário de dados</a:t>
            </a:r>
            <a:endParaRPr/>
          </a:p>
          <a:p>
            <a:pPr>
              <a:lnSpc>
                <a:spcPct val="100000"/>
              </a:lnSpc>
              <a:buFont typeface="Arial"/>
              <a:buChar char="•"/>
            </a:pPr>
            <a:r>
              <a:rPr lang="pt-BR" sz="3200" strike="noStrike">
                <a:solidFill>
                  <a:srgbClr val="000000"/>
                </a:solidFill>
                <a:latin typeface="Calibri"/>
              </a:rPr>
              <a:t>Linguagem estruturada</a:t>
            </a:r>
            <a:endParaRPr/>
          </a:p>
          <a:p>
            <a:pPr>
              <a:lnSpc>
                <a:spcPct val="100000"/>
              </a:lnSpc>
              <a:buFont typeface="Arial"/>
              <a:buChar char="•"/>
            </a:pPr>
            <a:r>
              <a:rPr lang="pt-BR" sz="3200" strike="noStrike">
                <a:solidFill>
                  <a:srgbClr val="000000"/>
                </a:solidFill>
                <a:latin typeface="Calibri"/>
              </a:rPr>
              <a:t>Tabelas de Decisão</a:t>
            </a:r>
            <a:endParaRPr/>
          </a:p>
          <a:p>
            <a:pPr>
              <a:lnSpc>
                <a:spcPct val="100000"/>
              </a:lnSpc>
              <a:buFont typeface="Arial"/>
              <a:buChar char="•"/>
            </a:pPr>
            <a:r>
              <a:rPr lang="pt-BR" sz="3200" strike="noStrike">
                <a:solidFill>
                  <a:srgbClr val="000000"/>
                </a:solidFill>
                <a:latin typeface="Calibri"/>
              </a:rPr>
              <a:t>Diagrama Entidade-Relacionamento</a:t>
            </a:r>
            <a:endParaRPr/>
          </a:p>
          <a:p>
            <a:pPr>
              <a:lnSpc>
                <a:spcPct val="100000"/>
              </a:lnSpc>
            </a:pP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Diagrama de Fluxo de Dados</a:t>
            </a:r>
            <a:endParaRPr/>
          </a:p>
        </p:txBody>
      </p:sp>
      <p:sp>
        <p:nvSpPr>
          <p:cNvPr id="85"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Modelo lógico do software</a:t>
            </a:r>
            <a:endParaRPr/>
          </a:p>
          <a:p>
            <a:pPr lvl="1">
              <a:lnSpc>
                <a:spcPct val="100000"/>
              </a:lnSpc>
              <a:buFont typeface="Arial"/>
              <a:buChar char="–"/>
            </a:pPr>
            <a:r>
              <a:rPr lang="pt-BR" sz="2800" strike="noStrike">
                <a:solidFill>
                  <a:srgbClr val="000000"/>
                </a:solidFill>
                <a:latin typeface="Calibri"/>
              </a:rPr>
              <a:t>Independente de hardware, software, estrutura de dados...</a:t>
            </a:r>
            <a:endParaRPr/>
          </a:p>
          <a:p>
            <a:pPr>
              <a:lnSpc>
                <a:spcPct val="100000"/>
              </a:lnSpc>
              <a:buFont typeface="Arial"/>
              <a:buChar char="•"/>
            </a:pPr>
            <a:r>
              <a:rPr lang="pt-BR" sz="3200" strike="noStrike">
                <a:solidFill>
                  <a:srgbClr val="000000"/>
                </a:solidFill>
                <a:latin typeface="Calibri"/>
              </a:rPr>
              <a:t>Pode ser particionado em diversos níveis de abstração (Contexto ou nível 0, nível 1, ...)</a:t>
            </a:r>
            <a:endParaRPr/>
          </a:p>
          <a:p>
            <a:pPr>
              <a:lnSpc>
                <a:spcPct val="100000"/>
              </a:lnSpc>
              <a:buFont typeface="Arial"/>
              <a:buChar char="•"/>
            </a:pPr>
            <a:r>
              <a:rPr lang="pt-BR" sz="3200" strike="noStrike">
                <a:solidFill>
                  <a:srgbClr val="000000"/>
                </a:solidFill>
                <a:latin typeface="Calibri"/>
              </a:rPr>
              <a:t>4 elementos básicos</a:t>
            </a:r>
            <a:endParaRPr/>
          </a:p>
          <a:p>
            <a:pPr lvl="1">
              <a:lnSpc>
                <a:spcPct val="100000"/>
              </a:lnSpc>
              <a:buFont typeface="Arial"/>
              <a:buChar char="–"/>
            </a:pPr>
            <a:r>
              <a:rPr lang="pt-BR" sz="2800" strike="noStrike">
                <a:solidFill>
                  <a:srgbClr val="000000"/>
                </a:solidFill>
                <a:latin typeface="Calibri"/>
              </a:rPr>
              <a:t>Entidade externa (origem/destino)</a:t>
            </a:r>
            <a:endParaRPr/>
          </a:p>
          <a:p>
            <a:pPr lvl="1">
              <a:lnSpc>
                <a:spcPct val="100000"/>
              </a:lnSpc>
              <a:buFont typeface="Arial"/>
              <a:buChar char="–"/>
            </a:pPr>
            <a:r>
              <a:rPr lang="pt-BR" sz="2800" strike="noStrike">
                <a:solidFill>
                  <a:srgbClr val="000000"/>
                </a:solidFill>
                <a:latin typeface="Calibri"/>
              </a:rPr>
              <a:t>Processo</a:t>
            </a:r>
            <a:endParaRPr/>
          </a:p>
          <a:p>
            <a:pPr lvl="1">
              <a:lnSpc>
                <a:spcPct val="100000"/>
              </a:lnSpc>
              <a:buFont typeface="Arial"/>
              <a:buChar char="–"/>
            </a:pPr>
            <a:r>
              <a:rPr lang="pt-BR" sz="2800" strike="noStrike">
                <a:solidFill>
                  <a:srgbClr val="000000"/>
                </a:solidFill>
                <a:latin typeface="Calibri"/>
              </a:rPr>
              <a:t>Depósito de dados</a:t>
            </a:r>
            <a:endParaRPr/>
          </a:p>
          <a:p>
            <a:pPr lvl="1">
              <a:lnSpc>
                <a:spcPct val="100000"/>
              </a:lnSpc>
              <a:buFont typeface="Arial"/>
              <a:buChar char="–"/>
            </a:pPr>
            <a:r>
              <a:rPr lang="pt-BR" sz="2800" strike="noStrike">
                <a:solidFill>
                  <a:srgbClr val="000000"/>
                </a:solidFill>
                <a:latin typeface="Calibri"/>
              </a:rPr>
              <a:t>Fluxo de dados</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Entidade Externa</a:t>
            </a:r>
            <a:endParaRPr/>
          </a:p>
        </p:txBody>
      </p:sp>
      <p:sp>
        <p:nvSpPr>
          <p:cNvPr id="87"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Define a origem ou o destino dos dados</a:t>
            </a:r>
            <a:endParaRPr/>
          </a:p>
          <a:p>
            <a:pPr>
              <a:lnSpc>
                <a:spcPct val="100000"/>
              </a:lnSpc>
              <a:buFont typeface="Arial"/>
              <a:buChar char="•"/>
            </a:pPr>
            <a:r>
              <a:rPr lang="pt-BR" sz="3200" strike="noStrike">
                <a:solidFill>
                  <a:srgbClr val="000000"/>
                </a:solidFill>
                <a:latin typeface="Calibri"/>
              </a:rPr>
              <a:t>Normalmente é uma pessoa ou grupo de pessoas, uma organização, ou parte dela, um hardware ou software</a:t>
            </a:r>
            <a:endParaRPr/>
          </a:p>
          <a:p>
            <a:pPr>
              <a:lnSpc>
                <a:spcPct val="100000"/>
              </a:lnSpc>
              <a:buFont typeface="Arial"/>
              <a:buChar char="•"/>
            </a:pPr>
            <a:r>
              <a:rPr lang="pt-BR" sz="3200" strike="noStrike">
                <a:solidFill>
                  <a:srgbClr val="000000"/>
                </a:solidFill>
                <a:latin typeface="Calibri"/>
              </a:rPr>
              <a:t>Produz e recebe informação</a:t>
            </a:r>
            <a:endParaRPr/>
          </a:p>
          <a:p>
            <a:pPr>
              <a:lnSpc>
                <a:spcPct val="100000"/>
              </a:lnSpc>
            </a:pPr>
            <a:endParaRPr/>
          </a:p>
        </p:txBody>
      </p:sp>
      <p:pic>
        <p:nvPicPr>
          <p:cNvPr id="88" name="Picture 2" descr=""/>
          <p:cNvPicPr/>
          <p:nvPr/>
        </p:nvPicPr>
        <p:blipFill>
          <a:blip r:embed="rId1"/>
          <a:stretch/>
        </p:blipFill>
        <p:spPr>
          <a:xfrm>
            <a:off x="3851280" y="5119560"/>
            <a:ext cx="1441080" cy="901440"/>
          </a:xfrm>
          <a:prstGeom prst="rect">
            <a:avLst/>
          </a:prstGeom>
          <a:ln w="9360">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9"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Processo</a:t>
            </a:r>
            <a:endParaRPr/>
          </a:p>
        </p:txBody>
      </p:sp>
      <p:sp>
        <p:nvSpPr>
          <p:cNvPr id="90" name="TextShape 2"/>
          <p:cNvSpPr txBox="1"/>
          <p:nvPr/>
        </p:nvSpPr>
        <p:spPr>
          <a:xfrm>
            <a:off x="457200" y="1279440"/>
            <a:ext cx="8229240" cy="4525560"/>
          </a:xfrm>
          <a:prstGeom prst="rect">
            <a:avLst/>
          </a:prstGeom>
          <a:noFill/>
          <a:ln>
            <a:noFill/>
          </a:ln>
        </p:spPr>
        <p:txBody>
          <a:bodyPr/>
          <a:p>
            <a:pPr>
              <a:lnSpc>
                <a:spcPct val="100000"/>
              </a:lnSpc>
              <a:buFont typeface="Arial"/>
              <a:buChar char="•"/>
            </a:pPr>
            <a:r>
              <a:rPr lang="pt-BR" sz="2800" strike="noStrike">
                <a:solidFill>
                  <a:srgbClr val="000000"/>
                </a:solidFill>
                <a:latin typeface="Calibri"/>
              </a:rPr>
              <a:t>Transforma dados</a:t>
            </a:r>
            <a:endParaRPr/>
          </a:p>
          <a:p>
            <a:pPr>
              <a:lnSpc>
                <a:spcPct val="100000"/>
              </a:lnSpc>
              <a:buFont typeface="Arial"/>
              <a:buChar char="•"/>
            </a:pPr>
            <a:r>
              <a:rPr lang="pt-BR" sz="2800" strike="noStrike">
                <a:solidFill>
                  <a:srgbClr val="000000"/>
                </a:solidFill>
                <a:latin typeface="Calibri"/>
              </a:rPr>
              <a:t>Pode representar um software, vários softwares, um módulo, ...</a:t>
            </a:r>
            <a:endParaRPr/>
          </a:p>
          <a:p>
            <a:pPr>
              <a:lnSpc>
                <a:spcPct val="100000"/>
              </a:lnSpc>
              <a:buFont typeface="Arial"/>
              <a:buChar char="•"/>
            </a:pPr>
            <a:r>
              <a:rPr lang="pt-BR" sz="2800" strike="noStrike">
                <a:solidFill>
                  <a:srgbClr val="000000"/>
                </a:solidFill>
                <a:latin typeface="Calibri"/>
              </a:rPr>
              <a:t>Geralmente provoca mudança de estado, estrutura ou conteúdo</a:t>
            </a:r>
            <a:endParaRPr/>
          </a:p>
          <a:p>
            <a:pPr>
              <a:lnSpc>
                <a:spcPct val="100000"/>
              </a:lnSpc>
              <a:buFont typeface="Arial"/>
              <a:buChar char="•"/>
            </a:pPr>
            <a:r>
              <a:rPr lang="pt-BR" sz="2800" strike="noStrike">
                <a:solidFill>
                  <a:srgbClr val="000000"/>
                </a:solidFill>
                <a:latin typeface="Calibri"/>
              </a:rPr>
              <a:t>A numeração não indica sequência de ações</a:t>
            </a:r>
            <a:endParaRPr/>
          </a:p>
          <a:p>
            <a:pPr>
              <a:lnSpc>
                <a:spcPct val="100000"/>
              </a:lnSpc>
              <a:buFont typeface="Arial"/>
              <a:buChar char="•"/>
            </a:pPr>
            <a:r>
              <a:rPr lang="pt-BR" sz="2800" strike="noStrike">
                <a:solidFill>
                  <a:srgbClr val="000000"/>
                </a:solidFill>
                <a:latin typeface="Calibri"/>
              </a:rPr>
              <a:t>Geralmente são verbos na especificação</a:t>
            </a:r>
            <a:endParaRPr/>
          </a:p>
          <a:p>
            <a:pPr>
              <a:lnSpc>
                <a:spcPct val="100000"/>
              </a:lnSpc>
            </a:pPr>
            <a:endParaRPr/>
          </a:p>
        </p:txBody>
      </p:sp>
      <p:pic>
        <p:nvPicPr>
          <p:cNvPr id="91" name="Picture 2" descr=""/>
          <p:cNvPicPr/>
          <p:nvPr/>
        </p:nvPicPr>
        <p:blipFill>
          <a:blip r:embed="rId1"/>
          <a:stretch/>
        </p:blipFill>
        <p:spPr>
          <a:xfrm>
            <a:off x="1619640" y="5157360"/>
            <a:ext cx="4537080" cy="1560240"/>
          </a:xfrm>
          <a:prstGeom prst="rect">
            <a:avLst/>
          </a:prstGeom>
          <a:ln w="9360">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Depósito de dados</a:t>
            </a:r>
            <a:endParaRPr/>
          </a:p>
        </p:txBody>
      </p:sp>
      <p:sp>
        <p:nvSpPr>
          <p:cNvPr id="93"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Pode ser um arquivo, uma tabela, ou parte de um banco de dados</a:t>
            </a:r>
            <a:endParaRPr/>
          </a:p>
          <a:p>
            <a:pPr>
              <a:lnSpc>
                <a:spcPct val="100000"/>
              </a:lnSpc>
              <a:buFont typeface="Arial"/>
              <a:buChar char="•"/>
            </a:pPr>
            <a:r>
              <a:rPr lang="pt-BR" sz="3200" strike="noStrike">
                <a:solidFill>
                  <a:srgbClr val="000000"/>
                </a:solidFill>
                <a:latin typeface="Calibri"/>
              </a:rPr>
              <a:t>Independente de unidade de armazenamento</a:t>
            </a:r>
            <a:endParaRPr/>
          </a:p>
          <a:p>
            <a:pPr>
              <a:lnSpc>
                <a:spcPct val="100000"/>
              </a:lnSpc>
              <a:buFont typeface="Arial"/>
              <a:buChar char="•"/>
            </a:pPr>
            <a:r>
              <a:rPr lang="pt-BR" sz="3200" strike="noStrike">
                <a:solidFill>
                  <a:srgbClr val="000000"/>
                </a:solidFill>
                <a:latin typeface="Calibri"/>
              </a:rPr>
              <a:t>Pode receber o nome do fluxo de dados</a:t>
            </a:r>
            <a:endParaRPr/>
          </a:p>
          <a:p>
            <a:pPr>
              <a:lnSpc>
                <a:spcPct val="100000"/>
              </a:lnSpc>
              <a:buFont typeface="Arial"/>
              <a:buChar char="•"/>
            </a:pPr>
            <a:r>
              <a:rPr lang="pt-BR" sz="3200" strike="noStrike">
                <a:solidFill>
                  <a:srgbClr val="000000"/>
                </a:solidFill>
                <a:latin typeface="Calibri"/>
              </a:rPr>
              <a:t>Normalmente está no plural</a:t>
            </a:r>
            <a:endParaRPr/>
          </a:p>
          <a:p>
            <a:pPr>
              <a:lnSpc>
                <a:spcPct val="100000"/>
              </a:lnSpc>
            </a:pPr>
            <a:endParaRPr/>
          </a:p>
        </p:txBody>
      </p:sp>
      <p:pic>
        <p:nvPicPr>
          <p:cNvPr id="94" name="Picture 2" descr=""/>
          <p:cNvPicPr/>
          <p:nvPr/>
        </p:nvPicPr>
        <p:blipFill>
          <a:blip r:embed="rId1"/>
          <a:stretch/>
        </p:blipFill>
        <p:spPr>
          <a:xfrm>
            <a:off x="1960560" y="4903920"/>
            <a:ext cx="5221080" cy="541080"/>
          </a:xfrm>
          <a:prstGeom prst="rect">
            <a:avLst/>
          </a:prstGeom>
          <a:ln w="9360">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5"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Fluxo de Dados</a:t>
            </a:r>
            <a:endParaRPr/>
          </a:p>
        </p:txBody>
      </p:sp>
      <p:sp>
        <p:nvSpPr>
          <p:cNvPr id="96"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Insere e retira dados de processos, depósitos de dados e entidades externas</a:t>
            </a:r>
            <a:endParaRPr/>
          </a:p>
          <a:p>
            <a:pPr>
              <a:lnSpc>
                <a:spcPct val="100000"/>
              </a:lnSpc>
              <a:buFont typeface="Arial"/>
              <a:buChar char="•"/>
            </a:pPr>
            <a:r>
              <a:rPr lang="pt-BR" sz="3200" strike="noStrike">
                <a:solidFill>
                  <a:srgbClr val="000000"/>
                </a:solidFill>
                <a:latin typeface="Calibri"/>
              </a:rPr>
              <a:t>Deve ter um nome único</a:t>
            </a:r>
            <a:endParaRPr/>
          </a:p>
          <a:p>
            <a:pPr>
              <a:lnSpc>
                <a:spcPct val="100000"/>
              </a:lnSpc>
              <a:buFont typeface="Arial"/>
              <a:buChar char="•"/>
            </a:pPr>
            <a:r>
              <a:rPr lang="pt-BR" sz="3200" strike="noStrike">
                <a:solidFill>
                  <a:srgbClr val="000000"/>
                </a:solidFill>
                <a:latin typeface="Calibri"/>
              </a:rPr>
              <a:t>Deve ser descrito no dicionário de dados</a:t>
            </a:r>
            <a:endParaRPr/>
          </a:p>
          <a:p>
            <a:pPr>
              <a:lnSpc>
                <a:spcPct val="100000"/>
              </a:lnSpc>
            </a:pPr>
            <a:endParaRPr/>
          </a:p>
          <a:p>
            <a:pPr>
              <a:lnSpc>
                <a:spcPct val="100000"/>
              </a:lnSpc>
            </a:pPr>
            <a:endParaRPr/>
          </a:p>
        </p:txBody>
      </p:sp>
      <p:pic>
        <p:nvPicPr>
          <p:cNvPr id="97" name="Picture 2" descr=""/>
          <p:cNvPicPr/>
          <p:nvPr/>
        </p:nvPicPr>
        <p:blipFill>
          <a:blip r:embed="rId1"/>
          <a:stretch/>
        </p:blipFill>
        <p:spPr>
          <a:xfrm>
            <a:off x="2860560" y="4611600"/>
            <a:ext cx="3420720" cy="401400"/>
          </a:xfrm>
          <a:prstGeom prst="rect">
            <a:avLst/>
          </a:prstGeom>
          <a:ln w="9360">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TextShape 1"/>
          <p:cNvSpPr txBox="1"/>
          <p:nvPr/>
        </p:nvSpPr>
        <p:spPr>
          <a:xfrm>
            <a:off x="457200" y="274680"/>
            <a:ext cx="8229240" cy="1142640"/>
          </a:xfrm>
          <a:prstGeom prst="rect">
            <a:avLst/>
          </a:prstGeom>
          <a:noFill/>
          <a:ln>
            <a:noFill/>
          </a:ln>
        </p:spPr>
        <p:txBody>
          <a:bodyPr anchor="ctr"/>
          <a:p>
            <a:pPr algn="ctr">
              <a:lnSpc>
                <a:spcPct val="100000"/>
              </a:lnSpc>
            </a:pPr>
            <a:r>
              <a:rPr lang="pt-BR" sz="4400" strike="noStrike">
                <a:solidFill>
                  <a:srgbClr val="000000"/>
                </a:solidFill>
                <a:latin typeface="Calibri"/>
              </a:rPr>
              <a:t>DFD de Contexto</a:t>
            </a:r>
            <a:endParaRPr/>
          </a:p>
        </p:txBody>
      </p:sp>
      <p:sp>
        <p:nvSpPr>
          <p:cNvPr id="99" name="TextShape 2"/>
          <p:cNvSpPr txBox="1"/>
          <p:nvPr/>
        </p:nvSpPr>
        <p:spPr>
          <a:xfrm>
            <a:off x="457200" y="1600200"/>
            <a:ext cx="8229240" cy="4525560"/>
          </a:xfrm>
          <a:prstGeom prst="rect">
            <a:avLst/>
          </a:prstGeom>
          <a:noFill/>
          <a:ln>
            <a:noFill/>
          </a:ln>
        </p:spPr>
        <p:txBody>
          <a:bodyPr/>
          <a:p>
            <a:pPr>
              <a:lnSpc>
                <a:spcPct val="100000"/>
              </a:lnSpc>
              <a:buFont typeface="Arial"/>
              <a:buChar char="•"/>
            </a:pPr>
            <a:r>
              <a:rPr lang="pt-BR" sz="3200" strike="noStrike">
                <a:solidFill>
                  <a:srgbClr val="000000"/>
                </a:solidFill>
                <a:latin typeface="Calibri"/>
              </a:rPr>
              <a:t>DFD de nível mais alto (DFD de nível 0)</a:t>
            </a:r>
            <a:endParaRPr/>
          </a:p>
          <a:p>
            <a:pPr>
              <a:lnSpc>
                <a:spcPct val="100000"/>
              </a:lnSpc>
              <a:buFont typeface="Arial"/>
              <a:buChar char="•"/>
            </a:pPr>
            <a:r>
              <a:rPr lang="pt-BR" sz="3200" strike="noStrike">
                <a:solidFill>
                  <a:srgbClr val="000000"/>
                </a:solidFill>
                <a:latin typeface="Calibri"/>
              </a:rPr>
              <a:t>Apresenta a visão das principais funções do sistema</a:t>
            </a:r>
            <a:endParaRPr/>
          </a:p>
          <a:p>
            <a:pPr>
              <a:lnSpc>
                <a:spcPct val="100000"/>
              </a:lnSpc>
              <a:buFont typeface="Arial"/>
              <a:buChar char="•"/>
            </a:pPr>
            <a:r>
              <a:rPr lang="pt-BR" sz="3200" strike="noStrike">
                <a:solidFill>
                  <a:srgbClr val="000000"/>
                </a:solidFill>
                <a:latin typeface="Calibri"/>
              </a:rPr>
              <a:t>Contém um processo, entidades externas e fluxos de dados</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