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c44872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c44872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058082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058082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2ae1ec91b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2ae1ec91b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2ae1ec91b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2ae1ec91b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ae1ec91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2ae1ec91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2ae1ec91b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2ae1ec91b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2ae1ec91b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2ae1ec91b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ae1ec91b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2ae1ec91b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ae1ec91b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ae1ec91b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6c8b6ae16849efeb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6c8b6ae16849efeb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6c8b6ae16849efeb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6c8b6ae16849efeb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a8de24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2a8de24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058082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058082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a8de24a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2a8de24a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2a8de24a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2a8de24a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a8de24a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a8de24a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2a8de24a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2a8de24a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a8de24a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2a8de24a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a8de24a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a8de24a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a8de24a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2a8de24a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2a8de24a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2a8de24a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a8de24a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a8de24a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2a8de24a3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2a8de24a3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058082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058082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2a8de24a3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2a8de24a3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a8de24a3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2a8de24a3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c8b6ae16849efeb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c8b6ae16849efeb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6c8b6ae16849efeb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6c8b6ae16849efeb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6c8b6ae16849efeb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6c8b6ae16849efeb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6c8b6ae16849efeb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6c8b6ae16849efeb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c8b6ae16849efeb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c8b6ae16849efeb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c8b6ae16849efeb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c8b6ae16849efeb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a8de24a3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a8de24a3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a8de24a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2a8de24a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058082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058082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2a8de24a3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2a8de24a3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6c8b6ae16849efeb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6c8b6ae16849efeb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058082f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058082f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058082f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058082f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058082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5058082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058082f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5058082f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4fc4f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4fc4f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058082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058082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c44872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c44872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5058082f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5058082f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058082f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058082f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5058082f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5058082f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528c993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528c993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058082f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058082f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35ed1cad6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35ed1cad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35ed1cad6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35ed1cad6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28c993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528c993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c3bb4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7c3bb4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7c3bb47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7c3bb47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a747b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aa747b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7c3bb47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7c3bb47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7c3bb47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7c3bb47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7c13160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7c13160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7c13160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7c13160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7c3bb47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7c3bb47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7c131601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7c13160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7c13160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7c13160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7c13160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7c13160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7c13160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7c13160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7c13160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7c13160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a747b62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a747b62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7c13160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7c13160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7c13160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7c13160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7c13160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7c13160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7c13160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7c13160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7c131601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7c131601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7c13160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7c13160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7c131601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7c131601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7c13160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7c13160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7c13160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7c13160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bad030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bad030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aa747b626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aa747b626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bad030a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bad030a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bad030a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bad030a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bad030a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bad030a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bad030a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bad030a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bad030a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bad030a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bad030a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bad030a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bad030a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bad030a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bad030ab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bad030ab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bad030a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bad030a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bad030a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bad030a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058082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058082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bad030ab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bad030ab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7385ca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7385ca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7385ca6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7385ca6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7385ca6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7385ca6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7385ca6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7385ca6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bad030a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bad030a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bad030ab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bad030a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bad030ab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bad030ab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bad030ab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bad030ab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9917e2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9917e2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058082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058082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9917e2b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9917e2b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9917e2b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29917e2b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9917e2b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29917e2b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9917e2b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29917e2b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29917e2b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29917e2b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9917e2b6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9917e2b6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9aea246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29aea246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9917e2b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9917e2b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9917e2b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29917e2b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9917e2b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29917e2b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058082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058082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9917e2b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29917e2b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9917e2b6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9917e2b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9917e2b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29917e2b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ae1ec91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ae1ec91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ae1ec91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ae1ec91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ae1ec91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2ae1ec91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ae1ec91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2ae1ec91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ae1ec91b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2ae1ec91b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ae1ec91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2ae1ec91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ae1ec91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2ae1ec91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058082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058082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ae1ec91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2ae1ec91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ae1ec91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2ae1ec91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ae1ec91b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2ae1ec91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ae1ec91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2ae1ec91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ae1ec91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ae1ec91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ae1ec91b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2ae1ec91b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ae1ec91b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ae1ec91b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ae1ec91b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2ae1ec91b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2ae1ec91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2ae1ec91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ae1ec91b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ae1ec91b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3.0/b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creativecommons.org/licenses/by/3.0/b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creativecommons.org/licenses/by/3.0/br/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9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4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8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reativecommons.org/licenses/by/3.0/br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eativecommons.org/licenses/by/3.0/br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plit.com/@engsoftmoderna/ExemploArquiteturaHexagona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creativecommons.org/licenses/by/3.0/b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creativecommons.org/licenses/by/3.0/b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functions.netlify.com/.netlify/functions/hello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creativecommons.org/licenses/by/3.0/br/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Engenharia de Software Moderna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5"/>
              <a:t>Artigos Didáticos - Parte II</a:t>
            </a:r>
            <a:endParaRPr b="1" sz="3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Projeto &amp; Arquitetura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Recomendações para desenvolvedores</a:t>
            </a:r>
            <a:endParaRPr sz="2500"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162451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Investir na separação entre</a:t>
            </a:r>
            <a:r>
              <a:rPr lang="en" sz="2400"/>
              <a:t> domínio e tecnologia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</a:t>
            </a:r>
            <a:r>
              <a:rPr lang="en" sz="2400"/>
              <a:t>estir no entendimento do domínio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Investir na criação de uma linguagem ubíqua: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Glossário de termos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Relacionamentos entre termos (por exemplo, via diagramas de classe simplificados)</a:t>
            </a:r>
            <a:endParaRPr sz="2400"/>
          </a:p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Definição de Sagas</a:t>
            </a:r>
            <a:endParaRPr sz="2500"/>
          </a:p>
        </p:txBody>
      </p:sp>
      <p:sp>
        <p:nvSpPr>
          <p:cNvPr id="789" name="Google Shape;789;p124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saga é definida por dois conjuntos: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Um conjunto de transações T1, T2,…, Tn (cada Ti executa em um único BD)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Um conjunto de compensações </a:t>
            </a:r>
            <a:r>
              <a:rPr lang="en" sz="2400"/>
              <a:t>C1, C2,…, Cn </a:t>
            </a:r>
            <a:r>
              <a:rPr lang="en" sz="2400"/>
              <a:t>para cada transação, respectivamente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Toda transação tem uma outra transação que a reverte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Exemplo: uma transação de crédito de x reais é compensada por uma transação de débito do mesmo valor</a:t>
            </a:r>
            <a:endParaRPr sz="2400"/>
          </a:p>
        </p:txBody>
      </p:sp>
      <p:sp>
        <p:nvSpPr>
          <p:cNvPr id="790" name="Google Shape;790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Execução </a:t>
            </a:r>
            <a:r>
              <a:rPr lang="en" sz="3000"/>
              <a:t>de Sagas: Caminho Feliz</a:t>
            </a:r>
            <a:endParaRPr sz="2500"/>
          </a:p>
        </p:txBody>
      </p:sp>
      <p:sp>
        <p:nvSpPr>
          <p:cNvPr id="796" name="Google Shape;796;p125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Todas as transações T1 a Tn executadas com sucesso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Sucesso total, não precisamos de compensações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97" name="Google Shape;797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Execução de </a:t>
            </a:r>
            <a:r>
              <a:rPr lang="en" sz="3000"/>
              <a:t>Sagas: Caminho Infeliz</a:t>
            </a:r>
            <a:endParaRPr sz="2500"/>
          </a:p>
        </p:txBody>
      </p:sp>
      <p:sp>
        <p:nvSpPr>
          <p:cNvPr id="803" name="Google Shape;803;p126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Alguma transação Tj falha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T1 (sucesso), T2 (sucesso),…, Tj (falha)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Então, temos que disparar as compensações das transações que foram antes executadas com sucesso</a:t>
            </a:r>
            <a:endParaRPr sz="2400"/>
          </a:p>
          <a:p>
            <a: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○"/>
            </a:pPr>
            <a:r>
              <a:rPr lang="en" sz="2300"/>
              <a:t>T1 (sucesso), T2 (sucesso),..., Tj (falha), </a:t>
            </a:r>
            <a:r>
              <a:rPr b="1" lang="en" sz="2300">
                <a:solidFill>
                  <a:srgbClr val="FF0000"/>
                </a:solidFill>
              </a:rPr>
              <a:t>Cj-1,…, C2, C1</a:t>
            </a:r>
            <a:endParaRPr sz="2300"/>
          </a:p>
        </p:txBody>
      </p:sp>
      <p:sp>
        <p:nvSpPr>
          <p:cNvPr id="804" name="Google Shape;804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 código</a:t>
            </a:r>
            <a:endParaRPr sz="2500"/>
          </a:p>
        </p:txBody>
      </p:sp>
      <p:sp>
        <p:nvSpPr>
          <p:cNvPr id="810" name="Google Shape;810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1" name="Google Shape;81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07" y="0"/>
            <a:ext cx="3373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28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Exercícios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817" name="Google Shape;817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29"/>
          <p:cNvSpPr txBox="1"/>
          <p:nvPr/>
        </p:nvSpPr>
        <p:spPr>
          <a:xfrm>
            <a:off x="152400" y="407125"/>
            <a:ext cx="8916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1.  </a:t>
            </a:r>
            <a:r>
              <a:rPr lang="en" sz="2300">
                <a:solidFill>
                  <a:schemeClr val="dk2"/>
                </a:solidFill>
              </a:rPr>
              <a:t>Por que microsserviços não devem compartilhar um único BD?</a:t>
            </a:r>
            <a:endParaRPr sz="2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2. Como um desenvolvedor deve proceder quando uma compensação falhar, isto é, não puder ser executada com sucesso?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0"/>
          <p:cNvSpPr txBox="1"/>
          <p:nvPr/>
        </p:nvSpPr>
        <p:spPr>
          <a:xfrm>
            <a:off x="152400" y="0"/>
            <a:ext cx="89163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</a:t>
            </a:r>
            <a:r>
              <a:rPr lang="en" sz="2300">
                <a:solidFill>
                  <a:schemeClr val="dk2"/>
                </a:solidFill>
              </a:rPr>
              <a:t>. Qual a diferença entre uma transação distribuída e uma saga? Responda e justifique de forma muito breve.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Quando consideradas individualmente, as transações de uma saga são atômicas?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Se não houvesse compensações, as transações de uma saga, quando consideradas em conjunto, seriam sempre atômicas?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Suponha uma transação Ti de uma saga. Uma transação T’ que não faz parte da saga pode observar os resultados de Ti antes da execução completa da saga?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Suponha uma transação distribuída T. Uma segunda transação T’ pode observar os resultados ainda intermediários de T?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Com sagas, temos que escrever a lógica de rollback, isto é, as compensações. O mesmo acontece com transações distrib</a:t>
            </a:r>
            <a:r>
              <a:rPr lang="en" sz="2300">
                <a:solidFill>
                  <a:schemeClr val="dk2"/>
                </a:solidFill>
              </a:rPr>
              <a:t>uídas</a:t>
            </a:r>
            <a:r>
              <a:rPr lang="en" sz="2300">
                <a:solidFill>
                  <a:schemeClr val="dk2"/>
                </a:solidFill>
              </a:rPr>
              <a:t>? Sim ou não? 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Resumo: Sagas vs 2PC</a:t>
            </a:r>
            <a:endParaRPr sz="2500"/>
          </a:p>
        </p:txBody>
      </p:sp>
      <p:sp>
        <p:nvSpPr>
          <p:cNvPr id="833" name="Google Shape;833;p131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Visibilidade dos estados intermediários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Sagas: estados intermediário visíveis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2PC: não visíveis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Lógica de compensação/rollback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Sagas: implementadas pelos devs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2PC: implementada pelo BD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34" name="Google Shape;834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Por que então não usar 2PC?</a:t>
            </a:r>
            <a:endParaRPr sz="2500"/>
          </a:p>
        </p:txBody>
      </p:sp>
      <p:sp>
        <p:nvSpPr>
          <p:cNvPr id="840" name="Google Shape;840;p132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Algoritmo bem mais complexo: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Latência, devido à troca de mensagens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Maior possibilidade de bloqueios (ou impasses)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1" name="Google Shape;841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3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4"/>
              <a:t>Engenharia de Software Moderna</a:t>
            </a:r>
            <a:endParaRPr sz="2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 que é Injeção de Dependência?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8"/>
              <a:t>Prof. Marco Tulio Valente</a:t>
            </a:r>
            <a:endParaRPr sz="22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638"/>
              <a:buFont typeface="Arial"/>
              <a:buNone/>
            </a:pPr>
            <a:r>
              <a:t/>
            </a:r>
            <a:endParaRPr sz="1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638"/>
              <a:buFont typeface="Arial"/>
              <a:buNone/>
            </a:pPr>
            <a:r>
              <a:t/>
            </a:r>
            <a:endParaRPr sz="1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https://engsoftmoderna.info/artigos/injecao-dependencia.html</a:t>
            </a:r>
            <a:endParaRPr sz="1844"/>
          </a:p>
        </p:txBody>
      </p:sp>
      <p:sp>
        <p:nvSpPr>
          <p:cNvPr id="847" name="Google Shape;847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133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Objetos de Domínio</a:t>
            </a:r>
            <a:r>
              <a:rPr lang="en" sz="2400"/>
              <a:t> (“DDD Building blocks”)</a:t>
            </a:r>
            <a:endParaRPr sz="1900"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311700" y="1162450"/>
            <a:ext cx="8709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Domínio deve ser formado pelos seguintes objetos: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Entidades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Objetos de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Serviços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Agregados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Repositórios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Injeção de Dependências</a:t>
            </a:r>
            <a:endParaRPr sz="2500"/>
          </a:p>
        </p:txBody>
      </p:sp>
      <p:sp>
        <p:nvSpPr>
          <p:cNvPr id="854" name="Google Shape;854;p134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Padrão de projeto (porém não é um padrão GoF)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Usado para desacoplar uma classe de suas dependências mais importantes e sujeitas a mudanças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Nada melhor do que um exemplo</a:t>
            </a:r>
            <a:endParaRPr sz="2400"/>
          </a:p>
        </p:txBody>
      </p:sp>
      <p:sp>
        <p:nvSpPr>
          <p:cNvPr id="855" name="Google Shape;855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1" name="Google Shape;861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95400"/>
            <a:ext cx="40671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</a:t>
            </a:r>
            <a:endParaRPr sz="25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8" name="Google Shape;868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7300"/>
            <a:ext cx="8839200" cy="17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Solução que </a:t>
            </a:r>
            <a:r>
              <a:rPr b="1" lang="en" sz="3000"/>
              <a:t>não</a:t>
            </a:r>
            <a:r>
              <a:rPr lang="en" sz="3000"/>
              <a:t> usa </a:t>
            </a:r>
            <a:r>
              <a:rPr lang="en" sz="3000"/>
              <a:t>injeção de dependência</a:t>
            </a:r>
            <a:endParaRPr sz="2500"/>
          </a:p>
        </p:txBody>
      </p:sp>
      <p:cxnSp>
        <p:nvCxnSpPr>
          <p:cNvPr id="870" name="Google Shape;870;p136"/>
          <p:cNvCxnSpPr/>
          <p:nvPr/>
        </p:nvCxnSpPr>
        <p:spPr>
          <a:xfrm>
            <a:off x="4477875" y="2268625"/>
            <a:ext cx="12858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136"/>
          <p:cNvSpPr txBox="1"/>
          <p:nvPr/>
        </p:nvSpPr>
        <p:spPr>
          <a:xfrm>
            <a:off x="2585575" y="3235425"/>
            <a:ext cx="337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Dependência está “</a:t>
            </a:r>
            <a:r>
              <a:rPr lang="en" sz="1700">
                <a:solidFill>
                  <a:srgbClr val="FF0000"/>
                </a:solidFill>
              </a:rPr>
              <a:t>hard-coded”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872" name="Google Shape;872;p136"/>
          <p:cNvCxnSpPr>
            <a:endCxn id="871" idx="0"/>
          </p:cNvCxnSpPr>
          <p:nvPr/>
        </p:nvCxnSpPr>
        <p:spPr>
          <a:xfrm>
            <a:off x="2074075" y="2295225"/>
            <a:ext cx="2198400" cy="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14500"/>
            <a:ext cx="589407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Solução que usa </a:t>
            </a:r>
            <a:r>
              <a:rPr lang="en" sz="3000"/>
              <a:t>injeção de dependência </a:t>
            </a:r>
            <a:r>
              <a:rPr lang="en" sz="3000"/>
              <a:t>(via um construtor)</a:t>
            </a:r>
            <a:endParaRPr sz="30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Solução que usa </a:t>
            </a:r>
            <a:r>
              <a:rPr lang="en" sz="3000"/>
              <a:t>injeção de dependência</a:t>
            </a:r>
            <a:r>
              <a:rPr lang="en" sz="3000"/>
              <a:t> (via um método set)</a:t>
            </a:r>
            <a:endParaRPr sz="3000"/>
          </a:p>
        </p:txBody>
      </p:sp>
      <p:pic>
        <p:nvPicPr>
          <p:cNvPr id="886" name="Google Shape;886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03525"/>
            <a:ext cx="73723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Injeção de Dependência: Resumo</a:t>
            </a:r>
            <a:endParaRPr sz="2500"/>
          </a:p>
        </p:txBody>
      </p:sp>
      <p:sp>
        <p:nvSpPr>
          <p:cNvPr id="892" name="Google Shape;892;p139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Injetar dependências: “parametrizar” uma classe de forma que seja possível alterar suas dependências.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Objetivo: permitir mudar as dependências de uma classe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Por que isso é importante?</a:t>
            </a:r>
            <a:endParaRPr sz="2400"/>
          </a:p>
        </p:txBody>
      </p:sp>
      <p:sp>
        <p:nvSpPr>
          <p:cNvPr id="893" name="Google Shape;893;p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40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Assumem a responsabilidade de: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Criar uma classe 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Criar e injetar as dependências de 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Exemplos: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Java: Sprint, Guice, Dagger2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TypeScript: InversifyJS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Go: wire</a:t>
            </a:r>
            <a:endParaRPr sz="2400"/>
          </a:p>
        </p:txBody>
      </p:sp>
      <p:sp>
        <p:nvSpPr>
          <p:cNvPr id="899" name="Google Shape;899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Frameworks de Injeção de Dependência</a:t>
            </a:r>
            <a:endParaRPr sz="2500"/>
          </a:p>
        </p:txBody>
      </p:sp>
      <p:sp>
        <p:nvSpPr>
          <p:cNvPr id="900" name="Google Shape;900;p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6" name="Google Shape;906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66800"/>
            <a:ext cx="70199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1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Exemplo: Classe na qual a dependência será injetada</a:t>
            </a:r>
            <a:endParaRPr sz="22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Exemplo: Classe que cria a classe da dependência</a:t>
            </a:r>
            <a:endParaRPr sz="2200"/>
          </a:p>
        </p:txBody>
      </p:sp>
      <p:pic>
        <p:nvPicPr>
          <p:cNvPr id="914" name="Google Shape;91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4925"/>
            <a:ext cx="48672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142"/>
          <p:cNvSpPr txBox="1"/>
          <p:nvPr/>
        </p:nvSpPr>
        <p:spPr>
          <a:xfrm>
            <a:off x="5729575" y="1316125"/>
            <a:ext cx="3211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Nome hipotético de um framework de injeção de dependência</a:t>
            </a:r>
            <a:endParaRPr sz="1700"/>
          </a:p>
        </p:txBody>
      </p:sp>
      <p:cxnSp>
        <p:nvCxnSpPr>
          <p:cNvPr id="916" name="Google Shape;916;p142"/>
          <p:cNvCxnSpPr>
            <a:endCxn id="915" idx="1"/>
          </p:cNvCxnSpPr>
          <p:nvPr/>
        </p:nvCxnSpPr>
        <p:spPr>
          <a:xfrm flipH="1" rot="10800000">
            <a:off x="2526475" y="1800925"/>
            <a:ext cx="32031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Pergunta: como o framework vai inferir a dependência que precisa injetar na classe A?</a:t>
            </a:r>
            <a:endParaRPr sz="2500"/>
          </a:p>
        </p:txBody>
      </p:sp>
      <p:sp>
        <p:nvSpPr>
          <p:cNvPr id="922" name="Google Shape;922;p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Entidades </a:t>
            </a:r>
            <a:endParaRPr sz="2500"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1162450"/>
            <a:ext cx="8709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Objeto que possui uma identidade única, que o distingue dos demais objetos da mesma classe.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Exemplo: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Usuário (de uma biblioteca)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Aluno (de uma universidade)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Pergunta (em um fórum de perguntas e respostas)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8" name="Google Shape;928;p144"/>
          <p:cNvSpPr txBox="1"/>
          <p:nvPr>
            <p:ph idx="1" type="body"/>
          </p:nvPr>
        </p:nvSpPr>
        <p:spPr>
          <a:xfrm>
            <a:off x="311700" y="14672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Esta informação é declarada em um arquivo externo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 exemplo, um arquivo XML ou JSON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Neste arquivo, define-se o seguinte: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Toda vez que for solicitada uma dependência de um determinado tipo, digamos IB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Deve ser criado e injetado no lugar um objeto de uma classe B (tipo concreto)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29" name="Google Shape;929;p1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Pergunta: como o framework vai inferir a dependência que precisa injetar na classe A?</a:t>
            </a:r>
            <a:endParaRPr sz="25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5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4"/>
              <a:t>Engenharia de Software Moderna</a:t>
            </a:r>
            <a:endParaRPr sz="2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Criando Objetos Compostos com o Padrão de Projeto Composite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8"/>
              <a:t>Prof. Marco Tulio Valente</a:t>
            </a:r>
            <a:endParaRPr sz="22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https://engsoftmoderna.info/artigos/composite.html</a:t>
            </a:r>
            <a:endParaRPr sz="1844"/>
          </a:p>
        </p:txBody>
      </p:sp>
      <p:sp>
        <p:nvSpPr>
          <p:cNvPr id="935" name="Google Shape;935;p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6" name="Google Shape;936;p145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Composite </a:t>
            </a:r>
            <a:endParaRPr sz="2500"/>
          </a:p>
        </p:txBody>
      </p:sp>
      <p:sp>
        <p:nvSpPr>
          <p:cNvPr id="942" name="Google Shape;942;p146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Padrão de projeto GoF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Simples e muito usado, mas não coberto no livro texto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Permite: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Agrupar objetos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Tratar o agrupamento como um objeto “normal”</a:t>
            </a:r>
            <a:endParaRPr sz="2400"/>
          </a:p>
        </p:txBody>
      </p:sp>
      <p:sp>
        <p:nvSpPr>
          <p:cNvPr id="943" name="Google Shape;943;p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47"/>
          <p:cNvSpPr txBox="1"/>
          <p:nvPr>
            <p:ph type="title"/>
          </p:nvPr>
        </p:nvSpPr>
        <p:spPr>
          <a:xfrm>
            <a:off x="311700" y="368825"/>
            <a:ext cx="37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Editor gráfico que permite desenhar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Circulo</a:t>
            </a:r>
            <a:r>
              <a:rPr lang="en" sz="2500"/>
              <a:t>,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Triangulo</a:t>
            </a:r>
            <a:r>
              <a:rPr lang="en" sz="2500"/>
              <a:t>, etc.</a:t>
            </a:r>
            <a:endParaRPr sz="2000"/>
          </a:p>
        </p:txBody>
      </p:sp>
      <p:sp>
        <p:nvSpPr>
          <p:cNvPr id="949" name="Google Shape;949;p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0" name="Google Shape;950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950" y="259975"/>
            <a:ext cx="4323175" cy="4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</a:t>
            </a:r>
            <a:endParaRPr sz="2500"/>
          </a:p>
        </p:txBody>
      </p:sp>
      <p:sp>
        <p:nvSpPr>
          <p:cNvPr id="956" name="Google Shape;956;p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7" name="Google Shape;957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2082850"/>
            <a:ext cx="64674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148"/>
          <p:cNvSpPr txBox="1"/>
          <p:nvPr/>
        </p:nvSpPr>
        <p:spPr>
          <a:xfrm>
            <a:off x="570000" y="1014725"/>
            <a:ext cx="82623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Ficamos encarregados de implementar uma funcionalidade que permita agrupar figuras e tratar a figura resultante como uma figura “normal”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Solução: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Padrão Composite</a:t>
            </a:r>
            <a:endParaRPr sz="3000"/>
          </a:p>
        </p:txBody>
      </p:sp>
      <p:sp>
        <p:nvSpPr>
          <p:cNvPr id="964" name="Google Shape;964;p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5" name="Google Shape;965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325" y="160600"/>
            <a:ext cx="3885434" cy="47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00" y="1933575"/>
            <a:ext cx="30289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00" y="598875"/>
            <a:ext cx="7525901" cy="38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700" y="152400"/>
            <a:ext cx="3882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151"/>
          <p:cNvSpPr txBox="1"/>
          <p:nvPr/>
        </p:nvSpPr>
        <p:spPr>
          <a:xfrm>
            <a:off x="461425" y="922850"/>
            <a:ext cx="2605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Código que usa o padrão Composite</a:t>
            </a:r>
            <a:endParaRPr sz="26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52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Exercícios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983" name="Google Shape;983;p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53"/>
          <p:cNvSpPr txBox="1"/>
          <p:nvPr>
            <p:ph type="title"/>
          </p:nvPr>
        </p:nvSpPr>
        <p:spPr>
          <a:xfrm>
            <a:off x="83100" y="216425"/>
            <a:ext cx="38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1. </a:t>
            </a:r>
            <a:r>
              <a:rPr lang="en" sz="2300">
                <a:solidFill>
                  <a:schemeClr val="dk2"/>
                </a:solidFill>
              </a:rPr>
              <a:t>Injeção de Dependência, muitas vezes, é comparada com padrão Fábrica. Qual a desvantagem de injetar dependências por meio de fábricas? Para responder, compare os seguintes códigos:</a:t>
            </a:r>
            <a:endParaRPr sz="2500"/>
          </a:p>
        </p:txBody>
      </p:sp>
      <p:sp>
        <p:nvSpPr>
          <p:cNvPr id="989" name="Google Shape;989;p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0" name="Google Shape;990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50" y="181525"/>
            <a:ext cx="5223450" cy="46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Objetos de Valor (“Value Objects”)</a:t>
            </a:r>
            <a:endParaRPr sz="2500"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62450"/>
            <a:ext cx="8709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Não possuem um identificador único.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São caracterizados pelo seu estado </a:t>
            </a:r>
            <a:r>
              <a:rPr lang="en" sz="2000"/>
              <a:t>(valores de seus atributos).</a:t>
            </a:r>
            <a:r>
              <a:rPr lang="en" sz="2400"/>
              <a:t>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Exemplos: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Endereço, Moeda, Data, Fone, Email, Hora, Cor, etc.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6" name="Google Shape;18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4"/>
          <p:cNvSpPr txBox="1"/>
          <p:nvPr>
            <p:ph type="title"/>
          </p:nvPr>
        </p:nvSpPr>
        <p:spPr>
          <a:xfrm>
            <a:off x="83100" y="216425"/>
            <a:ext cx="85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2. </a:t>
            </a:r>
            <a:r>
              <a:rPr lang="en" sz="2300">
                <a:solidFill>
                  <a:schemeClr val="dk2"/>
                </a:solidFill>
              </a:rPr>
              <a:t>Por que costuma-se dizer que Injeção de Dependência pode, em certos casos, violar a propriedade de Ocultamento de Informação?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96" name="Google Shape;996;p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55"/>
          <p:cNvSpPr txBox="1"/>
          <p:nvPr>
            <p:ph type="title"/>
          </p:nvPr>
        </p:nvSpPr>
        <p:spPr>
          <a:xfrm>
            <a:off x="83100" y="216425"/>
            <a:ext cx="85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</a:t>
            </a:r>
            <a:r>
              <a:rPr lang="en" sz="2300">
                <a:solidFill>
                  <a:schemeClr val="dk2"/>
                </a:solidFill>
              </a:rPr>
              <a:t>. </a:t>
            </a:r>
            <a:r>
              <a:rPr lang="en" sz="2300">
                <a:solidFill>
                  <a:schemeClr val="dk2"/>
                </a:solidFill>
              </a:rPr>
              <a:t>Existem 3 tipos de classes/interfaces no padrão Composite:</a:t>
            </a:r>
            <a:endParaRPr sz="2300">
              <a:solidFill>
                <a:schemeClr val="dk2"/>
              </a:solidFill>
            </a:endParaRPr>
          </a:p>
          <a:p>
            <a:pPr indent="-3746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Uma interface visível para o cliente (Figura)</a:t>
            </a:r>
            <a:endParaRPr sz="2300">
              <a:solidFill>
                <a:schemeClr val="dk2"/>
              </a:solidFill>
            </a:endParaRPr>
          </a:p>
          <a:p>
            <a:pPr indent="-3746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Classes de objetos simples (Circulo e Triangulo)</a:t>
            </a:r>
            <a:endParaRPr sz="2300">
              <a:solidFill>
                <a:schemeClr val="dk2"/>
              </a:solidFill>
            </a:endParaRPr>
          </a:p>
          <a:p>
            <a:pPr indent="-3746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Classe responsável pela composição (FiguraAgrupada)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Considerando essas classes, pense em um outro exemplo de Composite e responda:</a:t>
            </a:r>
            <a:endParaRPr sz="2300">
              <a:solidFill>
                <a:schemeClr val="dk2"/>
              </a:solidFill>
            </a:endParaRPr>
          </a:p>
          <a:p>
            <a:pPr indent="-374650" lvl="0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Qual é a interface visível para o cliente? Quais métodos ela define?</a:t>
            </a:r>
            <a:endParaRPr sz="2300">
              <a:solidFill>
                <a:schemeClr val="dk2"/>
              </a:solidFill>
            </a:endParaRPr>
          </a:p>
          <a:p>
            <a:pPr indent="-3746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Quais são as classes de objetos simples? Basta citar o nome delas.</a:t>
            </a:r>
            <a:endParaRPr sz="2300">
              <a:solidFill>
                <a:schemeClr val="dk2"/>
              </a:solidFill>
            </a:endParaRPr>
          </a:p>
          <a:p>
            <a:pPr indent="-3746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Qual a classe responsável pela composição? Basta citar o nome dela.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002" name="Google Shape;1002;p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Por que distinguir entidades e objetos de valor?</a:t>
            </a:r>
            <a:endParaRPr sz="2500"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11700" y="1162450"/>
            <a:ext cx="8709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Entidades: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Objetos mais complexos, devem ser persistidos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Regras específicas para criação e remoção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Objetos de Valor: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Mais simples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Devem ser imutáveis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3" name="Google Shape;1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Serviços</a:t>
            </a:r>
            <a:endParaRPr sz="2500"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Objetos que “agrupam” operações importantes do domínio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Normalmente, são stateless e singletons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Às vezes, chamados de gerenciadores ou controladores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0" name="Google Shape;20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uma classe/objeto de </a:t>
            </a:r>
            <a:r>
              <a:rPr lang="en" sz="3000">
                <a:solidFill>
                  <a:srgbClr val="000000"/>
                </a:solidFill>
              </a:rPr>
              <a:t>serviço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,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0" y="1360550"/>
            <a:ext cx="5747375" cy="28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Agregados</a:t>
            </a:r>
            <a:endParaRPr sz="2500"/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 agregado é um grupo de</a:t>
            </a:r>
            <a:r>
              <a:rPr lang="en" sz="2400"/>
              <a:t> entidades e objetos de valor que forma uma unidade semântica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ponto de vista de projeto e de entendimento, os objetos de um agregado devem ser analisados sempre juntos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Agregados</a:t>
            </a:r>
            <a:endParaRPr sz="2500"/>
          </a:p>
        </p:txBody>
      </p:sp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 agregado possui um objeto raiz </a:t>
            </a:r>
            <a:r>
              <a:rPr lang="en" sz="2100"/>
              <a:t>(uma entidade)</a:t>
            </a:r>
            <a:endParaRPr sz="21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Acesso externo é sempre via raiz</a:t>
            </a:r>
            <a:endParaRPr sz="21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Raiz: referencia objetos internos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São persistidos em conjunto em bancos de dados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Deleção: deleção da raiz e de todos os objetos internos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de agregado</a:t>
            </a:r>
            <a:endParaRPr sz="2500"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 Pedido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possui um Endereço (objeto de valor)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possui um conjunto de Itens de Pedido (objeto interno)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Temas dos artigos</a:t>
            </a:r>
            <a:endParaRPr sz="2300"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sz="2400"/>
              <a:t>Domain-Driven Design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sz="2400"/>
              <a:t>Arquitetura Limpa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sz="2400"/>
              <a:t>Arquitetura Hexagonal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sz="2400"/>
              <a:t>Arquitetura Serverless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sz="2400"/>
              <a:t>Microsserviços e Sagas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" sz="2400"/>
              <a:t>Injeção de Dependência</a:t>
            </a:r>
            <a:endParaRPr sz="2400"/>
          </a:p>
          <a:p>
            <a:pPr indent="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Repositório</a:t>
            </a:r>
            <a:endParaRPr sz="2500"/>
          </a:p>
        </p:txBody>
      </p:sp>
      <p:sp>
        <p:nvSpPr>
          <p:cNvPr id="234" name="Google Shape;234;p44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Objeto que recupera outros objetos do domínio de um BD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Objetivo: prover uma abstração que blinde os desenvolvedores de preocupações relacionadas com BDs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Usados para recuperar entidades ou agregados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5" name="Google Shape;23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de repositório</a:t>
            </a:r>
            <a:endParaRPr sz="2500"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7625"/>
            <a:ext cx="8839200" cy="288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de repositório (continuação)</a:t>
            </a:r>
            <a:endParaRPr sz="2500"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38" y="1483700"/>
            <a:ext cx="4444925" cy="34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pic>
        <p:nvPicPr>
          <p:cNvPr id="255" name="Google Shape;2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0" y="144250"/>
            <a:ext cx="6591001" cy="47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7"/>
          <p:cNvSpPr/>
          <p:nvPr/>
        </p:nvSpPr>
        <p:spPr>
          <a:xfrm>
            <a:off x="1897825" y="2998425"/>
            <a:ext cx="1099800" cy="20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/>
          <p:nvPr/>
        </p:nvSpPr>
        <p:spPr>
          <a:xfrm>
            <a:off x="2731425" y="3530525"/>
            <a:ext cx="7803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Contextos Delimitados (“Bounded Contexts”)</a:t>
            </a:r>
            <a:endParaRPr sz="2500"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organização grande e complexa possui vários modelos de domínio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Exemplo: financeiro, pessoas, logística, clientes, etc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Contextos delimitados: sub-domínios de um domínio maior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Cada contexto delimitado possui: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Uma linguagem de domínio própria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Um modelo de domínio próprio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Exercícios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270" name="Google Shape;2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/>
        </p:nvSpPr>
        <p:spPr>
          <a:xfrm>
            <a:off x="152400" y="0"/>
            <a:ext cx="89163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1. </a:t>
            </a:r>
            <a:r>
              <a:rPr lang="en" sz="2300">
                <a:solidFill>
                  <a:schemeClr val="dk2"/>
                </a:solidFill>
              </a:rPr>
              <a:t>Suponha que você trabalha em uma empresa que possui um aplicativo para entrega de comida. Você ficou responsável pelo projeto da camada de domínio do sistema e decidiu usar DDD. Descreva então: (a) cinco termos da linguagem ubíqua do sistema; (b) três entidades; (c) três objetos de valor; (d) um agregado (incluindo objeto raiz e objetos internos); (e) dois métodos de um serviço; (f) dois métodos de um repositório. Basta citar os nomes que foram pedidos.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2. Suponha um sistema de comércio eletrônico, com as seguintes classes Pedido, ItensPedido e Produto. Qual dessas classes constitui um agregado? Qual classe está fora do agregado e porquê?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/>
        </p:nvSpPr>
        <p:spPr>
          <a:xfrm>
            <a:off x="152400" y="0"/>
            <a:ext cx="39333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3. Depois de aprender DDD, um desenvolvedor resolveu estruturar seu sistema como mostrado a seguir. Ele criou um pacote (ou um módulo ou diretório) para agrupar os arquivos que implementam os tipos de objetos de domínio preconizados por DDD. Essa decisão é consistente com os princípios de DDD? Justifique.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900" y="300678"/>
            <a:ext cx="4786500" cy="45550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Engenharia de Software Moderna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 que é uma Arquitetura Hexagonal?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https://engsoftmoderna.info/artigos/arquitetura-hexagonal.html</a:t>
            </a:r>
            <a:endParaRPr sz="1844"/>
          </a:p>
        </p:txBody>
      </p:sp>
      <p:sp>
        <p:nvSpPr>
          <p:cNvPr id="287" name="Google Shape;28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2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Contextualizando</a:t>
            </a:r>
            <a:endParaRPr sz="2500"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DDD tem uma “obsessão” com a camada de domínio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Desenvolvedores devem entender do domínio, conversar com pessoas do </a:t>
            </a:r>
            <a:r>
              <a:rPr lang="en" sz="2400"/>
              <a:t>domínio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Evoluir e melhorar sempre a modelagem do domínio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Definir e usar uma linguagem ubíqua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Modelar o domínio por meio de entidades, objetos de valor, serviços, agregados, repositórios, etc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5" name="Google Shape;29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Engenharia de Software Moderna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Domain-Driven Design (DDD): Um Resumo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https://engsoftmoderna.info/artigos/ddd.html</a:t>
            </a:r>
            <a:endParaRPr sz="1844"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Contextualizando</a:t>
            </a:r>
            <a:endParaRPr sz="2500"/>
          </a:p>
        </p:txBody>
      </p:sp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Porém, DDD diz pouco sobre o “resto” do sistema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 exemplo, não fala muito sobre como deve ser a “interface” entre domínio e o resto do sistema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Este é exatamente o “problema” que uma arquitetura hexagonal procura resolver</a:t>
            </a:r>
            <a:endParaRPr sz="2400"/>
          </a:p>
        </p:txBody>
      </p:sp>
      <p:sp>
        <p:nvSpPr>
          <p:cNvPr id="302" name="Google Shape;30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Hexagonal</a:t>
            </a:r>
            <a:endParaRPr sz="2500"/>
          </a:p>
        </p:txBody>
      </p:sp>
      <p:sp>
        <p:nvSpPr>
          <p:cNvPr id="308" name="Google Shape;308;p55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Definida por Alistair Cockburn, em meados dos anos 90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Ideia central: usar adaptadores para mediar a comunicação entre domínio e o resto do sistema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Adaptadores: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Mesma ideia do padrão de projeto do mesmo nome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9" name="Google Shape;30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43700" y="1381250"/>
            <a:ext cx="2612900" cy="2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6"/>
          <p:cNvSpPr txBox="1"/>
          <p:nvPr/>
        </p:nvSpPr>
        <p:spPr>
          <a:xfrm>
            <a:off x="1004600" y="410700"/>
            <a:ext cx="38100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(Web, mobile,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Bancos de dados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Sistemas externos (gateways pagto,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Bibliotecas de terceiros (logging, cache, pub/sub, etc)</a:t>
            </a:r>
            <a:endParaRPr sz="1800"/>
          </a:p>
        </p:txBody>
      </p:sp>
      <p:sp>
        <p:nvSpPr>
          <p:cNvPr id="317" name="Google Shape;317;p56"/>
          <p:cNvSpPr txBox="1"/>
          <p:nvPr/>
        </p:nvSpPr>
        <p:spPr>
          <a:xfrm>
            <a:off x="4184250" y="3994150"/>
            <a:ext cx="2170500" cy="78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Domínio “limpo” de tecnologia</a:t>
            </a:r>
            <a:endParaRPr sz="1800"/>
          </a:p>
        </p:txBody>
      </p:sp>
      <p:sp>
        <p:nvSpPr>
          <p:cNvPr id="318" name="Google Shape;318;p56"/>
          <p:cNvSpPr txBox="1"/>
          <p:nvPr/>
        </p:nvSpPr>
        <p:spPr>
          <a:xfrm>
            <a:off x="4692050" y="2775450"/>
            <a:ext cx="20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Adaptadores</a:t>
            </a:r>
            <a:endParaRPr b="1"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Domínio limpo de tecnologia</a:t>
            </a:r>
            <a:endParaRPr sz="2500"/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Camada de domínio não conhece: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Banco de dados usado pelo sistema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Frontend usado pelo sistema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Gateways de pagamentos usados pelo sistema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Serviços externos aos quais o sistema está integrado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etc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5" name="Google Shape;32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Hexagonal</a:t>
            </a:r>
            <a:endParaRPr sz="2500"/>
          </a:p>
        </p:txBody>
      </p:sp>
      <p:sp>
        <p:nvSpPr>
          <p:cNvPr id="331" name="Google Shape;331;p58"/>
          <p:cNvSpPr txBox="1"/>
          <p:nvPr>
            <p:ph idx="1" type="body"/>
          </p:nvPr>
        </p:nvSpPr>
        <p:spPr>
          <a:xfrm>
            <a:off x="311700" y="1162450"/>
            <a:ext cx="47259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Nome deriva do diagrama usado para ilustrar a arquitetura, formado por dois hexágonos concêntricos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2" name="Google Shape;33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25" y="306650"/>
            <a:ext cx="3870525" cy="4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Hexagonal</a:t>
            </a:r>
            <a:endParaRPr sz="2500"/>
          </a:p>
        </p:txBody>
      </p:sp>
      <p:sp>
        <p:nvSpPr>
          <p:cNvPr id="339" name="Google Shape;339;p59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“Cada face do hexágono representa um motivo pelo qual o sistema deve se comunicar com o mundo exterior. É por isso que são hexágonos e não círculos concêntricos.”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Motivos para comunicação com o mundo exterior: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Interagir com usuários (interface com usuários)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Persistir dados em um banco de dados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Enviar informações para outros sistemas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etc</a:t>
            </a:r>
            <a:r>
              <a:rPr lang="en" sz="2400"/>
              <a:t>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0" name="Google Shape;3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>
            <p:ph type="title"/>
          </p:nvPr>
        </p:nvSpPr>
        <p:spPr>
          <a:xfrm>
            <a:off x="235500" y="216425"/>
            <a:ext cx="26835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Exemplo: 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Sistema 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 Bibliotecas</a:t>
            </a:r>
            <a:endParaRPr sz="2200"/>
          </a:p>
        </p:txBody>
      </p:sp>
      <p:sp>
        <p:nvSpPr>
          <p:cNvPr id="346" name="Google Shape;34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275" y="252288"/>
            <a:ext cx="6096875" cy="463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0"/>
          <p:cNvSpPr txBox="1"/>
          <p:nvPr/>
        </p:nvSpPr>
        <p:spPr>
          <a:xfrm>
            <a:off x="146800" y="4329950"/>
            <a:ext cx="451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Arquitetura Hexagonal é também chamada de arquitetura baseada em </a:t>
            </a:r>
            <a:r>
              <a:rPr b="1" lang="en" sz="1600"/>
              <a:t>portas e adaptadores</a:t>
            </a:r>
            <a:endParaRPr b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um pouco mais real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Código também está disponível na seguinte IDE online: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https://replit.com/@engsoftmoderna/ExemploArquiteturaHexagonal</a:t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25" y="999800"/>
            <a:ext cx="4751299" cy="271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/>
        </p:nvSpPr>
        <p:spPr>
          <a:xfrm>
            <a:off x="181525" y="524550"/>
            <a:ext cx="8895300" cy="409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import Adaptadores.PesquisaLivrosWeb;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import Adaptadores.RepositorioImpl;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import Dominio.PesquisaLivrosImpl;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RepositorioImpl repo = new RepositorioImpl();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PesquisaLivrosImpl pesq = new PesquisaLivrosImpl(repo);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new PesquisaLivrosWeb(pesq).start();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Domain-Driven Design (DDD)</a:t>
            </a:r>
            <a:endParaRPr sz="2300"/>
          </a:p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576" y="1254500"/>
            <a:ext cx="2403325" cy="31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2957175" y="4586875"/>
            <a:ext cx="26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2003 (</a:t>
            </a:r>
            <a:r>
              <a:rPr lang="en" sz="1800"/>
              <a:t>"the blue book")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/>
        </p:nvSpPr>
        <p:spPr>
          <a:xfrm>
            <a:off x="620250" y="87975"/>
            <a:ext cx="8154000" cy="497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class PesquisaLivrosWeb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PesquisaLivros pesq;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public PesquisaLivrosWeb(PesquisaLivros pesq)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this.pesq = pesq;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public void start()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staticFiles.location("/templates");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get("/", (req, res) -&gt; {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res.redirect("index.html");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return null;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64"/>
          <p:cNvSpPr txBox="1"/>
          <p:nvPr/>
        </p:nvSpPr>
        <p:spPr>
          <a:xfrm>
            <a:off x="7153825" y="4477875"/>
            <a:ext cx="148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Continua</a:t>
            </a:r>
            <a:endParaRPr b="1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/>
        </p:nvSpPr>
        <p:spPr>
          <a:xfrm>
            <a:off x="620250" y="545175"/>
            <a:ext cx="8154000" cy="249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get("/pesquisa", (req, res) -&gt; {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String autor = req.queryParams("autor");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   return pesq.pesquisaPorAutor(autor);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5"/>
          <p:cNvSpPr txBox="1"/>
          <p:nvPr/>
        </p:nvSpPr>
        <p:spPr>
          <a:xfrm>
            <a:off x="7001425" y="58275"/>
            <a:ext cx="19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Continuação</a:t>
            </a:r>
            <a:endParaRPr b="1" sz="2000"/>
          </a:p>
        </p:txBody>
      </p:sp>
      <p:sp>
        <p:nvSpPr>
          <p:cNvPr id="376" name="Google Shape;376;p65"/>
          <p:cNvSpPr txBox="1"/>
          <p:nvPr/>
        </p:nvSpPr>
        <p:spPr>
          <a:xfrm>
            <a:off x="1013575" y="3507450"/>
            <a:ext cx="7334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Pergunta: Qual o papel de “PesquisaLivrosWeb” em uma arquitetura hexagonal?</a:t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/>
        </p:nvSpPr>
        <p:spPr>
          <a:xfrm>
            <a:off x="181525" y="524550"/>
            <a:ext cx="8895300" cy="14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interface PesquisaLivros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String pesquisaPorAutor(String autor);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6"/>
          <p:cNvSpPr txBox="1"/>
          <p:nvPr/>
        </p:nvSpPr>
        <p:spPr>
          <a:xfrm>
            <a:off x="937375" y="2516850"/>
            <a:ext cx="7334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Pergunta: Qual o papel da interface “PesquisaLivros” em uma arquitetura hexagonal?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/>
        </p:nvSpPr>
        <p:spPr>
          <a:xfrm>
            <a:off x="181525" y="143550"/>
            <a:ext cx="8895300" cy="383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class PesquisaLivrosImpl implements PesquisaLivros {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Repositorio repo;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PesquisaLivrosImpl(Repositorio repo)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this.repo = repo;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String pesquisaPorAutor(String autor)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return repo.getLivro(autor).getTitulo();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/>
        </p:nvSpPr>
        <p:spPr>
          <a:xfrm>
            <a:off x="272300" y="4158500"/>
            <a:ext cx="8744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Pergunta: Qual o papel da classe “PesquisaLivrosImpl” em uma arquitetura hexagonal? E em DDD, ela teria qual papel?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/>
        </p:nvSpPr>
        <p:spPr>
          <a:xfrm>
            <a:off x="181525" y="524550"/>
            <a:ext cx="8895300" cy="14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public interface Repositorio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public Livro getLivro(String autor);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937375" y="2516850"/>
            <a:ext cx="7334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Pergunta: Qual o papel da interface “Repositorio” em uma arquitetura hexagonal? E em DDD?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/>
        </p:nvSpPr>
        <p:spPr>
          <a:xfrm>
            <a:off x="181525" y="67350"/>
            <a:ext cx="8895300" cy="504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class RepositorioImpl implements Repositorio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public Livro getLivro(String autor)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try(Connection con = getConn("jdbc:sqlite:BD/bib.db"))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String query = "select * from livros where autor = ?";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PreparedStatement stmt = con.prepareStatement(query);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stmt.setString(1, autor);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ResultSet rs = stmt.executeQuery();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String isbn = rs.getString("isbn");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String titulo = rs.getString("titulo");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return new Livro(isbn, autor, titulo);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 catch (SQLException e)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System.out.println(e.getMessage());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return null;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3524375" y="4397475"/>
            <a:ext cx="5540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 o papel de “RepositorioImpl” em uma arq. hexagonal? E em DDD? E qual o papel de “Livro” em DDD?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Exercícios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406" name="Google Shape;40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1"/>
          <p:cNvSpPr txBox="1"/>
          <p:nvPr/>
        </p:nvSpPr>
        <p:spPr>
          <a:xfrm>
            <a:off x="152400" y="0"/>
            <a:ext cx="89163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1. </a:t>
            </a:r>
            <a:r>
              <a:rPr lang="en" sz="2300">
                <a:solidFill>
                  <a:schemeClr val="dk2"/>
                </a:solidFill>
              </a:rPr>
              <a:t> Em uma Arquitetura Hexagonal, um adaptador é uma implementação do padrão de projeto de mesmo nome. E as portas? Elas podem ser vistas como sendo uma implementação – pelo menos aproximada – de qual padrão de projeto? Se necessário, consulte o Capítulo 6 para responder.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2. </a:t>
            </a:r>
            <a:r>
              <a:rPr lang="en" sz="2300">
                <a:solidFill>
                  <a:schemeClr val="dk2"/>
                </a:solidFill>
              </a:rPr>
              <a:t>A definição do termo hexagonal é arbitrária, pois, dependendo da aplicação, ela poderia ser chamada de quadrangular, pentagonal, heptagonal, octogonal, etc. Justifique essa afirmação.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2"/>
          <p:cNvSpPr txBox="1"/>
          <p:nvPr/>
        </p:nvSpPr>
        <p:spPr>
          <a:xfrm>
            <a:off x="152400" y="0"/>
            <a:ext cx="87126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3. A seguir, mostramos duas classes de domínio, implementadas em Python usando Django. O código mostrado define regras para mapeamento dos campos de objetos dessas classes para linhas de tabelas de um  BD relacional. Esta implementação segue os princípios de DDD e de uma arquitetura hexagonal? Justifique.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17" name="Google Shape;417;p72"/>
          <p:cNvSpPr txBox="1"/>
          <p:nvPr/>
        </p:nvSpPr>
        <p:spPr>
          <a:xfrm>
            <a:off x="152400" y="1476925"/>
            <a:ext cx="91440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Musician(models.Model):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first_name = models.CharField(max_length=50)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last_name = models.CharField(max_length=50)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instrument = models.CharField(max_length=100)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Album(models.Model):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artist = models.ForeignKey(Musician, on_delete=models.CASCADE)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name = models.CharField(max_length=100)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release_date = models.DateField()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num_stars = models.IntegerField()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Engenharia de Software Moderna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Construindo Sistemas com uma Arquitetura Limpa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https://engsoftmoderna.info/artigos/arquitetura-limpa.html</a:t>
            </a:r>
            <a:endParaRPr sz="1844"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73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Projeto de Software</a:t>
            </a:r>
            <a:endParaRPr sz="2500"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62450"/>
            <a:ext cx="87096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Duas preocupações: domínio e tecnologia</a:t>
            </a:r>
            <a:endParaRPr sz="2400"/>
          </a:p>
          <a:p>
            <a:pPr indent="-3810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Domínio: problema que um sistema resolve (negócio)</a:t>
            </a:r>
            <a:endParaRPr sz="2400"/>
          </a:p>
          <a:p>
            <a:pPr indent="-3810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Tecnologia: interface com usuário, persistência, etc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Ambas são importantes, mas DDD defende:</a:t>
            </a:r>
            <a:endParaRPr sz="2400"/>
          </a:p>
          <a:p>
            <a:pPr indent="-3810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Separação entre essas duas preocupações</a:t>
            </a:r>
            <a:endParaRPr sz="2400"/>
          </a:p>
          <a:p>
            <a:pPr indent="-3810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Maior atenção ao domínio, principalmente se complexo</a:t>
            </a:r>
            <a:endParaRPr sz="2400"/>
          </a:p>
          <a:p>
            <a:pPr indent="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Limpa (Clean Architecture)</a:t>
            </a:r>
            <a:endParaRPr sz="2500"/>
          </a:p>
        </p:txBody>
      </p:sp>
      <p:sp>
        <p:nvSpPr>
          <p:cNvPr id="430" name="Google Shape;430;p74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Padrão arquitetural proposto por Robert Martin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Mesmo objetivo de uma Arquitetura Hexagonal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Separação de código: domínio vs tecnologia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Código de domínio “limpo” de código de tecnologia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31" name="Google Shape;43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658" y="210200"/>
            <a:ext cx="1307591" cy="17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5"/>
          <p:cNvSpPr txBox="1"/>
          <p:nvPr>
            <p:ph type="title"/>
          </p:nvPr>
        </p:nvSpPr>
        <p:spPr>
          <a:xfrm>
            <a:off x="311700" y="445025"/>
            <a:ext cx="378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Limpa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38" name="Google Shape;43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25" y="445025"/>
            <a:ext cx="5985664" cy="45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Entidades</a:t>
            </a:r>
            <a:endParaRPr sz="2500"/>
          </a:p>
        </p:txBody>
      </p:sp>
      <p:sp>
        <p:nvSpPr>
          <p:cNvPr id="445" name="Google Shape;445;p76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Lembram as entidades de DDD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Classes e objetos que têm vida própria e um identificador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Podem ser compartilhadas por mais de um sistema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6" name="Google Shape;44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Casos de Uso</a:t>
            </a:r>
            <a:endParaRPr sz="2500"/>
          </a:p>
        </p:txBody>
      </p:sp>
      <p:sp>
        <p:nvSpPr>
          <p:cNvPr id="452" name="Google Shape;452;p77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Classes que implementam regras de negócio específicas de um sistema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Lembram classes de serviços em DDD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Observação: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Casos de uso em arq. limpa não tem relação direta com casos de uso para especificação de requisitos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Menos relação ainda com Diagramas de Casos de Uso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53" name="Google Shape;45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Adaptadores</a:t>
            </a:r>
            <a:endParaRPr sz="2500"/>
          </a:p>
        </p:txBody>
      </p:sp>
      <p:sp>
        <p:nvSpPr>
          <p:cNvPr id="459" name="Google Shape;459;p78"/>
          <p:cNvSpPr txBox="1"/>
          <p:nvPr>
            <p:ph idx="1" type="body"/>
          </p:nvPr>
        </p:nvSpPr>
        <p:spPr>
          <a:xfrm>
            <a:off x="311700" y="1162450"/>
            <a:ext cx="87093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Mesmo objetivo dos adaptadores de uma arq. hexagonal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Têm como função mediar a interação entre: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Camada de sistemas externos (próximo slide)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Camadas centrais (Casos de Uso e Entidades)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0" name="Google Shape;46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6" name="Google Shape;46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43700" y="1381250"/>
            <a:ext cx="2612900" cy="2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9"/>
          <p:cNvSpPr txBox="1"/>
          <p:nvPr/>
        </p:nvSpPr>
        <p:spPr>
          <a:xfrm>
            <a:off x="1004600" y="410700"/>
            <a:ext cx="38100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(Web, mobile,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Bancos de dados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Sistemas externos (gateways pagto,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Bibliotecas de terceiros (logging, cache, pub/sub, etc)</a:t>
            </a:r>
            <a:endParaRPr sz="1800"/>
          </a:p>
        </p:txBody>
      </p:sp>
      <p:sp>
        <p:nvSpPr>
          <p:cNvPr id="468" name="Google Shape;468;p79"/>
          <p:cNvSpPr txBox="1"/>
          <p:nvPr/>
        </p:nvSpPr>
        <p:spPr>
          <a:xfrm>
            <a:off x="4184250" y="3994150"/>
            <a:ext cx="2170500" cy="78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Domínio “limpo” de tecnologia</a:t>
            </a:r>
            <a:endParaRPr sz="1800"/>
          </a:p>
        </p:txBody>
      </p:sp>
      <p:sp>
        <p:nvSpPr>
          <p:cNvPr id="469" name="Google Shape;469;p79"/>
          <p:cNvSpPr txBox="1"/>
          <p:nvPr/>
        </p:nvSpPr>
        <p:spPr>
          <a:xfrm>
            <a:off x="4692050" y="2775450"/>
            <a:ext cx="20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Adaptadores</a:t>
            </a:r>
            <a:endParaRPr b="1" sz="2200"/>
          </a:p>
        </p:txBody>
      </p:sp>
      <p:sp>
        <p:nvSpPr>
          <p:cNvPr id="470" name="Google Shape;470;p79"/>
          <p:cNvSpPr txBox="1"/>
          <p:nvPr/>
        </p:nvSpPr>
        <p:spPr>
          <a:xfrm>
            <a:off x="5459325" y="245525"/>
            <a:ext cx="335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Mesmo slide que usamos antes sobre Arquitetura Hexagonal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Sistemas e Frameworks Externos</a:t>
            </a:r>
            <a:endParaRPr sz="2500"/>
          </a:p>
        </p:txBody>
      </p:sp>
      <p:sp>
        <p:nvSpPr>
          <p:cNvPr id="476" name="Google Shape;476;p80"/>
          <p:cNvSpPr txBox="1"/>
          <p:nvPr>
            <p:ph idx="1" type="body"/>
          </p:nvPr>
        </p:nvSpPr>
        <p:spPr>
          <a:xfrm>
            <a:off x="311700" y="1162450"/>
            <a:ext cx="87093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BDs, interface com usuário, envio de mails, provedores de pagamento, comunicação com hardware, etc.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77" name="Google Shape;47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649" y="2571750"/>
            <a:ext cx="6184301" cy="22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Regra de Dependência</a:t>
            </a:r>
            <a:endParaRPr sz="2500"/>
          </a:p>
        </p:txBody>
      </p:sp>
      <p:sp>
        <p:nvSpPr>
          <p:cNvPr id="484" name="Google Shape;484;p81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 elemento declarado em uma camada externa não deve ser mencionado pelo código de uma camada interna. 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85" name="Google Shape;485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Dois possíveis sobre a regra de dependência</a:t>
            </a:r>
            <a:endParaRPr sz="2500"/>
          </a:p>
        </p:txBody>
      </p:sp>
      <p:sp>
        <p:nvSpPr>
          <p:cNvPr id="491" name="Google Shape;491;p82"/>
          <p:cNvSpPr txBox="1"/>
          <p:nvPr>
            <p:ph idx="1" type="body"/>
          </p:nvPr>
        </p:nvSpPr>
        <p:spPr>
          <a:xfrm>
            <a:off x="186775" y="1162450"/>
            <a:ext cx="45834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Uso</a:t>
            </a:r>
            <a:r>
              <a:rPr lang="en" sz="2400"/>
              <a:t> de “fora para dentro”: sem problemas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Uso de “dentro para fora” próximo slide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2" name="Google Shape;49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3" name="Google Shape;49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684" y="1232500"/>
            <a:ext cx="5041065" cy="38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de </a:t>
            </a:r>
            <a:r>
              <a:rPr lang="en" sz="3000"/>
              <a:t>Regra de Dependência</a:t>
            </a:r>
            <a:endParaRPr sz="2500"/>
          </a:p>
        </p:txBody>
      </p:sp>
      <p:sp>
        <p:nvSpPr>
          <p:cNvPr id="499" name="Google Shape;49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0" y="1688075"/>
            <a:ext cx="5819468" cy="33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3"/>
          <p:cNvSpPr txBox="1"/>
          <p:nvPr/>
        </p:nvSpPr>
        <p:spPr>
          <a:xfrm>
            <a:off x="356100" y="930800"/>
            <a:ext cx="733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Classe interna (caso de uso) tem que chamar um método de uma classe externa (envio de mail)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Conceitos Importantes em DDD</a:t>
            </a:r>
            <a:endParaRPr sz="2500"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62438"/>
            <a:ext cx="85206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Linguagem Ubíqua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Objetos de Domínio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Contextos Delimitados</a:t>
            </a:r>
            <a:endParaRPr sz="2400"/>
          </a:p>
          <a:p>
            <a:pPr indent="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de Regra de Dependência</a:t>
            </a:r>
            <a:endParaRPr sz="2500"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70" y="1688075"/>
            <a:ext cx="5819468" cy="33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4"/>
          <p:cNvSpPr txBox="1"/>
          <p:nvPr/>
        </p:nvSpPr>
        <p:spPr>
          <a:xfrm>
            <a:off x="356100" y="930800"/>
            <a:ext cx="733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Classe interna (caso de uso) tem que chamar um método de uma classe externa (envio de mail)</a:t>
            </a:r>
            <a:endParaRPr sz="2000"/>
          </a:p>
        </p:txBody>
      </p:sp>
      <p:sp>
        <p:nvSpPr>
          <p:cNvPr id="510" name="Google Shape;510;p84"/>
          <p:cNvSpPr txBox="1"/>
          <p:nvPr/>
        </p:nvSpPr>
        <p:spPr>
          <a:xfrm>
            <a:off x="4338925" y="42483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porta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1" name="Google Shape;511;p84"/>
          <p:cNvSpPr txBox="1"/>
          <p:nvPr/>
        </p:nvSpPr>
        <p:spPr>
          <a:xfrm>
            <a:off x="1748125" y="4172175"/>
            <a:ext cx="11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daptador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2" name="Google Shape;512;p84"/>
          <p:cNvSpPr/>
          <p:nvPr/>
        </p:nvSpPr>
        <p:spPr>
          <a:xfrm rot="5400000">
            <a:off x="3438425" y="909875"/>
            <a:ext cx="272100" cy="382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4"/>
          <p:cNvSpPr txBox="1"/>
          <p:nvPr/>
        </p:nvSpPr>
        <p:spPr>
          <a:xfrm>
            <a:off x="2255675" y="2261300"/>
            <a:ext cx="27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nversão de dependências (DIP)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Código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519" name="Google Shape;519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6"/>
          <p:cNvSpPr txBox="1"/>
          <p:nvPr/>
        </p:nvSpPr>
        <p:spPr>
          <a:xfrm>
            <a:off x="1248325" y="143550"/>
            <a:ext cx="6427500" cy="48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package casosDeUso;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interface MailServiceInterface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void send(String msg);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class CasoDeUso1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private MailServiceInterface ms;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CasoDeUso1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(MailServiceInterface ms)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this.ms = ms;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public void algumMetodoNegocio()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... this.ms.send("corpo do mail");  ...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7"/>
          <p:cNvSpPr txBox="1"/>
          <p:nvPr/>
        </p:nvSpPr>
        <p:spPr>
          <a:xfrm>
            <a:off x="562525" y="753150"/>
            <a:ext cx="8323800" cy="370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package adaptadores;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casosDeUso.MailServiceInterface;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class MailServiceImpl implements MailServiceInterface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public void send(String msg)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// envia e-mail usando sistema externo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}   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/>
        </p:nvSpPr>
        <p:spPr>
          <a:xfrm>
            <a:off x="1629325" y="753150"/>
            <a:ext cx="5924700" cy="33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package main;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adaptadores.MaiLserviceImpl;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casosDeUso.CasoDeUso1;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class ClassePrincial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public static void main()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new 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CasoDeUso1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(new MailServiceImpl());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}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Vantagens de uma Arquitetura Limpa</a:t>
            </a:r>
            <a:endParaRPr sz="2500"/>
          </a:p>
        </p:txBody>
      </p:sp>
      <p:sp>
        <p:nvSpPr>
          <p:cNvPr id="540" name="Google Shape;540;p89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 a implementação de testes de unidade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 entendimento, refatorações e evoluções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Melhora coesão e diminui acoplamento entre classes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Melhora reúso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 a troca de sistemas externos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1" name="Google Shape;541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0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Exercícios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547" name="Google Shape;547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1"/>
          <p:cNvSpPr txBox="1"/>
          <p:nvPr/>
        </p:nvSpPr>
        <p:spPr>
          <a:xfrm>
            <a:off x="152400" y="0"/>
            <a:ext cx="89163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1.  </a:t>
            </a:r>
            <a:r>
              <a:rPr lang="en" sz="2300">
                <a:solidFill>
                  <a:schemeClr val="dk2"/>
                </a:solidFill>
              </a:rPr>
              <a:t>Em uma arquitetura limpa o nome de um elemento declarado em uma camada externa não deve ser mencionado pelo código de uma camada interna. Qual a principal vantagem ou benefício dessa regra?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2. </a:t>
            </a:r>
            <a:r>
              <a:rPr lang="en" sz="2300">
                <a:solidFill>
                  <a:schemeClr val="dk2"/>
                </a:solidFill>
              </a:rPr>
              <a:t>Suponha que um sistema use tecnologias X, Y e Z. E suponha que temos certeza de que elas nunca vão mudar no futuro. Ou seja, não existe chance de amanhã o sistema ter que usar uma tecnologia X’, Y’ ou Z’. Nesse cenário, você acha que ainda pode ser útil a adoção de uma Arquitetura Limpa? Justifique.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2"/>
          <p:cNvSpPr txBox="1"/>
          <p:nvPr/>
        </p:nvSpPr>
        <p:spPr>
          <a:xfrm>
            <a:off x="152400" y="0"/>
            <a:ext cx="89163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</a:t>
            </a:r>
            <a:r>
              <a:rPr lang="en" sz="2300">
                <a:solidFill>
                  <a:schemeClr val="dk2"/>
                </a:solidFill>
              </a:rPr>
              <a:t>.  </a:t>
            </a:r>
            <a:r>
              <a:rPr lang="en" sz="2300">
                <a:solidFill>
                  <a:schemeClr val="dk2"/>
                </a:solidFill>
              </a:rPr>
              <a:t>Suponha um Sistema de Bibliotecas. Um Caso de Uso desse sistema precisa obter a lista de livros que estão emprestados para um usuário. Essa informação está em um BD relacional. Supondo que o sistema adota uma Arquitetura Limpa, responda: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" sz="2300">
                <a:solidFill>
                  <a:schemeClr val="dk2"/>
                </a:solidFill>
              </a:rPr>
              <a:t>A classe </a:t>
            </a: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Livro</a:t>
            </a:r>
            <a:r>
              <a:rPr lang="en" sz="2300">
                <a:solidFill>
                  <a:schemeClr val="dk2"/>
                </a:solidFill>
              </a:rPr>
              <a:t> deve pertencer a qual camada?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" sz="2300">
                <a:solidFill>
                  <a:schemeClr val="dk2"/>
                </a:solidFill>
              </a:rPr>
              <a:t>No sistema, existe uma uma interface de negócio com um método que retorna os livros emprestados para um certo usuário. Essa interface pertence a qual camada?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" sz="2300">
                <a:solidFill>
                  <a:schemeClr val="dk2"/>
                </a:solidFill>
              </a:rPr>
              <a:t>Sobre a interface anterior, existe uma classe que implementa os seus métodos (e que usa SQL para acessar o BD). Essa classe está em qual camada?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</a:pPr>
            <a:r>
              <a:rPr lang="en" sz="2300">
                <a:solidFill>
                  <a:schemeClr val="dk2"/>
                </a:solidFill>
              </a:rPr>
              <a:t>Para terminar, o SGBD estará localizado em qual camada?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Engenharia de Software Moderna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 que é uma Arquitetura Serverless?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https://engsoftmoderna.info/artigos/serverless.html</a:t>
            </a:r>
            <a:endParaRPr sz="1844"/>
          </a:p>
        </p:txBody>
      </p:sp>
      <p:sp>
        <p:nvSpPr>
          <p:cNvPr id="563" name="Google Shape;563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3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Linguagem Ubíqua</a:t>
            </a:r>
            <a:endParaRPr sz="2500"/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00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Contexto</a:t>
            </a:r>
            <a:endParaRPr sz="2500"/>
          </a:p>
        </p:txBody>
      </p:sp>
      <p:sp>
        <p:nvSpPr>
          <p:cNvPr id="570" name="Google Shape;570;p94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DDD, Arquitetura Hexagonal, Arquitetura Limpa, etc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Preocupação: organização </a:t>
            </a:r>
            <a:r>
              <a:rPr b="1" lang="en" sz="2400"/>
              <a:t>modular</a:t>
            </a:r>
            <a:r>
              <a:rPr lang="en" sz="2400"/>
              <a:t> de um sistema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Serverless: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Visão </a:t>
            </a:r>
            <a:r>
              <a:rPr b="1" lang="en" sz="2400"/>
              <a:t>tecnológica</a:t>
            </a:r>
            <a:r>
              <a:rPr lang="en" sz="2400"/>
              <a:t> e voltada para plataformas de </a:t>
            </a:r>
            <a:r>
              <a:rPr b="1" lang="en" sz="2400"/>
              <a:t>cloud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Considerada uma evolução de plataformas de cloud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1" name="Google Shape;57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5"/>
          <p:cNvSpPr txBox="1"/>
          <p:nvPr>
            <p:ph type="title"/>
          </p:nvPr>
        </p:nvSpPr>
        <p:spPr>
          <a:xfrm>
            <a:off x="2643975" y="140225"/>
            <a:ext cx="43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Histórico </a:t>
            </a:r>
            <a:r>
              <a:rPr lang="en" sz="2200"/>
              <a:t>(datas aproximadas)</a:t>
            </a:r>
            <a:endParaRPr sz="1700"/>
          </a:p>
        </p:txBody>
      </p:sp>
      <p:sp>
        <p:nvSpPr>
          <p:cNvPr id="577" name="Google Shape;57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8" name="Google Shape;57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93925"/>
            <a:ext cx="7180627" cy="403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p95"/>
          <p:cNvSpPr txBox="1"/>
          <p:nvPr/>
        </p:nvSpPr>
        <p:spPr>
          <a:xfrm>
            <a:off x="1696775" y="719100"/>
            <a:ext cx="12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1990</a:t>
            </a:r>
            <a:endParaRPr/>
          </a:p>
        </p:txBody>
      </p:sp>
      <p:sp>
        <p:nvSpPr>
          <p:cNvPr id="580" name="Google Shape;580;p95"/>
          <p:cNvSpPr txBox="1"/>
          <p:nvPr/>
        </p:nvSpPr>
        <p:spPr>
          <a:xfrm>
            <a:off x="3296975" y="71910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2000</a:t>
            </a:r>
            <a:endParaRPr/>
          </a:p>
        </p:txBody>
      </p:sp>
      <p:sp>
        <p:nvSpPr>
          <p:cNvPr id="581" name="Google Shape;581;p95"/>
          <p:cNvSpPr txBox="1"/>
          <p:nvPr/>
        </p:nvSpPr>
        <p:spPr>
          <a:xfrm>
            <a:off x="4897175" y="71910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2000</a:t>
            </a:r>
            <a:endParaRPr/>
          </a:p>
        </p:txBody>
      </p:sp>
      <p:sp>
        <p:nvSpPr>
          <p:cNvPr id="582" name="Google Shape;582;p95"/>
          <p:cNvSpPr txBox="1"/>
          <p:nvPr/>
        </p:nvSpPr>
        <p:spPr>
          <a:xfrm>
            <a:off x="6421175" y="71910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2015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pagamento</a:t>
            </a:r>
            <a:endParaRPr sz="2500"/>
          </a:p>
        </p:txBody>
      </p:sp>
      <p:sp>
        <p:nvSpPr>
          <p:cNvPr id="588" name="Google Shape;588;p96"/>
          <p:cNvSpPr txBox="1"/>
          <p:nvPr>
            <p:ph idx="1" type="body"/>
          </p:nvPr>
        </p:nvSpPr>
        <p:spPr>
          <a:xfrm>
            <a:off x="311700" y="10862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 tempo de execução </a:t>
            </a:r>
            <a:r>
              <a:rPr lang="en" sz="1600"/>
              <a:t>(inspirado em serviços de água ou energia elétrica)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89" name="Google Shape;58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00" y="1725900"/>
            <a:ext cx="5020951" cy="333092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96"/>
          <p:cNvSpPr txBox="1"/>
          <p:nvPr/>
        </p:nvSpPr>
        <p:spPr>
          <a:xfrm>
            <a:off x="6309675" y="3915450"/>
            <a:ext cx="2711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Fonte: </a:t>
            </a:r>
            <a:r>
              <a:rPr lang="en" sz="1300"/>
              <a:t>What Serverless Computing Is and Should Become: The Next Phase of Cloud Computing.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CACM, May 2021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Funções Serverless</a:t>
            </a:r>
            <a:endParaRPr sz="2500"/>
          </a:p>
        </p:txBody>
      </p:sp>
      <p:sp>
        <p:nvSpPr>
          <p:cNvPr id="597" name="Google Shape;597;p97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Invocadas explicitamente ou quando ocorrer um evento (exemplo: novo registro adicionado no BD)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Stateless (mas podem acessar BDs, filas de msgs, etc)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Possuem um tempo de execução máximo (ex.: 15 min), após esse tempo são automaticamente canceladas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Podem ser implementadas em várias linguagens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Nomes específicos da plataforma de cloud (exemplo: funções lambda, no caso da AWS)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98" name="Google Shape;598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(Netlify)</a:t>
            </a:r>
            <a:endParaRPr sz="2500"/>
          </a:p>
        </p:txBody>
      </p:sp>
      <p:sp>
        <p:nvSpPr>
          <p:cNvPr id="604" name="Google Shape;604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8"/>
          <p:cNvSpPr txBox="1"/>
          <p:nvPr/>
        </p:nvSpPr>
        <p:spPr>
          <a:xfrm>
            <a:off x="834525" y="1286550"/>
            <a:ext cx="7347900" cy="234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exports.handler = async (event, context) =&gt;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return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statusCode: 200,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body: "Hello, World"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98"/>
          <p:cNvSpPr txBox="1"/>
          <p:nvPr/>
        </p:nvSpPr>
        <p:spPr>
          <a:xfrm>
            <a:off x="1359700" y="4323275"/>
            <a:ext cx="64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https://functions.netlify.com/.netlify/functions/hello</a:t>
            </a:r>
            <a:endParaRPr sz="22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Serverless</a:t>
            </a:r>
            <a:endParaRPr sz="2500"/>
          </a:p>
        </p:txBody>
      </p:sp>
      <p:sp>
        <p:nvSpPr>
          <p:cNvPr id="612" name="Google Shape;612;p99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Pequenas funções, que executam rapidamente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Modelo de comunicação assíncrono: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Função processa, produz alguns eventos e termina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Esses eventos disparam a execução de outras funções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3" name="Google Shape;613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Anti-padrões Serverless</a:t>
            </a:r>
            <a:endParaRPr sz="2500"/>
          </a:p>
        </p:txBody>
      </p:sp>
      <p:sp>
        <p:nvSpPr>
          <p:cNvPr id="619" name="Google Shape;619;p100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Funções grandes e complexas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Funções pequenas, mas fortemente acopladas (uma função, por exemplo, chama diversas outras)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20" name="Google Shape;620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Vantagens de Serverless</a:t>
            </a:r>
            <a:endParaRPr sz="2500"/>
          </a:p>
        </p:txBody>
      </p:sp>
      <p:sp>
        <p:nvSpPr>
          <p:cNvPr id="626" name="Google Shape;626;p101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 pode ser menor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Escalabilidade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Não precisamos nos preocupar com configuração de máquinas virtuais e configuração de parâmetros do cloud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27" name="Google Shape;627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Desvantagens de Serverless</a:t>
            </a:r>
            <a:endParaRPr sz="2500"/>
          </a:p>
        </p:txBody>
      </p:sp>
      <p:sp>
        <p:nvSpPr>
          <p:cNvPr id="633" name="Google Shape;633;p102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Complexidade arquitetural</a:t>
            </a:r>
            <a:endParaRPr sz="23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Maior latência, principalmente na </a:t>
            </a:r>
            <a:r>
              <a:rPr lang="en" sz="2400"/>
              <a:t>primeira</a:t>
            </a:r>
            <a:r>
              <a:rPr lang="en" sz="2400"/>
              <a:t> execução (cold start problem)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Dependência de fornecedores (vendor lock-in).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34" name="Google Shape;634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1"/>
              <a:t>Exercícios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640" name="Google Shape;640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 de Bibliotecas</a:t>
            </a:r>
            <a:endParaRPr sz="2500"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62451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Linguagem ubíqua: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Livro, Exemplar, ISBN, Bibliotecária, Usuário, Acervo, Reserva, Empréstimo, Multa, Catálogo, etc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Linguagem dos desenvolvedores: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Proxy, observadores, cache, camadas, rotas, etc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Linguagem específica das bibliotecárias: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i="1" lang="en" sz="2400"/>
              <a:t>ISBN alternativos</a:t>
            </a:r>
            <a:endParaRPr i="1" sz="2400"/>
          </a:p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4"/>
          <p:cNvSpPr txBox="1"/>
          <p:nvPr/>
        </p:nvSpPr>
        <p:spPr>
          <a:xfrm>
            <a:off x="76200" y="228600"/>
            <a:ext cx="47349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1.  </a:t>
            </a:r>
            <a:r>
              <a:rPr lang="en" sz="2300">
                <a:solidFill>
                  <a:schemeClr val="dk2"/>
                </a:solidFill>
              </a:rPr>
              <a:t>Suponha uma agenda de compromissos construída usando-se serverless. Mostra-se ao lado uma das funções dessa aplicação, a qual retorna todos os compromissos inseridos na agenda. Qual a desvantagem de serverless fica mais clara ao analisarmos o código dessa função? Justifique. 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646" name="Google Shape;64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00" y="254950"/>
            <a:ext cx="3951899" cy="370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5"/>
          <p:cNvSpPr txBox="1"/>
          <p:nvPr/>
        </p:nvSpPr>
        <p:spPr>
          <a:xfrm>
            <a:off x="152400" y="0"/>
            <a:ext cx="8916300" cy="5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</a:t>
            </a:r>
            <a:r>
              <a:rPr lang="en" sz="2300">
                <a:solidFill>
                  <a:schemeClr val="dk2"/>
                </a:solidFill>
              </a:rPr>
              <a:t>.  </a:t>
            </a:r>
            <a:r>
              <a:rPr lang="en" sz="2300">
                <a:solidFill>
                  <a:schemeClr val="dk2"/>
                </a:solidFill>
              </a:rPr>
              <a:t>Analise os diagramas de sequência mostrados a seguir. Eles são de uma aplicação que inicialmente estava implementada usando uma arquitetura monolítica (figura 1) e que foi migrada para usar funções serverless (figura 2). A funcionalidade mostrada permite que um usuário faça o upload de um arquivo e solicite a sua conversão para um outro formato (pdf, svg, etc). Responda: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Qual dos dois diagramas é mais simples e fácil de entender? Justifique sua resposta.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lphaLcParenBoth"/>
            </a:pPr>
            <a:r>
              <a:rPr lang="en" sz="2300">
                <a:solidFill>
                  <a:schemeClr val="dk2"/>
                </a:solidFill>
              </a:rPr>
              <a:t>Descreva uma diferença importante entre os dois diagramas. Ou seja, descreva uma mudança relevante que teve que ser realizada na estrutura original da aplicação (figura 1) para torná-la adequada para uma arquitetura baseada em serverless (figura 2). Justifique sua resposta.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57200"/>
            <a:ext cx="4010025" cy="433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7" name="Google Shape;65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400" y="457200"/>
            <a:ext cx="3885239" cy="4333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7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/>
              <a:t>Engenharia de Software Moderna</a:t>
            </a:r>
            <a:endParaRPr sz="28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Consistência de Dados em Microsserviços usando-se Sagas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8"/>
              <a:t>Prof. Marco Tulio Valente</a:t>
            </a:r>
            <a:endParaRPr sz="22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https://engsoftmoderna.info/artigos/sagas.html</a:t>
            </a:r>
            <a:endParaRPr sz="1844"/>
          </a:p>
        </p:txBody>
      </p:sp>
      <p:sp>
        <p:nvSpPr>
          <p:cNvPr id="663" name="Google Shape;663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07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Forças Motivadoras de Arquiteturas de Software</a:t>
            </a:r>
            <a:endParaRPr sz="2500"/>
          </a:p>
        </p:txBody>
      </p:sp>
      <p:sp>
        <p:nvSpPr>
          <p:cNvPr id="670" name="Google Shape;670;p108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Modularidade ⇒ DDD, Arquitetura Hexagonal, Limpa, etc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Tecnologia ⇒ Serverless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Agilidade ⇒ Microsserviços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Times Ágeis (squads)</a:t>
            </a:r>
            <a:endParaRPr sz="2500"/>
          </a:p>
        </p:txBody>
      </p:sp>
      <p:sp>
        <p:nvSpPr>
          <p:cNvPr id="677" name="Google Shape;677;p109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Autônomos, mini-startups, fracamente acoplados, etc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Integrados aos fluxos de valores da empresa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Missão bem definida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Responsabilidade fim-a-fim pela sua missão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Independência para colocar código em produção</a:t>
            </a:r>
            <a:endParaRPr sz="2400"/>
          </a:p>
        </p:txBody>
      </p:sp>
      <p:sp>
        <p:nvSpPr>
          <p:cNvPr id="678" name="Google Shape;678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Lei de Conway (1968)</a:t>
            </a:r>
            <a:endParaRPr sz="2500"/>
          </a:p>
        </p:txBody>
      </p:sp>
      <p:sp>
        <p:nvSpPr>
          <p:cNvPr id="684" name="Google Shape;684;p110"/>
          <p:cNvSpPr txBox="1"/>
          <p:nvPr>
            <p:ph idx="1" type="body"/>
          </p:nvPr>
        </p:nvSpPr>
        <p:spPr>
          <a:xfrm>
            <a:off x="311700" y="9338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</a:t>
            </a:r>
            <a:r>
              <a:rPr lang="en" sz="2200"/>
              <a:t>mpresas estão condenadas a produzir software cuja arquitetura reflete a organização dos times de desenvolvimento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Arquitetura do software espelha a arquitetura da organização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85" name="Google Shape;68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Lei de Conway </a:t>
            </a:r>
            <a:endParaRPr sz="2500"/>
          </a:p>
        </p:txBody>
      </p:sp>
      <p:sp>
        <p:nvSpPr>
          <p:cNvPr id="691" name="Google Shape;691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2" name="Google Shape;69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00" y="1139975"/>
            <a:ext cx="6623075" cy="3653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3" name="Google Shape;693;p111"/>
          <p:cNvSpPr txBox="1"/>
          <p:nvPr/>
        </p:nvSpPr>
        <p:spPr>
          <a:xfrm>
            <a:off x="2192200" y="3601500"/>
            <a:ext cx="1601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Arquitetura do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software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4" name="Google Shape;694;p111"/>
          <p:cNvSpPr txBox="1"/>
          <p:nvPr/>
        </p:nvSpPr>
        <p:spPr>
          <a:xfrm>
            <a:off x="5240200" y="3601500"/>
            <a:ext cx="1601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Arquitetura da organização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Squads &amp; Lei de Conway &amp; Microsserviços</a:t>
            </a:r>
            <a:endParaRPr sz="2500"/>
          </a:p>
        </p:txBody>
      </p:sp>
      <p:sp>
        <p:nvSpPr>
          <p:cNvPr id="700" name="Google Shape;700;p112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 squads são pequenos e fracamente acoplados, logo, pela Lei de Conway: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Módulos que esses times produzem serão também pequenos e fracamente acoplados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Ou seja, </a:t>
            </a:r>
            <a:r>
              <a:rPr b="1" lang="en" sz="2400"/>
              <a:t>microsserviços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01" name="Google Shape;701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00" y="966400"/>
            <a:ext cx="6885650" cy="29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13"/>
          <p:cNvSpPr/>
          <p:nvPr/>
        </p:nvSpPr>
        <p:spPr>
          <a:xfrm>
            <a:off x="2458650" y="1342825"/>
            <a:ext cx="42591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 de Bibliotecas</a:t>
            </a:r>
            <a:endParaRPr sz="2500"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62451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Relacionamentos entre termos da linguagem ubíqua:</a:t>
            </a:r>
            <a:endParaRPr sz="2400"/>
          </a:p>
          <a:p>
            <a: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Um Livro pode ter um ou mais Exemplares.</a:t>
            </a:r>
            <a:endParaRPr sz="2300"/>
          </a:p>
          <a:p>
            <a: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Uma Reserva pode ser feita para no máximo três Livros.</a:t>
            </a:r>
            <a:endParaRPr sz="2300"/>
          </a:p>
          <a:p>
            <a: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Existem 3 tipos de Usuário: Aluno, Professor e Externo.</a:t>
            </a:r>
            <a:endParaRPr sz="2300"/>
          </a:p>
          <a:p>
            <a:pPr indent="-374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O Acervo é formado por um conjunto de Livros.</a:t>
            </a:r>
            <a:endParaRPr sz="2300"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Microsserviços</a:t>
            </a:r>
            <a:endParaRPr sz="2500"/>
          </a:p>
        </p:txBody>
      </p:sp>
      <p:sp>
        <p:nvSpPr>
          <p:cNvPr id="713" name="Google Shape;713;p114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Módulos pequenos, com poucas funcionalidades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Fracamente acoplados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São serviços, ou seja, processos independentes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Podem ser colocados em produção de forma autônoma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Comunicação via troca de mensagens</a:t>
            </a:r>
            <a:endParaRPr sz="2400"/>
          </a:p>
        </p:txBody>
      </p:sp>
      <p:sp>
        <p:nvSpPr>
          <p:cNvPr id="714" name="Google Shape;714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Exemplo: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Uber</a:t>
            </a:r>
            <a:r>
              <a:rPr lang="en" sz="2400"/>
              <a:t> (~2018)</a:t>
            </a:r>
            <a:endParaRPr sz="1900"/>
          </a:p>
        </p:txBody>
      </p:sp>
      <p:sp>
        <p:nvSpPr>
          <p:cNvPr id="720" name="Google Shape;720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1" name="Google Shape;72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75" y="126887"/>
            <a:ext cx="5205201" cy="44325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2" name="Google Shape;722;p115"/>
          <p:cNvSpPr txBox="1"/>
          <p:nvPr/>
        </p:nvSpPr>
        <p:spPr>
          <a:xfrm>
            <a:off x="3717650" y="4654225"/>
            <a:ext cx="40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https://eng.uber.com/microservice-architecture/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6"/>
          <p:cNvSpPr txBox="1"/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Microsserviços não são uma bala de prata</a:t>
            </a:r>
            <a:endParaRPr sz="3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Desvantagens de </a:t>
            </a:r>
            <a:r>
              <a:rPr lang="en" sz="3000"/>
              <a:t>Microsserviços</a:t>
            </a:r>
            <a:endParaRPr sz="2500"/>
          </a:p>
        </p:txBody>
      </p:sp>
      <p:sp>
        <p:nvSpPr>
          <p:cNvPr id="733" name="Google Shape;733;p117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Complexidade maior, pois são aplicações distribuídas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Isso torna mais difícil tarefas como: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Monitoramento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Testes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Garantia de atomicidade em transações</a:t>
            </a:r>
            <a:endParaRPr sz="2400"/>
          </a:p>
        </p:txBody>
      </p:sp>
      <p:sp>
        <p:nvSpPr>
          <p:cNvPr id="734" name="Google Shape;734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18"/>
          <p:cNvSpPr txBox="1"/>
          <p:nvPr>
            <p:ph type="title"/>
          </p:nvPr>
        </p:nvSpPr>
        <p:spPr>
          <a:xfrm>
            <a:off x="3879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Microsserviços e Transações Distribuídas</a:t>
            </a:r>
            <a:endParaRPr sz="3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Atomicidade de transações</a:t>
            </a:r>
            <a:endParaRPr sz="2500"/>
          </a:p>
        </p:txBody>
      </p:sp>
      <p:sp>
        <p:nvSpPr>
          <p:cNvPr id="745" name="Google Shape;745;p119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Atomicidade: propriedade chave de transações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 executa-se tudo, ou não se executa nada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Vale para BDs centralizados e distribuídos</a:t>
            </a:r>
            <a:endParaRPr sz="2400"/>
          </a:p>
        </p:txBody>
      </p:sp>
      <p:sp>
        <p:nvSpPr>
          <p:cNvPr id="746" name="Google Shape;746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Atomicidade em BDs Centralizados</a:t>
            </a:r>
            <a:endParaRPr sz="2500"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3" name="Google Shape;75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25" y="1506400"/>
            <a:ext cx="2543050" cy="280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4" name="Google Shape;754;p120"/>
          <p:cNvCxnSpPr/>
          <p:nvPr/>
        </p:nvCxnSpPr>
        <p:spPr>
          <a:xfrm flipH="1" rot="10800000">
            <a:off x="3039950" y="1805075"/>
            <a:ext cx="27414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120"/>
          <p:cNvSpPr txBox="1"/>
          <p:nvPr/>
        </p:nvSpPr>
        <p:spPr>
          <a:xfrm>
            <a:off x="5781350" y="1384275"/>
            <a:ext cx="323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commit bem sucedido, efeitos de op1 e de op2 foram registrados no BD</a:t>
            </a:r>
            <a:endParaRPr sz="1600"/>
          </a:p>
        </p:txBody>
      </p:sp>
      <p:sp>
        <p:nvSpPr>
          <p:cNvPr id="756" name="Google Shape;756;p120"/>
          <p:cNvSpPr txBox="1"/>
          <p:nvPr/>
        </p:nvSpPr>
        <p:spPr>
          <a:xfrm>
            <a:off x="5781350" y="2603475"/>
            <a:ext cx="323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Caso contrário, nenhum efeito devido a op1 e op2 é registrado no BD</a:t>
            </a:r>
            <a:endParaRPr sz="1600"/>
          </a:p>
        </p:txBody>
      </p:sp>
      <p:cxnSp>
        <p:nvCxnSpPr>
          <p:cNvPr id="757" name="Google Shape;757;p120"/>
          <p:cNvCxnSpPr>
            <a:endCxn id="756" idx="1"/>
          </p:cNvCxnSpPr>
          <p:nvPr/>
        </p:nvCxnSpPr>
        <p:spPr>
          <a:xfrm flipH="1" rot="10800000">
            <a:off x="3338450" y="3065175"/>
            <a:ext cx="24429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Atomicidade em BDs Distribuídos</a:t>
            </a:r>
            <a:endParaRPr sz="2500"/>
          </a:p>
        </p:txBody>
      </p:sp>
      <p:sp>
        <p:nvSpPr>
          <p:cNvPr id="763" name="Google Shape;763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4" name="Google Shape;764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389325"/>
            <a:ext cx="2857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121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 muito comum com microsserviços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Bem mais complexo, pois BDs são independentes</a:t>
            </a:r>
            <a:endParaRPr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Two-Phase Commit (2PC)</a:t>
            </a:r>
            <a:endParaRPr sz="2500"/>
          </a:p>
        </p:txBody>
      </p:sp>
      <p:sp>
        <p:nvSpPr>
          <p:cNvPr id="771" name="Google Shape;771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22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Algoritmo para atomicidade de transações distribuídas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r>
              <a:rPr lang="en" sz="2400"/>
              <a:t>as conhecidos, incluindo latência e impasses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Não é</a:t>
            </a:r>
            <a:r>
              <a:rPr lang="en" sz="2400"/>
              <a:t> recomendado na prática</a:t>
            </a:r>
            <a:endParaRPr sz="2400"/>
          </a:p>
        </p:txBody>
      </p:sp>
      <p:pic>
        <p:nvPicPr>
          <p:cNvPr id="773" name="Google Shape;77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0320"/>
            <a:ext cx="7562201" cy="152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153" y="2802450"/>
            <a:ext cx="1718272" cy="2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Sagas</a:t>
            </a:r>
            <a:endParaRPr sz="2500"/>
          </a:p>
        </p:txBody>
      </p:sp>
      <p:sp>
        <p:nvSpPr>
          <p:cNvPr id="780" name="Google Shape;780;p123"/>
          <p:cNvSpPr txBox="1"/>
          <p:nvPr>
            <p:ph idx="1" type="body"/>
          </p:nvPr>
        </p:nvSpPr>
        <p:spPr>
          <a:xfrm>
            <a:off x="311700" y="1162450"/>
            <a:ext cx="8709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Alternativa simples ao uso de 2PC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Hector Garcia-Molina e Kenneth Salem, 1987</a:t>
            </a:r>
            <a:endParaRPr sz="2400"/>
          </a:p>
        </p:txBody>
      </p:sp>
      <p:sp>
        <p:nvSpPr>
          <p:cNvPr id="781" name="Google Shape;781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2" name="Google Shape;78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526" y="2576425"/>
            <a:ext cx="3759650" cy="191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3" name="Google Shape;783;p123"/>
          <p:cNvSpPr txBox="1"/>
          <p:nvPr/>
        </p:nvSpPr>
        <p:spPr>
          <a:xfrm>
            <a:off x="3282125" y="4662275"/>
            <a:ext cx="2850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https://doi.org/10.1145/38713.38742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