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7" r:id="rId34"/>
    <p:sldId id="288" r:id="rId35"/>
    <p:sldId id="298" r:id="rId36"/>
    <p:sldId id="289" r:id="rId37"/>
    <p:sldId id="290" r:id="rId38"/>
    <p:sldId id="291" r:id="rId39"/>
    <p:sldId id="292" r:id="rId40"/>
    <p:sldId id="293" r:id="rId41"/>
    <p:sldId id="295" r:id="rId42"/>
    <p:sldId id="296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Elemento </a:t>
            </a:r>
            <a:r>
              <a:rPr lang="pt-BR" i="1" u="sng" dirty="0" smtClean="0"/>
              <a:t>externo que interage com o sistema.</a:t>
            </a:r>
          </a:p>
          <a:p>
            <a:pPr lvl="1"/>
            <a:r>
              <a:rPr lang="pt-BR" dirty="0" smtClean="0"/>
              <a:t>“externo”: atores </a:t>
            </a:r>
            <a:r>
              <a:rPr lang="pt-BR" i="1" u="sng" dirty="0" smtClean="0"/>
              <a:t>não fazem parte do sistema.</a:t>
            </a:r>
          </a:p>
          <a:p>
            <a:pPr lvl="1"/>
            <a:r>
              <a:rPr lang="pt-BR" dirty="0" smtClean="0"/>
              <a:t>“interage”: um ator </a:t>
            </a:r>
            <a:r>
              <a:rPr lang="pt-BR" u="sng" dirty="0" smtClean="0"/>
              <a:t>troca informações com o sistema.</a:t>
            </a:r>
          </a:p>
          <a:p>
            <a:r>
              <a:rPr lang="pt-BR" dirty="0" smtClean="0"/>
              <a:t>Casos de uso representam uma </a:t>
            </a:r>
            <a:r>
              <a:rPr lang="pt-BR" u="sng" dirty="0" smtClean="0"/>
              <a:t>seqüência de interações entre o sistema e o ator.</a:t>
            </a:r>
          </a:p>
          <a:p>
            <a:pPr lvl="1"/>
            <a:r>
              <a:rPr lang="pt-BR" dirty="0" smtClean="0"/>
              <a:t>no sentido de troca de informações entre eles.</a:t>
            </a:r>
          </a:p>
          <a:p>
            <a:r>
              <a:rPr lang="pt-BR" dirty="0" smtClean="0"/>
              <a:t>Normalmente um agente externo inicia a seqüência de interações como o sistema.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52983"/>
            <a:ext cx="194468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Categorias de atores:</a:t>
            </a:r>
          </a:p>
          <a:p>
            <a:pPr lvl="1"/>
            <a:r>
              <a:rPr lang="pt-BR" b="1" i="1" dirty="0" smtClean="0"/>
              <a:t>cargos (Empregado, Cliente, Gerente, Almoxarife, Vendedor, </a:t>
            </a:r>
            <a:r>
              <a:rPr lang="pt-BR" b="1" i="1" dirty="0" err="1" smtClean="0"/>
              <a:t>etc</a:t>
            </a:r>
            <a:r>
              <a:rPr lang="pt-BR" b="1" i="1" dirty="0" smtClean="0"/>
              <a:t>);</a:t>
            </a:r>
          </a:p>
          <a:p>
            <a:pPr lvl="1"/>
            <a:r>
              <a:rPr lang="pt-BR" b="1" i="1" dirty="0" smtClean="0"/>
              <a:t>organizações (Empresa Fornecedora, Agência de Impostos, Administradora de Cartões, </a:t>
            </a:r>
            <a:r>
              <a:rPr lang="pt-BR" b="1" i="1" dirty="0" err="1" smtClean="0"/>
              <a:t>etc</a:t>
            </a:r>
            <a:r>
              <a:rPr lang="pt-BR" b="1" i="1" dirty="0" smtClean="0"/>
              <a:t>);</a:t>
            </a:r>
          </a:p>
          <a:p>
            <a:pPr lvl="1"/>
            <a:r>
              <a:rPr lang="pt-BR" b="1" i="1" dirty="0" smtClean="0"/>
              <a:t>outros sistemas (Sistema de Cobrança, Sistema de Estoque de Produtos, </a:t>
            </a:r>
            <a:r>
              <a:rPr lang="pt-BR" b="1" i="1" dirty="0" err="1" smtClean="0"/>
              <a:t>etc</a:t>
            </a:r>
            <a:r>
              <a:rPr lang="pt-BR" b="1" i="1" dirty="0" smtClean="0"/>
              <a:t>).</a:t>
            </a:r>
          </a:p>
          <a:p>
            <a:pPr lvl="1"/>
            <a:r>
              <a:rPr lang="pt-BR" b="1" i="1" dirty="0" smtClean="0"/>
              <a:t>equipamentos (Leitora de Código de Barras, Sensor, etc.)</a:t>
            </a:r>
          </a:p>
          <a:p>
            <a:r>
              <a:rPr lang="pt-BR" dirty="0" smtClean="0"/>
              <a:t>Essa categorização indica para nós que o conceito de ator depende do </a:t>
            </a:r>
            <a:r>
              <a:rPr lang="pt-BR" b="1" dirty="0" smtClean="0"/>
              <a:t>escopo do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ator corresponde a um </a:t>
            </a:r>
            <a:r>
              <a:rPr lang="pt-BR" b="1" i="1" dirty="0" smtClean="0"/>
              <a:t>papel representado em relação ao sistema.</a:t>
            </a:r>
          </a:p>
          <a:p>
            <a:r>
              <a:rPr lang="pt-BR" dirty="0" smtClean="0"/>
              <a:t>O mesmo indivíduo pode ser o </a:t>
            </a:r>
            <a:r>
              <a:rPr lang="pt-BR" b="1" dirty="0" smtClean="0"/>
              <a:t>Cliente que compra mercadorias e o Vendedor que processa vendas.</a:t>
            </a:r>
          </a:p>
          <a:p>
            <a:r>
              <a:rPr lang="pt-BR" dirty="0" smtClean="0"/>
              <a:t>O nome dado a um ator deve lembrar o seu papel, em vez de lembrar quem o representa.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Atores vs.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 </a:t>
            </a:r>
            <a:r>
              <a:rPr lang="pt-BR" b="1" dirty="0" smtClean="0"/>
              <a:t>ator representa um conjunto coerente de papéis que os usuários desempenham quando interagem com o sistema 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caso de uso representa o que um ator quer que o sistema faça. </a:t>
            </a:r>
          </a:p>
          <a:p>
            <a:r>
              <a:rPr lang="pt-BR" dirty="0" smtClean="0"/>
              <a:t>Atores servem para definir o </a:t>
            </a:r>
            <a:r>
              <a:rPr lang="pt-BR" b="1" dirty="0" smtClean="0"/>
              <a:t>ambiente do sistema </a:t>
            </a:r>
          </a:p>
          <a:p>
            <a:r>
              <a:rPr lang="pt-BR" dirty="0" smtClean="0"/>
              <a:t>Se comunicam enviando mensagens e/ou recebendo mensagens do sistema</a:t>
            </a:r>
          </a:p>
          <a:p>
            <a:r>
              <a:rPr lang="pt-BR" dirty="0" smtClean="0"/>
              <a:t>Ao se definir o que os atores fazem e o que os casos de uso fazem, delimita-se, o </a:t>
            </a:r>
            <a:r>
              <a:rPr lang="pt-BR" b="1" dirty="0" smtClean="0"/>
              <a:t>escopo do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 </a:t>
            </a:r>
            <a:r>
              <a:rPr lang="pt-BR" i="1" dirty="0" smtClean="0"/>
              <a:t>graficamente os atores, casos de uso e relacionamentos entre os elementos.</a:t>
            </a:r>
          </a:p>
          <a:p>
            <a:r>
              <a:rPr lang="pt-BR" dirty="0" smtClean="0"/>
              <a:t>Ilustra em um nível alto de abstração:</a:t>
            </a:r>
          </a:p>
          <a:p>
            <a:pPr lvl="1"/>
            <a:r>
              <a:rPr lang="pt-BR" dirty="0" smtClean="0"/>
              <a:t>elementos externos</a:t>
            </a:r>
          </a:p>
          <a:p>
            <a:pPr lvl="1"/>
            <a:r>
              <a:rPr lang="pt-BR" dirty="0" smtClean="0"/>
              <a:t>funcionalidades do sistema.</a:t>
            </a:r>
          </a:p>
          <a:p>
            <a:r>
              <a:rPr lang="pt-BR" dirty="0" smtClean="0"/>
              <a:t>Uma espécie de “diagrama de contexto”.</a:t>
            </a:r>
          </a:p>
          <a:p>
            <a:pPr lvl="1"/>
            <a:r>
              <a:rPr lang="pt-BR" dirty="0" smtClean="0"/>
              <a:t>Apresenta os elementos externos de um sistema e as maneiras segundo as quais eles as utilizam.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Diagrama de Casos de Uso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1800225"/>
            <a:ext cx="62007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Elementos dos Diagramas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 smtClean="0"/>
              <a:t>Atores e Casos de uso</a:t>
            </a:r>
          </a:p>
          <a:p>
            <a:r>
              <a:rPr lang="pt-BR" dirty="0" smtClean="0"/>
              <a:t>Relacionamentos entre esses elementos:</a:t>
            </a:r>
          </a:p>
          <a:p>
            <a:pPr lvl="1"/>
            <a:r>
              <a:rPr lang="pt-BR" i="1" dirty="0" smtClean="0"/>
              <a:t>Comunicação</a:t>
            </a:r>
          </a:p>
          <a:p>
            <a:pPr lvl="1"/>
            <a:r>
              <a:rPr lang="pt-BR" i="1" dirty="0" smtClean="0"/>
              <a:t>Inclusão</a:t>
            </a:r>
          </a:p>
          <a:p>
            <a:pPr lvl="1"/>
            <a:r>
              <a:rPr lang="pt-BR" i="1" dirty="0" smtClean="0"/>
              <a:t>Extensão</a:t>
            </a:r>
          </a:p>
          <a:p>
            <a:pPr lvl="1"/>
            <a:r>
              <a:rPr lang="pt-BR" i="1" dirty="0" smtClean="0"/>
              <a:t>Generalização</a:t>
            </a:r>
          </a:p>
          <a:p>
            <a:r>
              <a:rPr lang="pt-BR" dirty="0" smtClean="0"/>
              <a:t>Para cada um desses elementos, a UML define uma notação gráfica e uma semântica específicas.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Ator, caso de uso, comunicação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613" y="1751013"/>
            <a:ext cx="5945187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Inclusão (include)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1628775"/>
            <a:ext cx="59134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(</a:t>
            </a:r>
            <a:r>
              <a:rPr lang="pt-BR" dirty="0" err="1" smtClean="0"/>
              <a:t>extend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213" y="1793875"/>
            <a:ext cx="7011987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b="1" i="1" dirty="0" smtClean="0"/>
              <a:t>modelo de casos de uso é uma representação das </a:t>
            </a:r>
          </a:p>
          <a:p>
            <a:pPr lvl="1"/>
            <a:r>
              <a:rPr lang="pt-BR" i="1" dirty="0" smtClean="0"/>
              <a:t>funcionalidades externamente observáveis do sistema </a:t>
            </a:r>
          </a:p>
          <a:p>
            <a:pPr lvl="1"/>
            <a:r>
              <a:rPr lang="pt-BR" dirty="0" smtClean="0"/>
              <a:t>e dos </a:t>
            </a:r>
            <a:r>
              <a:rPr lang="pt-BR" i="1" dirty="0" smtClean="0"/>
              <a:t>elementos externos ao sistema que interagem com o mesmo.</a:t>
            </a:r>
          </a:p>
          <a:p>
            <a:r>
              <a:rPr lang="pt-BR" dirty="0" smtClean="0"/>
              <a:t>Esse modelo representa, na UML, os </a:t>
            </a:r>
            <a:r>
              <a:rPr lang="pt-BR" b="1" i="1" dirty="0" smtClean="0"/>
              <a:t>requisitos funcionais do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Generalização</a:t>
            </a:r>
            <a:endParaRPr lang="pt-BR" dirty="0"/>
          </a:p>
        </p:txBody>
      </p:sp>
      <p:pic>
        <p:nvPicPr>
          <p:cNvPr id="10242" name="Picture 2" descr="http://gilmarborba.com.br/wp-content/uploads/2010/07/CASO_USO_GENERALIZA%C3%87%C3%83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564904"/>
            <a:ext cx="2124075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da notação</a:t>
            </a: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50" y="1719039"/>
            <a:ext cx="43307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Identificação dos elementos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Atores e os casos de uso são identificados a partir de informações coletadas no levantamento de requisitos.</a:t>
            </a:r>
          </a:p>
          <a:p>
            <a:r>
              <a:rPr lang="pt-BR" dirty="0" smtClean="0"/>
              <a:t>Não há uma regra geral que indique quantos casos de uso e atores são necessários para descrever um sistema.</a:t>
            </a:r>
          </a:p>
          <a:p>
            <a:r>
              <a:rPr lang="pt-BR" dirty="0" smtClean="0"/>
              <a:t>A quantidade de casos de uso e atores depende da complexidade do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de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Fontes e os destinos das informações a serem processadas são atores em potencial.</a:t>
            </a:r>
          </a:p>
          <a:p>
            <a:pPr lvl="1"/>
            <a:r>
              <a:rPr lang="pt-BR" dirty="0" smtClean="0"/>
              <a:t>uma vez que, por definição, um ator é todo elemento externo que </a:t>
            </a:r>
            <a:r>
              <a:rPr lang="pt-BR" i="1" dirty="0" smtClean="0"/>
              <a:t>interage com o sistema.</a:t>
            </a:r>
          </a:p>
          <a:p>
            <a:r>
              <a:rPr lang="pt-BR" dirty="0" smtClean="0"/>
              <a:t>O analista deve identificar:</a:t>
            </a:r>
          </a:p>
          <a:p>
            <a:pPr lvl="1"/>
            <a:r>
              <a:rPr lang="pt-BR" dirty="0" smtClean="0"/>
              <a:t>as áreas da empresa que serão afetadas ou utilizarão o sistema.</a:t>
            </a:r>
          </a:p>
          <a:p>
            <a:pPr lvl="1"/>
            <a:r>
              <a:rPr lang="pt-BR" dirty="0" smtClean="0"/>
              <a:t>fontes de informações a serem processadas e os destinos das informações geradas pelo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de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Há algumas perguntas úteis cujas respostas potencialmente identificam atores.</a:t>
            </a:r>
          </a:p>
          <a:p>
            <a:pPr lvl="1"/>
            <a:r>
              <a:rPr lang="pt-BR" dirty="0" smtClean="0"/>
              <a:t>Que órgãos, empresas ou pessoas (cargos) irão utilizar o sistema?</a:t>
            </a:r>
          </a:p>
          <a:p>
            <a:pPr lvl="1"/>
            <a:r>
              <a:rPr lang="pt-BR" dirty="0" smtClean="0"/>
              <a:t>Que outros sistemas irão se comunicar com o sistema?</a:t>
            </a:r>
          </a:p>
          <a:p>
            <a:pPr lvl="1"/>
            <a:r>
              <a:rPr lang="pt-BR" dirty="0" smtClean="0"/>
              <a:t>Alguém deve ser informado de alguma ocorrência no sistema?</a:t>
            </a:r>
          </a:p>
          <a:p>
            <a:pPr lvl="1"/>
            <a:r>
              <a:rPr lang="pt-BR" dirty="0" smtClean="0"/>
              <a:t>Quem está interessado em um certo requisito funcional do sistema?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Perguntas úteis:</a:t>
            </a:r>
          </a:p>
          <a:p>
            <a:pPr lvl="1"/>
            <a:r>
              <a:rPr lang="pt-BR" dirty="0" smtClean="0"/>
              <a:t>Quais são as necessidades e objetivos de cada ator em relação ao sistema?</a:t>
            </a:r>
          </a:p>
          <a:p>
            <a:pPr lvl="1"/>
            <a:r>
              <a:rPr lang="pt-BR" dirty="0" smtClean="0"/>
              <a:t>Que informações o sistema deve produzir?</a:t>
            </a:r>
          </a:p>
          <a:p>
            <a:pPr lvl="1"/>
            <a:r>
              <a:rPr lang="pt-BR" dirty="0" smtClean="0"/>
              <a:t>O sistema deve realizar alguma ação que ocorre regularmente no tempo?</a:t>
            </a:r>
          </a:p>
          <a:p>
            <a:pPr lvl="1"/>
            <a:r>
              <a:rPr lang="pt-BR" dirty="0" smtClean="0"/>
              <a:t>Para cada requisito funcional, existe um (ou mais) caso(s) de uso para atendê-lo?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Construção do diagrama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diagramas de casos de uso devem servir para </a:t>
            </a:r>
            <a:r>
              <a:rPr lang="pt-BR" u="sng" dirty="0" smtClean="0"/>
              <a:t>dar suporte à parte textual do modelo, fornecendo uma visão de alto nível.</a:t>
            </a:r>
          </a:p>
          <a:p>
            <a:r>
              <a:rPr lang="pt-BR" dirty="0" smtClean="0"/>
              <a:t>Se o sistema sendo modelado não for tão complexo, pode ser criado um único Diagrama de Casos de Uso.</a:t>
            </a:r>
          </a:p>
          <a:p>
            <a:r>
              <a:rPr lang="pt-BR" dirty="0" smtClean="0"/>
              <a:t>É útil e recomendada a utilização do </a:t>
            </a:r>
            <a:r>
              <a:rPr lang="pt-BR" u="sng" dirty="0" smtClean="0"/>
              <a:t>retângulo de fronteira para delimitar e separar visualmente casos de uso e atores.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Construção do diagrama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Em sistemas complexos, representar todos os casos de uso do sistema em um único diagrama talvez o torne um tanto ilegível.</a:t>
            </a:r>
          </a:p>
          <a:p>
            <a:r>
              <a:rPr lang="pt-BR" dirty="0" smtClean="0"/>
              <a:t>Alternativa: criar vários diagramas (de acordo com as necessidades de visualização) e agrupá-los em </a:t>
            </a:r>
            <a:r>
              <a:rPr lang="pt-BR" b="1" dirty="0" smtClean="0"/>
              <a:t>pacotes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Todos os casos de uso para um ator;</a:t>
            </a:r>
          </a:p>
          <a:p>
            <a:pPr lvl="1"/>
            <a:r>
              <a:rPr lang="pt-BR" dirty="0" smtClean="0"/>
              <a:t>Todos os casos de uso a serem implementados em um ciclo de desenvolvimento.</a:t>
            </a:r>
          </a:p>
          <a:p>
            <a:pPr lvl="1"/>
            <a:r>
              <a:rPr lang="pt-BR" dirty="0" smtClean="0"/>
              <a:t>Todos os casos de uso de uma área (departamento, seção) específica da empresa.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Ex. de diagrama de casos de uso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41673"/>
            <a:ext cx="6745287" cy="56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dos 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breve descrição para cada ator deve  ser adicionada.</a:t>
            </a:r>
          </a:p>
          <a:p>
            <a:r>
              <a:rPr lang="pt-BR" dirty="0" smtClean="0"/>
              <a:t>O nome de um ator deve lembrar o </a:t>
            </a:r>
            <a:r>
              <a:rPr lang="pt-BR" u="sng" dirty="0" smtClean="0"/>
              <a:t>papel   desempenhado pelo mesmo.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b="1" dirty="0" smtClean="0"/>
              <a:t>“Aluno: representa pessoas que fazem um curso dentro da universidade.”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Utilidade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Equipe de clientes (</a:t>
            </a:r>
            <a:r>
              <a:rPr lang="pt-BR" b="1" dirty="0" smtClean="0"/>
              <a:t>validação)</a:t>
            </a:r>
          </a:p>
          <a:p>
            <a:pPr lvl="1"/>
            <a:r>
              <a:rPr lang="pt-BR" dirty="0" smtClean="0"/>
              <a:t>aprovam o que o sistema deverá fazer</a:t>
            </a:r>
          </a:p>
          <a:p>
            <a:pPr lvl="1"/>
            <a:r>
              <a:rPr lang="pt-BR" dirty="0" smtClean="0"/>
              <a:t>entendem o que o sistema deverá fazer </a:t>
            </a:r>
          </a:p>
          <a:p>
            <a:r>
              <a:rPr lang="pt-BR" dirty="0" smtClean="0"/>
              <a:t>Equipe de desenvolvedores </a:t>
            </a:r>
          </a:p>
          <a:p>
            <a:pPr lvl="1"/>
            <a:r>
              <a:rPr lang="pt-BR" dirty="0" smtClean="0"/>
              <a:t>Ponto de partida para refinar requisitos de software.</a:t>
            </a:r>
          </a:p>
          <a:p>
            <a:pPr lvl="1"/>
            <a:r>
              <a:rPr lang="pt-BR" dirty="0" smtClean="0"/>
              <a:t>Podem seguir um desenvolvimento dirigido a casos de uso.</a:t>
            </a:r>
          </a:p>
          <a:p>
            <a:r>
              <a:rPr lang="pt-BR" dirty="0" smtClean="0"/>
              <a:t>Designer (projetista): encontrar classes </a:t>
            </a:r>
          </a:p>
          <a:p>
            <a:r>
              <a:rPr lang="pt-BR" dirty="0" smtClean="0"/>
              <a:t>Testadores: usam como base para </a:t>
            </a:r>
            <a:r>
              <a:rPr lang="pt-BR" b="1" dirty="0" smtClean="0"/>
              <a:t>casos de teste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UML não define um padrão para descrição textual dos casos de uso de um sistema.</a:t>
            </a:r>
          </a:p>
          <a:p>
            <a:r>
              <a:rPr lang="pt-BR" dirty="0" smtClean="0"/>
              <a:t>É necessário que a equipe de desenvolvimento padronize o seu estilo de descrição.</a:t>
            </a:r>
          </a:p>
          <a:p>
            <a:r>
              <a:rPr lang="pt-BR" dirty="0" smtClean="0"/>
              <a:t>Algumas seções normalmente encontradas:</a:t>
            </a:r>
          </a:p>
          <a:p>
            <a:pPr lvl="1"/>
            <a:r>
              <a:rPr lang="pt-BR" dirty="0" smtClean="0"/>
              <a:t>Sumário</a:t>
            </a:r>
          </a:p>
          <a:p>
            <a:pPr lvl="1"/>
            <a:r>
              <a:rPr lang="pt-BR" dirty="0" smtClean="0"/>
              <a:t>Atores</a:t>
            </a:r>
          </a:p>
          <a:p>
            <a:pPr lvl="1"/>
            <a:r>
              <a:rPr lang="pt-BR" dirty="0" smtClean="0"/>
              <a:t>Fluxo principal</a:t>
            </a:r>
          </a:p>
          <a:p>
            <a:pPr lvl="1"/>
            <a:r>
              <a:rPr lang="pt-BR" dirty="0" smtClean="0"/>
              <a:t>Fluxos alternativos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Documentação dos casos de uso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9552" y="42779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Fluxo Principal</a:t>
            </a:r>
          </a:p>
          <a:p>
            <a:r>
              <a:rPr lang="pt-BR" dirty="0" smtClean="0"/>
              <a:t>Fluxos Alternativos</a:t>
            </a:r>
          </a:p>
          <a:p>
            <a:r>
              <a:rPr lang="pt-BR" dirty="0" smtClean="0"/>
              <a:t>Fluxos de Exceção</a:t>
            </a:r>
          </a:p>
          <a:p>
            <a:r>
              <a:rPr lang="pt-BR" dirty="0" smtClean="0"/>
              <a:t>Pós-condições</a:t>
            </a:r>
          </a:p>
          <a:p>
            <a:r>
              <a:rPr lang="pt-BR" dirty="0" smtClean="0"/>
              <a:t>Regras do Negócio </a:t>
            </a:r>
          </a:p>
          <a:p>
            <a:r>
              <a:rPr lang="pt-BR" dirty="0" smtClean="0"/>
              <a:t>Histórico</a:t>
            </a:r>
          </a:p>
          <a:p>
            <a:r>
              <a:rPr lang="pt-BR" dirty="0" smtClean="0"/>
              <a:t>Notas de Implementação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552" y="21287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Descrição</a:t>
            </a:r>
          </a:p>
          <a:p>
            <a:r>
              <a:rPr lang="pt-BR" dirty="0" smtClean="0"/>
              <a:t>Identificador</a:t>
            </a:r>
          </a:p>
          <a:p>
            <a:r>
              <a:rPr lang="pt-BR" dirty="0" smtClean="0"/>
              <a:t>Importância</a:t>
            </a:r>
          </a:p>
          <a:p>
            <a:r>
              <a:rPr lang="pt-BR" dirty="0" smtClean="0"/>
              <a:t>Sumário</a:t>
            </a:r>
          </a:p>
          <a:p>
            <a:r>
              <a:rPr lang="pt-BR" dirty="0" smtClean="0"/>
              <a:t>Ator Primário</a:t>
            </a:r>
          </a:p>
          <a:p>
            <a:r>
              <a:rPr lang="pt-BR" dirty="0" smtClean="0"/>
              <a:t>Atores Secundários</a:t>
            </a:r>
          </a:p>
          <a:p>
            <a:r>
              <a:rPr lang="pt-BR" dirty="0" smtClean="0"/>
              <a:t>Pré-condições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Documentação de casos de uso – 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Comece o nome do caso de uso com um verbo no infinitivo (para indicar um processo ou ação).</a:t>
            </a:r>
          </a:p>
          <a:p>
            <a:r>
              <a:rPr lang="pt-BR" dirty="0" smtClean="0"/>
              <a:t>Não descrever </a:t>
            </a:r>
            <a:r>
              <a:rPr lang="pt-BR" b="1" dirty="0" smtClean="0"/>
              <a:t>como o sistema realiza internamente um passo de um caso de uso.</a:t>
            </a:r>
          </a:p>
          <a:p>
            <a:r>
              <a:rPr lang="pt-BR" dirty="0" smtClean="0"/>
              <a:t>Tente dar nomes a casos de uso seguindo perspectiva do ator primário. </a:t>
            </a:r>
          </a:p>
          <a:p>
            <a:r>
              <a:rPr lang="pt-BR" dirty="0" smtClean="0"/>
              <a:t>Ex.: Registrar Pedido, Abrir Ordem de Produção, Manter Referência, Alugar Filme, etc.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Documentação de casos de uso – 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preocupar com a interface gráfica durante a escrita</a:t>
            </a:r>
          </a:p>
          <a:p>
            <a:r>
              <a:rPr lang="pt-BR" dirty="0" smtClean="0"/>
              <a:t>Não se preocupar com detalhes técnicos, a serem preenchidos posteriormente</a:t>
            </a:r>
          </a:p>
          <a:p>
            <a:r>
              <a:rPr lang="pt-BR" dirty="0" smtClean="0"/>
              <a:t>Manter </a:t>
            </a:r>
            <a:r>
              <a:rPr lang="pt-BR" dirty="0" smtClean="0"/>
              <a:t>a descrição de cada caso de uso no nível mais simples possível.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4763"/>
            <a:ext cx="8231187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Escrita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O administrador identifica-se vs. O </a:t>
            </a:r>
            <a:r>
              <a:rPr lang="pt-BR" sz="2400" dirty="0" smtClean="0"/>
              <a:t>administrador </a:t>
            </a:r>
            <a:r>
              <a:rPr lang="pt-BR" sz="2400" dirty="0" smtClean="0"/>
              <a:t>insere seu ID e senha.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O sistema registra a venda. </a:t>
            </a:r>
            <a:r>
              <a:rPr lang="pt-BR" sz="2400" dirty="0" err="1" smtClean="0"/>
              <a:t>Vs</a:t>
            </a:r>
            <a:r>
              <a:rPr lang="pt-BR" sz="2400" dirty="0" smtClean="0"/>
              <a:t> O sistema grava a venda no banco de dados usando o comando SQL </a:t>
            </a:r>
            <a:r>
              <a:rPr lang="pt-BR" sz="2400" dirty="0" err="1" smtClean="0"/>
              <a:t>insert</a:t>
            </a:r>
            <a:r>
              <a:rPr lang="pt-BR" sz="2400" dirty="0" smtClean="0"/>
              <a:t> </a:t>
            </a:r>
            <a:r>
              <a:rPr lang="pt-BR" sz="2400" dirty="0" err="1" smtClean="0"/>
              <a:t>into</a:t>
            </a:r>
            <a:r>
              <a:rPr lang="pt-BR" sz="2400" dirty="0" smtClean="0"/>
              <a:t> ...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e outras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Validação</a:t>
            </a:r>
          </a:p>
          <a:p>
            <a:pPr lvl="1"/>
            <a:r>
              <a:rPr lang="pt-BR" dirty="0" smtClean="0"/>
              <a:t>Clientes e usuários devem entender o modelo (validação) e usá-lo para comunicar suas necessidades de forma consistente e não redundante.</a:t>
            </a:r>
          </a:p>
          <a:p>
            <a:r>
              <a:rPr lang="pt-BR" dirty="0" smtClean="0"/>
              <a:t>Planejamento e gerenciamento do projeto </a:t>
            </a:r>
          </a:p>
          <a:p>
            <a:pPr lvl="1"/>
            <a:r>
              <a:rPr lang="pt-BR" dirty="0" smtClean="0"/>
              <a:t>Uma ferramenta fundamental para o gerente de um projeto no planejamento e controle de um processo de desenvolvimento incremental e iterativo </a:t>
            </a:r>
          </a:p>
          <a:p>
            <a:r>
              <a:rPr lang="pt-BR" dirty="0" smtClean="0"/>
              <a:t>Testes do sistema</a:t>
            </a:r>
          </a:p>
          <a:p>
            <a:pPr lvl="1"/>
            <a:r>
              <a:rPr lang="pt-BR" dirty="0" smtClean="0"/>
              <a:t>Os casos de uso e seus cenários oferecem </a:t>
            </a:r>
            <a:r>
              <a:rPr lang="pt-BR" i="1" dirty="0" smtClean="0"/>
              <a:t>casos de teste.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e outras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Documentação do sistema para os usuários</a:t>
            </a:r>
          </a:p>
          <a:p>
            <a:pPr lvl="1"/>
            <a:r>
              <a:rPr lang="pt-BR" dirty="0" smtClean="0"/>
              <a:t>Manuais e guias do usuário podem ser  construídos com base nos casos de uso. </a:t>
            </a:r>
          </a:p>
          <a:p>
            <a:r>
              <a:rPr lang="pt-BR" dirty="0" smtClean="0"/>
              <a:t>Realização de uma iteração</a:t>
            </a:r>
          </a:p>
          <a:p>
            <a:pPr lvl="1"/>
            <a:r>
              <a:rPr lang="pt-BR" dirty="0" smtClean="0"/>
              <a:t>Os casos de uso podem se </a:t>
            </a:r>
            <a:r>
              <a:rPr lang="pt-BR" b="1" dirty="0" smtClean="0"/>
              <a:t>alocados  entre  os membros de equipe de desenvolvimento </a:t>
            </a:r>
          </a:p>
          <a:p>
            <a:r>
              <a:rPr lang="pt-BR" dirty="0" smtClean="0"/>
              <a:t>Essa estratégia de utilizar o MCU como  ponto de partida para outras atividades é  denominada </a:t>
            </a:r>
            <a:r>
              <a:rPr lang="pt-BR" b="1" dirty="0" smtClean="0"/>
              <a:t>Desenvolvimento Dirigido por Casos de Uso</a:t>
            </a:r>
          </a:p>
          <a:p>
            <a:pPr lvl="1"/>
            <a:r>
              <a:rPr lang="pt-BR" b="1" dirty="0" smtClean="0"/>
              <a:t>Use Case </a:t>
            </a:r>
            <a:r>
              <a:rPr lang="pt-BR" b="1" dirty="0" err="1" smtClean="0"/>
              <a:t>Driven</a:t>
            </a:r>
            <a:r>
              <a:rPr lang="pt-BR" b="1" dirty="0" smtClean="0"/>
              <a:t> </a:t>
            </a:r>
            <a:r>
              <a:rPr lang="pt-BR" b="1" dirty="0" err="1" smtClean="0"/>
              <a:t>Development</a:t>
            </a:r>
            <a:endParaRPr lang="pt-BR" b="1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Casos de uso no processo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grupo de casos é alocado a cada iteração.</a:t>
            </a:r>
          </a:p>
          <a:p>
            <a:pPr lvl="1"/>
            <a:r>
              <a:rPr lang="pt-BR" dirty="0" smtClean="0"/>
              <a:t>Em cada iteração, o grupo de casos de uso  é detalhado e desenvolvido.</a:t>
            </a:r>
          </a:p>
          <a:p>
            <a:r>
              <a:rPr lang="pt-BR" dirty="0" smtClean="0"/>
              <a:t>O processo continua até que todos os casos  de uso tenham sido desenvolvidos e o  sistema esteja completamente construído.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Locação de </a:t>
            </a:r>
            <a:r>
              <a:rPr lang="pt-BR" dirty="0" err="1" smtClean="0"/>
              <a:t>DVD’s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Ao realizar uma locação, o sócio deve primeiros informar seu código para que o atendente possa verificar se este está cadastrado.</a:t>
            </a:r>
          </a:p>
          <a:p>
            <a:r>
              <a:rPr lang="pt-BR" dirty="0" smtClean="0"/>
              <a:t>Se o sócio não estiver cadastrado, a locação será recusada, mas a pessoa pode se </a:t>
            </a:r>
            <a:r>
              <a:rPr lang="pt-BR" dirty="0" err="1" smtClean="0"/>
              <a:t>casdastrar</a:t>
            </a:r>
            <a:r>
              <a:rPr lang="pt-BR" dirty="0" smtClean="0"/>
              <a:t> como sócio.</a:t>
            </a:r>
          </a:p>
          <a:p>
            <a:r>
              <a:rPr lang="pt-BR" dirty="0" smtClean="0"/>
              <a:t>Caso esteja cadastrado o atendente deve verificar se o sócio devolveu as locações feitas anteriormente</a:t>
            </a:r>
          </a:p>
          <a:p>
            <a:r>
              <a:rPr lang="pt-BR" dirty="0" smtClean="0"/>
              <a:t>O atendente deve registrar a locação e fornecer as cópias ao sócio</a:t>
            </a:r>
          </a:p>
          <a:p>
            <a:r>
              <a:rPr lang="pt-BR" dirty="0" smtClean="0"/>
              <a:t>É responsabilidade do atendente realizar a manutenção dos DVDs e suas cópias</a:t>
            </a:r>
          </a:p>
          <a:p>
            <a:r>
              <a:rPr lang="pt-BR" dirty="0" smtClean="0"/>
              <a:t>O atendente deve registrar novas cópias e novos sócios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modelo de casos de uso de um sistema é composto de duas partes: </a:t>
            </a:r>
          </a:p>
          <a:p>
            <a:pPr lvl="1"/>
            <a:r>
              <a:rPr lang="pt-BR" b="1" dirty="0" smtClean="0"/>
              <a:t>textual, </a:t>
            </a:r>
          </a:p>
          <a:p>
            <a:pPr lvl="1"/>
            <a:r>
              <a:rPr lang="pt-BR" b="1" dirty="0" smtClean="0"/>
              <a:t>gráfica.</a:t>
            </a:r>
          </a:p>
          <a:p>
            <a:r>
              <a:rPr lang="pt-BR" dirty="0" smtClean="0"/>
              <a:t>O diagrama da UML utilizado na modelagem de gráfica é o </a:t>
            </a:r>
            <a:r>
              <a:rPr lang="pt-BR" b="1" i="1" dirty="0" smtClean="0"/>
              <a:t>diagrama de casos de uso.</a:t>
            </a:r>
          </a:p>
          <a:p>
            <a:r>
              <a:rPr lang="pt-BR" dirty="0" smtClean="0"/>
              <a:t>Este diagrama permite dar uma visão global e de alto nível do sistema.</a:t>
            </a:r>
          </a:p>
          <a:p>
            <a:r>
              <a:rPr lang="pt-BR" dirty="0" smtClean="0"/>
              <a:t>Componentes: casos de uso, atores, relacionamentos entre os elementos anteriores.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Exercícios – Consultório médico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832648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t-BR" dirty="0" smtClean="0"/>
              <a:t>	</a:t>
            </a:r>
            <a:r>
              <a:rPr lang="pt-BR" sz="3700" dirty="0" smtClean="0"/>
              <a:t>Uma pediatra trabalha em três consultórios em bairros distintos, onde atende em horários diferentes. Sua secretária, trabalha nos três consultórios. Para que a marcação de consultas seja centralizada, a secretária tem que carregar as três agendas de um lado para outro. Existe o risco da secretária esquecer ou perder uma agenda. Para resolver o problema, a médica contratou um analista para desenvolver um sistema que controle a marcação de consultas e a ficha dos pacientes. As principais funcionalidades relativas a pacientes são o seu cadastro, remoção, e marcação de consultas. Após uma consulta pode ser necessário pedir exames a um laboratório de análises clínicas. A consulta pode ser paga em dinheiro, ou cartão de crédito, caso em que é necessário verificar o cartão do paciente com a companhia de cartão de crédito específica. Se o paciente possui plano de saúde, ele não paga a consulta, apenas assina um recibo a ser enviado ao plano de saúde.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– Festas infantis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328592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pt-BR" dirty="0" smtClean="0"/>
              <a:t>Uma pessoa possui vários temas de festas infantis para aluguel. Ela precisa controlar os aluguéis e para isso quer uma aplicação que permita cadastrar os aluguéis: o nome e o telefone do cliente, o endereço completo da festa, o tema escolhido, a data da festa, a hora de início e término da festa. Além disso, existe a possibilidade de oferecer descontos. Para cada tema, é preciso controlar: a lista de itens que compõem o tema (ex.: castelo, boneca da cinderela, bruxa, </a:t>
            </a:r>
            <a:r>
              <a:rPr lang="pt-BR" dirty="0" err="1" smtClean="0"/>
              <a:t>etc</a:t>
            </a:r>
            <a:r>
              <a:rPr lang="pt-BR" dirty="0" smtClean="0"/>
              <a:t>), o valor do aluguel e cor da toalha da mesa que deve ser usada com o tema. Cada tema possui um valor total dependendo da data da festa e do número de pessoas. Esse valor é calculado e repassado ao cliente. O pagamento deve ser feito sempre em espécie.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Matrícula em 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 aluno solicita informações ao funcionário da empresa sobre quais cursos a empresa oferece. Se o aluno se interessar por algum curso, pedirá informações a respeito de quais turmas do curso em questão se encontram em aberto, qual o horário em que as aulas serão ministradas, qual a data prevista para início das aulas.</a:t>
            </a:r>
          </a:p>
          <a:p>
            <a:pPr algn="just"/>
            <a:r>
              <a:rPr lang="pt-BR" dirty="0" smtClean="0"/>
              <a:t>Caso o horário da turma seja compatível com os horários do aluno, este pode realizar a matrícula em uma turma relativa ao curso em que se interessou. Caso o aluno nunca tenha feito nenhum curso na empresa e portanto não esteja cadastrado, o aluno deverá ser registrado antes de realizar a matrícula.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caso de uso é a especificação de uma seqüência de interações entre um sistema e os agentes externos.</a:t>
            </a:r>
          </a:p>
          <a:p>
            <a:r>
              <a:rPr lang="pt-BR" dirty="0" smtClean="0"/>
              <a:t>Define parte da funcionalidade de um sistema, </a:t>
            </a:r>
            <a:r>
              <a:rPr lang="pt-BR" b="1" i="1" dirty="0" smtClean="0"/>
              <a:t>sem revelar a estrutura e o comportamento internos deste sistema.</a:t>
            </a:r>
          </a:p>
          <a:p>
            <a:r>
              <a:rPr lang="pt-BR" dirty="0" smtClean="0"/>
              <a:t>Cada caso de uso é definido através da </a:t>
            </a:r>
            <a:r>
              <a:rPr lang="pt-BR" b="1" dirty="0" smtClean="0"/>
              <a:t>descrição textual das interações que ocorrem entre o(s) elemento(s) externo(s) e 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Dimensões para descrições textuais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 caso de uso é definido através da descrição textual das interações entre o(s) elemento(s) externo(s) e o sistema.</a:t>
            </a:r>
          </a:p>
          <a:p>
            <a:r>
              <a:rPr lang="pt-BR" dirty="0" smtClean="0"/>
              <a:t>A UML não define nada acerca de como essa descrição textual deve ser construída.</a:t>
            </a:r>
          </a:p>
          <a:p>
            <a:r>
              <a:rPr lang="pt-BR" dirty="0" smtClean="0"/>
              <a:t>Há várias dimensões independentes para a descrição textual de um caso de uso:</a:t>
            </a:r>
          </a:p>
          <a:p>
            <a:pPr lvl="1"/>
            <a:r>
              <a:rPr lang="pt-BR" dirty="0" smtClean="0"/>
              <a:t>Formato (contínua, tabular, numerado)</a:t>
            </a:r>
          </a:p>
          <a:p>
            <a:pPr lvl="1"/>
            <a:r>
              <a:rPr lang="pt-BR" dirty="0" smtClean="0"/>
              <a:t>Grau de detalhamento (sucinta ou expandida)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Descrição Contínua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006625"/>
            <a:ext cx="686752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Descrição Numerada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8" y="2078310"/>
            <a:ext cx="77819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Ex. Descrição tabular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1701502"/>
            <a:ext cx="89995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1984</Words>
  <Application>Microsoft Office PowerPoint</Application>
  <PresentationFormat>Apresentação na tela (4:3)</PresentationFormat>
  <Paragraphs>187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Tema do Office</vt:lpstr>
      <vt:lpstr>Diagrama de Casos de Uso</vt:lpstr>
      <vt:lpstr>Casos de Uso</vt:lpstr>
      <vt:lpstr>Utilidade dos Casos de Uso</vt:lpstr>
      <vt:lpstr>Composição dos Casos de Uso</vt:lpstr>
      <vt:lpstr>Casos de Uso - Definição</vt:lpstr>
      <vt:lpstr>Dimensões para descrições textuais</vt:lpstr>
      <vt:lpstr>Ex. Descrição Contínua</vt:lpstr>
      <vt:lpstr>Ex. Descrição Numerada</vt:lpstr>
      <vt:lpstr>Ex. Descrição tabular</vt:lpstr>
      <vt:lpstr>Atores</vt:lpstr>
      <vt:lpstr>Atores</vt:lpstr>
      <vt:lpstr>Atores</vt:lpstr>
      <vt:lpstr>Atores vs. Casos de Uso</vt:lpstr>
      <vt:lpstr>Diagrama de Casos de Uso</vt:lpstr>
      <vt:lpstr>Ex. Diagrama de Casos de Uso</vt:lpstr>
      <vt:lpstr>Elementos dos Diagramas de Casos de Uso</vt:lpstr>
      <vt:lpstr>Ator, caso de uso, comunicação </vt:lpstr>
      <vt:lpstr>Inclusão (include)</vt:lpstr>
      <vt:lpstr>Extensão (extend)</vt:lpstr>
      <vt:lpstr>Generalização</vt:lpstr>
      <vt:lpstr>Resumo da notação</vt:lpstr>
      <vt:lpstr>Identificação dos elementos dos casos de uso</vt:lpstr>
      <vt:lpstr>Identificação de atores</vt:lpstr>
      <vt:lpstr>Identificação de Atores</vt:lpstr>
      <vt:lpstr>Identificação de Casos de Uso</vt:lpstr>
      <vt:lpstr>Construção do diagrama de casos de uso</vt:lpstr>
      <vt:lpstr>Construção do diagrama de casos de uso</vt:lpstr>
      <vt:lpstr>Ex. de diagrama de casos de uso</vt:lpstr>
      <vt:lpstr>Documentação dos atores</vt:lpstr>
      <vt:lpstr>Documentação dos casos de uso</vt:lpstr>
      <vt:lpstr>Documentação dos casos de uso</vt:lpstr>
      <vt:lpstr>Documentação de casos de uso – boas práticas</vt:lpstr>
      <vt:lpstr>Documentação de casos de uso – boas práticas</vt:lpstr>
      <vt:lpstr>Slide 34</vt:lpstr>
      <vt:lpstr>Exemplos de Escrita</vt:lpstr>
      <vt:lpstr>Casos de uso e outras atividades</vt:lpstr>
      <vt:lpstr>Casos de uso e outras atividades</vt:lpstr>
      <vt:lpstr>Casos de uso no processo de desenvolvimento</vt:lpstr>
      <vt:lpstr>Exercícios – Locação de DVD’s</vt:lpstr>
      <vt:lpstr>Exercícios – Consultório médico</vt:lpstr>
      <vt:lpstr>Exercícios – Festas infantis</vt:lpstr>
      <vt:lpstr>Ex. Matrícula em cursos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Michel</dc:creator>
  <cp:lastModifiedBy>Michel</cp:lastModifiedBy>
  <cp:revision>20</cp:revision>
  <dcterms:created xsi:type="dcterms:W3CDTF">2012-12-03T10:46:11Z</dcterms:created>
  <dcterms:modified xsi:type="dcterms:W3CDTF">2012-12-03T13:49:15Z</dcterms:modified>
</cp:coreProperties>
</file>