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59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3" r:id="rId88"/>
    <p:sldId id="342" r:id="rId89"/>
    <p:sldId id="344" r:id="rId90"/>
    <p:sldId id="345" r:id="rId9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08/01/2013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Participação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característica de uma associação que indica a necessidade (ou não) da existência desta associação entre objetos. </a:t>
            </a:r>
          </a:p>
          <a:p>
            <a:r>
              <a:rPr lang="pt-BR" dirty="0" smtClean="0"/>
              <a:t>A participação pode ser </a:t>
            </a:r>
            <a:r>
              <a:rPr lang="pt-BR" i="1" dirty="0" smtClean="0"/>
              <a:t>obrigatória ou opcional.</a:t>
            </a:r>
          </a:p>
          <a:p>
            <a:pPr lvl="1"/>
            <a:r>
              <a:rPr lang="pt-BR" dirty="0" smtClean="0"/>
              <a:t>Se o valor mínimo da multiplicidade de uma associação é igual a 1 (um), significa que a participação é </a:t>
            </a:r>
            <a:r>
              <a:rPr lang="pt-BR" u="sng" dirty="0" smtClean="0"/>
              <a:t>obrigatória</a:t>
            </a:r>
          </a:p>
          <a:p>
            <a:pPr lvl="1"/>
            <a:r>
              <a:rPr lang="pt-BR" dirty="0" smtClean="0"/>
              <a:t>Caso contrário, a participação é </a:t>
            </a:r>
            <a:r>
              <a:rPr lang="pt-BR" u="sng" dirty="0" smtClean="0"/>
              <a:t>opcional.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Acessórios para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 UML define três recursos de notação para associações:</a:t>
            </a:r>
          </a:p>
          <a:p>
            <a:pPr lvl="1"/>
            <a:r>
              <a:rPr lang="pt-BR" sz="2000" b="1" i="1" dirty="0" smtClean="0"/>
              <a:t>Nome da associação: fornece algum significado semântico a mesma.</a:t>
            </a:r>
          </a:p>
          <a:p>
            <a:pPr lvl="1"/>
            <a:r>
              <a:rPr lang="pt-BR" sz="2000" b="1" i="1" dirty="0" smtClean="0"/>
              <a:t>Direção de leitura: indica como a associação deve ser lida</a:t>
            </a:r>
          </a:p>
          <a:p>
            <a:pPr lvl="1"/>
            <a:r>
              <a:rPr lang="pt-BR" sz="2000" b="1" i="1" dirty="0" smtClean="0"/>
              <a:t>Papel: para representar um papel específico em uma associação.</a:t>
            </a:r>
          </a:p>
          <a:p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0275" y="3717032"/>
            <a:ext cx="7281863" cy="237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associativa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pt-BR" sz="2800" dirty="0" smtClean="0"/>
              <a:t>Classe que está ligada a uma associação,  em vez  de estar ligada a outras classes.</a:t>
            </a:r>
          </a:p>
          <a:p>
            <a:r>
              <a:rPr lang="pt-BR" sz="2800" dirty="0" smtClean="0"/>
              <a:t>Usada quando duas ou mais classes estão  associadas, e é necessário manter  informações sobre esta associação.</a:t>
            </a:r>
          </a:p>
          <a:p>
            <a:r>
              <a:rPr lang="pt-BR" sz="2800" dirty="0" smtClean="0"/>
              <a:t>Sinônimo: </a:t>
            </a:r>
            <a:r>
              <a:rPr lang="pt-BR" sz="2800" b="1" i="1" dirty="0" smtClean="0"/>
              <a:t>classe de associação</a:t>
            </a:r>
          </a:p>
          <a:p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5716" y="4149080"/>
            <a:ext cx="6582211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Associações </a:t>
            </a:r>
            <a:r>
              <a:rPr lang="pt-BR" dirty="0" err="1" smtClean="0"/>
              <a:t>n-árias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Define-se o </a:t>
            </a:r>
            <a:r>
              <a:rPr lang="pt-BR" b="1" i="1" dirty="0" smtClean="0"/>
              <a:t>grau de uma associação como a quantidade de classes envolvidas na mesma. </a:t>
            </a:r>
          </a:p>
          <a:p>
            <a:r>
              <a:rPr lang="pt-BR" dirty="0" smtClean="0"/>
              <a:t>Na notação da UML, as linhas de uma </a:t>
            </a:r>
            <a:r>
              <a:rPr lang="pt-BR" b="1" i="1" dirty="0" smtClean="0"/>
              <a:t>associação n-ária se interceptam em um losango.</a:t>
            </a:r>
          </a:p>
          <a:p>
            <a:r>
              <a:rPr lang="pt-BR" dirty="0" smtClean="0"/>
              <a:t>Na grande maioria dos casos práticos de modelagem, as associações normalmente são </a:t>
            </a:r>
            <a:r>
              <a:rPr lang="pt-BR" b="1" i="1" dirty="0" smtClean="0"/>
              <a:t>binárias.</a:t>
            </a:r>
          </a:p>
          <a:p>
            <a:r>
              <a:rPr lang="pt-BR" dirty="0" smtClean="0"/>
              <a:t>Quando o grau de uma associação é igual a três, dizemos que a mesma é </a:t>
            </a:r>
            <a:r>
              <a:rPr lang="pt-BR" b="1" i="1" dirty="0" smtClean="0"/>
              <a:t>ternária.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associação ternária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notação da UML, as linhas de uma associação n-ária se interceptam em um losango nomeado.</a:t>
            </a:r>
          </a:p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429000"/>
            <a:ext cx="6653213" cy="3113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Associações reflexivas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Associação que representa ligações entre objetos que pertencem a uma mesma classe.</a:t>
            </a:r>
          </a:p>
          <a:p>
            <a:pPr lvl="1"/>
            <a:r>
              <a:rPr lang="pt-BR" sz="2400" i="1" dirty="0" smtClean="0"/>
              <a:t>Não indica que um objeto se associa a ele próprio.</a:t>
            </a:r>
          </a:p>
          <a:p>
            <a:r>
              <a:rPr lang="pt-BR" sz="2400" dirty="0" smtClean="0"/>
              <a:t>A definição de papéis é importante para evitar ambigüidades na leitura da associação.</a:t>
            </a:r>
          </a:p>
          <a:p>
            <a:pPr lvl="1"/>
            <a:r>
              <a:rPr lang="pt-BR" sz="2400" dirty="0" smtClean="0"/>
              <a:t>Cada objeto tem um papel distinto na associação.</a:t>
            </a:r>
          </a:p>
          <a:p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4437112"/>
            <a:ext cx="4097337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Agregações e Composições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3600" dirty="0" smtClean="0"/>
              <a:t>São assimétricas, no sentido de que, se um objeto A é parte de um objeto B, o objeto B não pode ser parte do objeto A</a:t>
            </a:r>
          </a:p>
          <a:p>
            <a:r>
              <a:rPr lang="pt-BR" sz="3600" dirty="0" smtClean="0"/>
              <a:t>Propagam comportamento, no sentido de que um comportamento que se aplica a um todo automaticamente se aplica às suas partes.</a:t>
            </a:r>
          </a:p>
          <a:p>
            <a:r>
              <a:rPr lang="pt-BR" sz="3600" dirty="0" smtClean="0"/>
              <a:t>As partes são normalmente criadas e destruídas pelo todo.</a:t>
            </a:r>
          </a:p>
          <a:p>
            <a:r>
              <a:rPr lang="pt-BR" sz="3600" dirty="0" smtClean="0"/>
              <a:t>Se uma das perguntas a seguir for respondida com um sim, provavelmente há uma agregação onde X é todo e Y é parte.</a:t>
            </a:r>
          </a:p>
          <a:p>
            <a:r>
              <a:rPr lang="pt-BR" sz="3600" i="1" dirty="0" smtClean="0"/>
              <a:t>X tem um ou mais Y?</a:t>
            </a:r>
          </a:p>
          <a:p>
            <a:r>
              <a:rPr lang="pt-BR" sz="3600" i="1" dirty="0" smtClean="0"/>
              <a:t>Y é parte de X?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204864"/>
            <a:ext cx="3660775" cy="308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Agregações e composições - diferenças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Destruição de objetos</a:t>
            </a:r>
          </a:p>
          <a:p>
            <a:pPr lvl="1"/>
            <a:r>
              <a:rPr lang="pt-BR" dirty="0" smtClean="0"/>
              <a:t>Na agregação, a destruição de um objeto todo  não implica necessariamente na destruição do  objeto parte. </a:t>
            </a:r>
          </a:p>
          <a:p>
            <a:r>
              <a:rPr lang="pt-BR" dirty="0" smtClean="0"/>
              <a:t>Pertinência</a:t>
            </a:r>
          </a:p>
          <a:p>
            <a:pPr lvl="1"/>
            <a:r>
              <a:rPr lang="pt-BR" dirty="0" smtClean="0"/>
              <a:t>Na composição, os objetos parte pertencem a  um único todo. </a:t>
            </a:r>
          </a:p>
          <a:p>
            <a:pPr lvl="1"/>
            <a:r>
              <a:rPr lang="pt-BR" dirty="0" smtClean="0"/>
              <a:t>Em uma agregação, pode ser que um mesmo  objeto participe como componente de vários  outros objetos.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Agregação e Associação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Existe pouca diferença semântica entre agregação e associação.</a:t>
            </a:r>
          </a:p>
          <a:p>
            <a:r>
              <a:rPr lang="pt-BR" dirty="0" smtClean="0"/>
              <a:t>Na prática, agregação é usada raramente.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Prover respostas para as seguintes perguntas:</a:t>
            </a:r>
          </a:p>
          <a:p>
            <a:pPr lvl="1"/>
            <a:r>
              <a:rPr lang="pt-BR" dirty="0" smtClean="0"/>
              <a:t>Em um nível alto de abstração, que objetos constituem o sistema em questão?</a:t>
            </a:r>
          </a:p>
          <a:p>
            <a:pPr lvl="1"/>
            <a:r>
              <a:rPr lang="pt-BR" dirty="0" smtClean="0"/>
              <a:t>Quais são as classes candidatas?</a:t>
            </a:r>
          </a:p>
          <a:p>
            <a:pPr lvl="1"/>
            <a:r>
              <a:rPr lang="pt-BR" dirty="0" smtClean="0"/>
              <a:t>Como as classes do sistema estão relacionadas entre si?</a:t>
            </a:r>
          </a:p>
          <a:p>
            <a:pPr lvl="1"/>
            <a:r>
              <a:rPr lang="pt-BR" dirty="0" smtClean="0"/>
              <a:t>Quais são as responsabilidades de cada classe?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Restrições sobre associações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6"/>
            <a:ext cx="4687887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3928" y="3717032"/>
            <a:ext cx="4981575" cy="295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Generalização e Especialização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Relacionamentos entre classes.</a:t>
            </a:r>
          </a:p>
          <a:p>
            <a:r>
              <a:rPr lang="pt-BR" dirty="0" smtClean="0"/>
              <a:t>Esses denotam relações de </a:t>
            </a:r>
            <a:r>
              <a:rPr lang="pt-BR" u="sng" dirty="0" smtClean="0"/>
              <a:t>generalidade ou especificidade entre as classes envolvidas.</a:t>
            </a:r>
          </a:p>
          <a:p>
            <a:pPr lvl="1"/>
            <a:r>
              <a:rPr lang="pt-BR" dirty="0" smtClean="0"/>
              <a:t>O conceito </a:t>
            </a:r>
            <a:r>
              <a:rPr lang="pt-BR" i="1" dirty="0" smtClean="0"/>
              <a:t>mamífero é mais genérico que o conceito ser humano.</a:t>
            </a:r>
          </a:p>
          <a:p>
            <a:pPr lvl="1"/>
            <a:r>
              <a:rPr lang="pt-BR" dirty="0" smtClean="0"/>
              <a:t>O conceito </a:t>
            </a:r>
            <a:r>
              <a:rPr lang="pt-BR" i="1" dirty="0" smtClean="0"/>
              <a:t>carro é mais específico que o conceito veículo.</a:t>
            </a:r>
          </a:p>
          <a:p>
            <a:r>
              <a:rPr lang="pt-BR" dirty="0" smtClean="0"/>
              <a:t>Esse é o chamado </a:t>
            </a:r>
            <a:r>
              <a:rPr lang="pt-BR" b="1" i="1" dirty="0" smtClean="0"/>
              <a:t>relacionamento de herança.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Terminologia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pt-BR" i="1" dirty="0" smtClean="0"/>
              <a:t>subclasse  X superclasse .</a:t>
            </a:r>
          </a:p>
          <a:p>
            <a:r>
              <a:rPr lang="pt-BR" i="1" dirty="0" smtClean="0"/>
              <a:t>classe base  X classe herdeira .</a:t>
            </a:r>
          </a:p>
          <a:p>
            <a:r>
              <a:rPr lang="pt-BR" dirty="0" smtClean="0"/>
              <a:t>classe de </a:t>
            </a:r>
            <a:r>
              <a:rPr lang="pt-BR" i="1" dirty="0" smtClean="0"/>
              <a:t>especialização  X classe de generalização .</a:t>
            </a:r>
          </a:p>
          <a:p>
            <a:r>
              <a:rPr lang="pt-BR" dirty="0" smtClean="0"/>
              <a:t>Notação definida pela UML  </a:t>
            </a:r>
          </a:p>
          <a:p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534990"/>
            <a:ext cx="7399089" cy="220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 de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pt-BR" sz="2800" dirty="0" smtClean="0"/>
              <a:t>Não somente atributos e operações, mas também </a:t>
            </a:r>
            <a:r>
              <a:rPr lang="pt-BR" sz="2800" u="sng" dirty="0" smtClean="0"/>
              <a:t>associações são herdadas pelas subclasses.</a:t>
            </a:r>
          </a:p>
          <a:p>
            <a:r>
              <a:rPr lang="pt-BR" sz="2800" dirty="0" smtClean="0"/>
              <a:t>No exemplo abaixo, cada subclasse está associada a Pedido, por herança.</a:t>
            </a:r>
          </a:p>
          <a:p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3300" y="3573016"/>
            <a:ext cx="7137400" cy="2795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 da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i="1" dirty="0" smtClean="0"/>
              <a:t>Transitividade: uma classe em uma hierarquia herda propriedades e relacionamentos de </a:t>
            </a:r>
            <a:r>
              <a:rPr lang="pt-BR" b="1" i="1" u="sng" dirty="0" smtClean="0"/>
              <a:t>todos os seus ancestrais.</a:t>
            </a:r>
          </a:p>
          <a:p>
            <a:pPr lvl="1"/>
            <a:r>
              <a:rPr lang="pt-BR" dirty="0" smtClean="0"/>
              <a:t>A herança pode ser aplicada em vários níveis, dando origem a </a:t>
            </a:r>
            <a:r>
              <a:rPr lang="pt-BR" i="1" dirty="0" smtClean="0"/>
              <a:t>hierarquia de generalização.</a:t>
            </a:r>
          </a:p>
          <a:p>
            <a:pPr lvl="1"/>
            <a:r>
              <a:rPr lang="pt-BR" dirty="0" smtClean="0"/>
              <a:t>Uma classe que herda propriedades de uma outra classe pode ela própria servir como superclasse. </a:t>
            </a:r>
          </a:p>
          <a:p>
            <a:r>
              <a:rPr lang="pt-BR" b="1" i="1" dirty="0" smtClean="0"/>
              <a:t>Assimetria: dadas duas classes A e B, se A for uma generalização de B, então B não pode ser uma generalização de A.</a:t>
            </a:r>
          </a:p>
          <a:p>
            <a:pPr lvl="1"/>
            <a:r>
              <a:rPr lang="pt-BR" dirty="0" smtClean="0"/>
              <a:t>Ou seja, </a:t>
            </a:r>
            <a:r>
              <a:rPr lang="pt-BR" i="1" dirty="0" smtClean="0"/>
              <a:t>não pode haver ciclos em uma hierarquia de generalização.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herança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289457"/>
            <a:ext cx="5706517" cy="545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Usualmente, a existência de uma classe se justifica pelo fato de haver a possibilidade de gerar instâncias da mesma</a:t>
            </a:r>
          </a:p>
          <a:p>
            <a:pPr lvl="1"/>
            <a:r>
              <a:rPr lang="pt-BR" dirty="0" smtClean="0"/>
              <a:t>Essas são as </a:t>
            </a:r>
            <a:r>
              <a:rPr lang="pt-BR" b="1" i="1" dirty="0" smtClean="0"/>
              <a:t>classes concretas.</a:t>
            </a:r>
          </a:p>
          <a:p>
            <a:r>
              <a:rPr lang="pt-BR" dirty="0" smtClean="0"/>
              <a:t>No entanto, podem existir classes que não geram instâncias diretas.</a:t>
            </a:r>
          </a:p>
          <a:p>
            <a:pPr lvl="1"/>
            <a:r>
              <a:rPr lang="pt-BR" dirty="0" smtClean="0"/>
              <a:t>Essas são as </a:t>
            </a:r>
            <a:r>
              <a:rPr lang="pt-BR" b="1" i="1" dirty="0" smtClean="0"/>
              <a:t>classes abstratas.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Abstratas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Classes abstratas são utilizadas para organizar e simplificar uma hierarquia de generalização.</a:t>
            </a:r>
          </a:p>
          <a:p>
            <a:r>
              <a:rPr lang="pt-BR" dirty="0" smtClean="0"/>
              <a:t>Propriedades comuns podem ser organizadas e definidas em uma classe abstrata a partir da qual as primeiras herdam.</a:t>
            </a:r>
          </a:p>
          <a:p>
            <a:r>
              <a:rPr lang="pt-BR" dirty="0" smtClean="0"/>
              <a:t>Subclasses de uma classe abstrata também podem ser abstratas, mas a hierarquia deve terminar em uma ou mais classes concretas.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para classes abstratas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Na UML, uma classe abstrata é representada com o seu nome em </a:t>
            </a:r>
            <a:r>
              <a:rPr lang="pt-BR" sz="2800" i="1" dirty="0" smtClean="0"/>
              <a:t>itálico. </a:t>
            </a:r>
          </a:p>
          <a:p>
            <a:r>
              <a:rPr lang="pt-BR" sz="2800" dirty="0" smtClean="0"/>
              <a:t>No exemplo a seguir, </a:t>
            </a:r>
            <a:r>
              <a:rPr lang="pt-BR" sz="2800" dirty="0" err="1" smtClean="0"/>
              <a:t>ContaBancária</a:t>
            </a:r>
            <a:r>
              <a:rPr lang="pt-BR" sz="2800" dirty="0" smtClean="0"/>
              <a:t> é uma classe abstrata.</a:t>
            </a:r>
          </a:p>
          <a:p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374579"/>
            <a:ext cx="6732166" cy="3366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 UML define um segundo tipo de diagrama estrutural, o diagrama de objetos.</a:t>
            </a:r>
          </a:p>
          <a:p>
            <a:r>
              <a:rPr lang="pt-BR" dirty="0" smtClean="0"/>
              <a:t>Pode ser visto com uma </a:t>
            </a:r>
            <a:r>
              <a:rPr lang="pt-BR" u="sng" dirty="0" smtClean="0"/>
              <a:t>instância de diagramas de classes</a:t>
            </a:r>
          </a:p>
          <a:p>
            <a:r>
              <a:rPr lang="pt-BR" dirty="0" smtClean="0"/>
              <a:t>Representa uma “fotografia” do sistema em um certo momento.</a:t>
            </a:r>
          </a:p>
          <a:p>
            <a:pPr lvl="1"/>
            <a:r>
              <a:rPr lang="pt-BR" dirty="0" smtClean="0"/>
              <a:t>exibe as ligações formadas entre objetos conforme estes interagem e os valores dos seus atributos.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Classes de Análise (Análise do Domínio)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Representa termos do domínio do negócio.</a:t>
            </a:r>
          </a:p>
          <a:p>
            <a:r>
              <a:rPr lang="pt-BR" dirty="0" smtClean="0"/>
              <a:t>Idéias, coisas, e conceitos no mundo real.</a:t>
            </a:r>
          </a:p>
          <a:p>
            <a:r>
              <a:rPr lang="pt-BR" dirty="0" smtClean="0"/>
              <a:t>Descreve o </a:t>
            </a:r>
            <a:r>
              <a:rPr lang="pt-BR" i="1" u="sng" dirty="0" smtClean="0"/>
              <a:t>problema representado pelo sistema a ser desenvolvido, sem considerar características da solução a ser utilizada.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– Diagrama de Objetos</a:t>
            </a:r>
            <a:endParaRPr lang="pt-BR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927224"/>
            <a:ext cx="7859119" cy="344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Técnicas de Identificação de Objetos, Atributos 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técnicas (de uso não exclusivo) usadas para identificar classes:</a:t>
            </a:r>
          </a:p>
          <a:p>
            <a:pPr lvl="1"/>
            <a:r>
              <a:rPr lang="pt-BR" dirty="0" smtClean="0"/>
              <a:t>Categorias de Conceitos</a:t>
            </a:r>
          </a:p>
          <a:p>
            <a:pPr lvl="1"/>
            <a:r>
              <a:rPr lang="pt-BR" dirty="0" smtClean="0"/>
              <a:t>Análise Textual de </a:t>
            </a:r>
            <a:r>
              <a:rPr lang="pt-BR" dirty="0" err="1" smtClean="0"/>
              <a:t>Abbott</a:t>
            </a:r>
            <a:r>
              <a:rPr lang="pt-BR" dirty="0" smtClean="0"/>
              <a:t> (</a:t>
            </a:r>
            <a:r>
              <a:rPr lang="pt-BR" i="1" dirty="0" smtClean="0"/>
              <a:t>Abbot Textual </a:t>
            </a:r>
            <a:r>
              <a:rPr lang="pt-BR" i="1" dirty="0" err="1" smtClean="0"/>
              <a:t>Analysis</a:t>
            </a:r>
            <a:r>
              <a:rPr lang="pt-BR" i="1" dirty="0" smtClean="0"/>
              <a:t>)</a:t>
            </a:r>
          </a:p>
          <a:p>
            <a:pPr lvl="1"/>
            <a:r>
              <a:rPr lang="pt-BR" dirty="0" smtClean="0"/>
              <a:t>Análise de Casos de Uso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Categorias de 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 smtClean="0"/>
              <a:t>Conceitos concretos</a:t>
            </a:r>
            <a:r>
              <a:rPr lang="pt-BR" dirty="0" smtClean="0"/>
              <a:t>: edifícios, carros, salas de aula.</a:t>
            </a:r>
          </a:p>
          <a:p>
            <a:r>
              <a:rPr lang="pt-BR" b="1" dirty="0" smtClean="0"/>
              <a:t>Papéis</a:t>
            </a:r>
            <a:r>
              <a:rPr lang="pt-BR" dirty="0" smtClean="0"/>
              <a:t> desempenhados por seres humanos: professores, alunos, empregados, clientes. </a:t>
            </a:r>
          </a:p>
          <a:p>
            <a:r>
              <a:rPr lang="pt-BR" b="1" dirty="0" smtClean="0"/>
              <a:t>Eventos</a:t>
            </a:r>
            <a:r>
              <a:rPr lang="pt-BR" dirty="0" smtClean="0"/>
              <a:t>, ou seja, ocorrências em uma data e em uma hora particulares: reuniões, pedidos, </a:t>
            </a:r>
            <a:r>
              <a:rPr lang="pt-BR" dirty="0" err="1" smtClean="0"/>
              <a:t>aterrisagens</a:t>
            </a:r>
            <a:r>
              <a:rPr lang="pt-BR" dirty="0" smtClean="0"/>
              <a:t>, aulas. </a:t>
            </a:r>
          </a:p>
          <a:p>
            <a:r>
              <a:rPr lang="pt-BR" b="1" dirty="0" smtClean="0"/>
              <a:t>Lugares</a:t>
            </a:r>
            <a:r>
              <a:rPr lang="pt-BR" dirty="0" smtClean="0"/>
              <a:t>: áreas reservadas para pessoas ou coisas: escritórios, filiais, locais de pouso, salas de aula.</a:t>
            </a:r>
          </a:p>
          <a:p>
            <a:r>
              <a:rPr lang="pt-BR" b="1" dirty="0" smtClean="0"/>
              <a:t>Organizações</a:t>
            </a:r>
            <a:r>
              <a:rPr lang="pt-BR" dirty="0" smtClean="0"/>
              <a:t>: coleções de pessoas ou de recursos: departamentos, projetos, campanhas, turmas.</a:t>
            </a:r>
          </a:p>
          <a:p>
            <a:r>
              <a:rPr lang="pt-BR" b="1" dirty="0" smtClean="0"/>
              <a:t>Conceitos abstratos</a:t>
            </a:r>
            <a:r>
              <a:rPr lang="pt-BR" dirty="0" smtClean="0"/>
              <a:t>: princípios ou idéias não tangíveis: reservas, vendas, inscrições, boleto.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Textual de </a:t>
            </a:r>
            <a:r>
              <a:rPr lang="pt-BR" dirty="0" err="1" smtClean="0"/>
              <a:t>Abbott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Identificar termos da narrativa de casos de uso e documento de requisitos que podem sugerir classes, atributos, operações.</a:t>
            </a:r>
          </a:p>
          <a:p>
            <a:r>
              <a:rPr lang="pt-BR" dirty="0" smtClean="0"/>
              <a:t>Fontes de informação: documento de requisitos, modelos do negócio, glossários, conhecimento sobre o domínio. </a:t>
            </a:r>
          </a:p>
          <a:p>
            <a:r>
              <a:rPr lang="pt-BR" dirty="0" smtClean="0"/>
              <a:t>Nomes (substantivos e adjetivos) que aparecem no mesmo são destacados.</a:t>
            </a:r>
          </a:p>
          <a:p>
            <a:r>
              <a:rPr lang="pt-BR" dirty="0" smtClean="0"/>
              <a:t>Após isso, os sinônimos são removidos.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Textual de </a:t>
            </a:r>
            <a:r>
              <a:rPr lang="pt-BR" dirty="0" err="1" smtClean="0"/>
              <a:t>Abbott</a:t>
            </a:r>
            <a:r>
              <a:rPr lang="pt-BR" dirty="0" smtClean="0"/>
              <a:t>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termo remanescente se encaixa em  uma das situações a seguir:</a:t>
            </a:r>
          </a:p>
          <a:p>
            <a:pPr lvl="1"/>
            <a:r>
              <a:rPr lang="pt-BR" dirty="0" smtClean="0"/>
              <a:t>O termo se torna uma classe; </a:t>
            </a:r>
          </a:p>
          <a:p>
            <a:pPr lvl="1"/>
            <a:r>
              <a:rPr lang="pt-BR" dirty="0" smtClean="0"/>
              <a:t>O termo se torna um atributo; </a:t>
            </a:r>
          </a:p>
          <a:p>
            <a:pPr lvl="1"/>
            <a:r>
              <a:rPr lang="pt-BR" dirty="0" smtClean="0"/>
              <a:t>O termo não tem relevância alguma com o SW.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Textual de </a:t>
            </a:r>
            <a:r>
              <a:rPr lang="pt-BR" dirty="0" err="1" smtClean="0"/>
              <a:t>Abbott</a:t>
            </a:r>
            <a:r>
              <a:rPr lang="pt-BR" dirty="0" smtClean="0"/>
              <a:t>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Técnica de identificação de </a:t>
            </a:r>
            <a:r>
              <a:rPr lang="pt-BR" u="sng" dirty="0" smtClean="0"/>
              <a:t>operações  e de associações: destacar  verbos no texto.</a:t>
            </a:r>
          </a:p>
          <a:p>
            <a:r>
              <a:rPr lang="pt-BR" dirty="0" smtClean="0"/>
              <a:t>Verbos de ação (calcular, confirmar, cancelar,  comprar, fechar, estimar, depositar, sacar) são  operações em potencial.</a:t>
            </a:r>
          </a:p>
          <a:p>
            <a:r>
              <a:rPr lang="pt-BR" dirty="0" smtClean="0"/>
              <a:t>Verbos com sentido de “ter” são potenciais  agregações ou composições.</a:t>
            </a:r>
          </a:p>
          <a:p>
            <a:r>
              <a:rPr lang="pt-BR" dirty="0" smtClean="0"/>
              <a:t>Verbos com sentido de “ser” são generalizações  em potencial.</a:t>
            </a:r>
          </a:p>
          <a:p>
            <a:r>
              <a:rPr lang="pt-BR" dirty="0" smtClean="0"/>
              <a:t>Demais verbos são associações em potencial.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Textual de </a:t>
            </a:r>
            <a:r>
              <a:rPr lang="pt-BR" dirty="0" err="1" smtClean="0"/>
              <a:t>Abbott</a:t>
            </a:r>
            <a:r>
              <a:rPr lang="pt-BR" dirty="0" smtClean="0"/>
              <a:t>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O resultado (as classes candidatas) depende de os documentos utilizados como fonte serem completos.</a:t>
            </a:r>
          </a:p>
          <a:p>
            <a:r>
              <a:rPr lang="pt-BR" dirty="0" smtClean="0"/>
              <a:t>A técnica pode levar à identificação de diversas classes candidatas que não gerarão classes. </a:t>
            </a:r>
          </a:p>
          <a:p>
            <a:r>
              <a:rPr lang="pt-BR" dirty="0" smtClean="0"/>
              <a:t>A análise do texto de um documento </a:t>
            </a:r>
            <a:r>
              <a:rPr lang="pt-BR" u="sng" dirty="0" smtClean="0"/>
              <a:t>pode não identificar uma classe importante. </a:t>
            </a:r>
          </a:p>
          <a:p>
            <a:r>
              <a:rPr lang="pt-BR" dirty="0" smtClean="0"/>
              <a:t>Em linguagem natural, as </a:t>
            </a:r>
            <a:r>
              <a:rPr lang="pt-BR" u="sng" dirty="0" smtClean="0"/>
              <a:t>variações lingüísticas e as formas de expressar uma mesma idéia são bastante numerosas.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Caso particular da ATA.</a:t>
            </a:r>
          </a:p>
          <a:p>
            <a:r>
              <a:rPr lang="pt-BR" dirty="0" smtClean="0"/>
              <a:t>Técnica preconizada pelo RUP.</a:t>
            </a:r>
          </a:p>
          <a:p>
            <a:r>
              <a:rPr lang="pt-BR" dirty="0" smtClean="0"/>
              <a:t>Casos de uso como ponto de partida. </a:t>
            </a:r>
          </a:p>
          <a:p>
            <a:pPr lvl="1"/>
            <a:r>
              <a:rPr lang="pt-BR" dirty="0" smtClean="0"/>
              <a:t>A realização de um caso de uso é responsabilidade de um conjunto de objetos que devem colaborar para produzir o resultado daquele caso de uso.</a:t>
            </a:r>
          </a:p>
          <a:p>
            <a:pPr lvl="1"/>
            <a:r>
              <a:rPr lang="pt-BR" dirty="0" smtClean="0"/>
              <a:t>Aplica-se a técnica para identificar as classes necessárias à produção do comportamento que está documentado na descrição do caso de uso.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Procedimento de aplicação:</a:t>
            </a:r>
          </a:p>
          <a:p>
            <a:pPr lvl="1"/>
            <a:r>
              <a:rPr lang="pt-BR" dirty="0" smtClean="0"/>
              <a:t>Estudar a descrição textual de cada caso de uso para identificar classes candidatas. </a:t>
            </a:r>
          </a:p>
          <a:p>
            <a:pPr lvl="1"/>
            <a:r>
              <a:rPr lang="pt-BR" dirty="0" smtClean="0"/>
              <a:t>Para cada caso de uso, o texto (fluxos principal, alternativos e de exceção, pós-condições e pré-condições) é analisado. </a:t>
            </a:r>
          </a:p>
          <a:p>
            <a:pPr lvl="1"/>
            <a:r>
              <a:rPr lang="pt-BR" dirty="0" smtClean="0"/>
              <a:t>Identificar classes que possam fornecer o comportamento do mesmo. </a:t>
            </a:r>
          </a:p>
          <a:p>
            <a:pPr lvl="1"/>
            <a:r>
              <a:rPr lang="pt-BR" dirty="0" smtClean="0"/>
              <a:t>Na medida em que os casos de uso são analisados, as classes são identificadas. </a:t>
            </a:r>
          </a:p>
          <a:p>
            <a:r>
              <a:rPr lang="pt-BR" dirty="0" smtClean="0"/>
              <a:t>Pode-se </a:t>
            </a:r>
            <a:r>
              <a:rPr lang="pt-BR" b="1" dirty="0" smtClean="0"/>
              <a:t>categorizar as classes.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Categorização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Objetos de entidade : usualmente objetos do  domínio do problema</a:t>
            </a:r>
          </a:p>
          <a:p>
            <a:r>
              <a:rPr lang="pt-BR" sz="2800" dirty="0" smtClean="0"/>
              <a:t>Objetos de fronteira : atores interagem com  esses objetos </a:t>
            </a:r>
          </a:p>
          <a:p>
            <a:r>
              <a:rPr lang="pt-BR" sz="2800" dirty="0" smtClean="0"/>
              <a:t>Objetos de controle : servem como  intermediários entre objetos de fronteira e de  entidade, definindo o comportamento de um  caso de uso específico.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r>
              <a:rPr lang="pt-BR" sz="3000" dirty="0" smtClean="0"/>
              <a:t>Uma classe descreve seus objetos através de </a:t>
            </a:r>
            <a:r>
              <a:rPr lang="pt-BR" sz="3000" b="1" i="1" dirty="0" smtClean="0"/>
              <a:t>atributos e operações.</a:t>
            </a:r>
          </a:p>
          <a:p>
            <a:pPr lvl="1"/>
            <a:r>
              <a:rPr lang="pt-BR" sz="3000" dirty="0" smtClean="0"/>
              <a:t>Atributos correspondem às informações que um objeto armazena.</a:t>
            </a:r>
          </a:p>
          <a:p>
            <a:pPr lvl="1"/>
            <a:r>
              <a:rPr lang="pt-BR" sz="3000" dirty="0" smtClean="0"/>
              <a:t>Operações correspondem às ações que um objeto sabe realizar.</a:t>
            </a:r>
          </a:p>
          <a:p>
            <a:r>
              <a:rPr lang="pt-BR" sz="3000" dirty="0" smtClean="0"/>
              <a:t>Detalhamento utilizado depende do estágio de desenvolvimento e do nível de abstração desejado.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" y="5733256"/>
            <a:ext cx="7999413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Categorização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Categorização proposta por Jacobson.</a:t>
            </a:r>
          </a:p>
          <a:p>
            <a:pPr lvl="1"/>
            <a:r>
              <a:rPr lang="pt-BR" dirty="0" smtClean="0"/>
              <a:t>Possui correspondência (mas não equivalência!)  com o padrão de arquitetura </a:t>
            </a:r>
            <a:r>
              <a:rPr lang="pt-BR" i="1" dirty="0" err="1" smtClean="0"/>
              <a:t>model-view-controller</a:t>
            </a:r>
            <a:r>
              <a:rPr lang="pt-BR" i="1" dirty="0" smtClean="0"/>
              <a:t>  (MVC)</a:t>
            </a:r>
          </a:p>
          <a:p>
            <a:r>
              <a:rPr lang="pt-BR" dirty="0" smtClean="0"/>
              <a:t>Estereótipos na UML: «</a:t>
            </a:r>
            <a:r>
              <a:rPr lang="pt-BR" dirty="0" err="1" smtClean="0"/>
              <a:t>boundary</a:t>
            </a:r>
            <a:r>
              <a:rPr lang="pt-BR" dirty="0" smtClean="0"/>
              <a:t>», «</a:t>
            </a:r>
            <a:r>
              <a:rPr lang="pt-BR" dirty="0" err="1" smtClean="0"/>
              <a:t>entity</a:t>
            </a:r>
            <a:r>
              <a:rPr lang="pt-BR" dirty="0" smtClean="0"/>
              <a:t>», «</a:t>
            </a:r>
            <a:r>
              <a:rPr lang="pt-BR" dirty="0" err="1" smtClean="0"/>
              <a:t>control</a:t>
            </a:r>
            <a:r>
              <a:rPr lang="pt-BR" dirty="0" smtClean="0"/>
              <a:t>»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Entidade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Repositório para </a:t>
            </a:r>
            <a:r>
              <a:rPr lang="pt-BR" b="1" i="1" dirty="0" smtClean="0"/>
              <a:t>informações e as regras de negócio manipuladas pelo sistema.</a:t>
            </a:r>
          </a:p>
          <a:p>
            <a:r>
              <a:rPr lang="pt-BR" dirty="0" smtClean="0"/>
              <a:t>Representam conceitos do domínio do negócio.</a:t>
            </a:r>
          </a:p>
          <a:p>
            <a:r>
              <a:rPr lang="pt-BR" dirty="0" smtClean="0"/>
              <a:t>Características</a:t>
            </a:r>
          </a:p>
          <a:p>
            <a:pPr lvl="1"/>
            <a:r>
              <a:rPr lang="pt-BR" dirty="0" smtClean="0"/>
              <a:t>Normalmente armazenam informações </a:t>
            </a:r>
            <a:r>
              <a:rPr lang="pt-BR" u="sng" dirty="0" smtClean="0"/>
              <a:t>persistentes.</a:t>
            </a:r>
          </a:p>
          <a:p>
            <a:pPr lvl="1"/>
            <a:r>
              <a:rPr lang="pt-BR" dirty="0" smtClean="0"/>
              <a:t>Várias instâncias da mesma entidade existindo no sistema.</a:t>
            </a:r>
          </a:p>
          <a:p>
            <a:pPr lvl="1"/>
            <a:r>
              <a:rPr lang="pt-BR" dirty="0" smtClean="0"/>
              <a:t>Participam de vários casos de uso.</a:t>
            </a:r>
          </a:p>
          <a:p>
            <a:r>
              <a:rPr lang="pt-BR" dirty="0" smtClean="0"/>
              <a:t>Exemplo: </a:t>
            </a:r>
          </a:p>
          <a:p>
            <a:pPr lvl="1"/>
            <a:r>
              <a:rPr lang="pt-BR" dirty="0" smtClean="0"/>
              <a:t>Um objeto </a:t>
            </a:r>
            <a:r>
              <a:rPr lang="pt-BR" i="1" dirty="0" smtClean="0"/>
              <a:t>Pedido participa dos casos de uso Realizar Pedido e Atualizar Estoque. </a:t>
            </a:r>
          </a:p>
          <a:p>
            <a:pPr lvl="1"/>
            <a:r>
              <a:rPr lang="pt-BR" dirty="0" smtClean="0"/>
              <a:t>Este objeto pode </a:t>
            </a:r>
            <a:r>
              <a:rPr lang="pt-BR" u="sng" dirty="0" smtClean="0"/>
              <a:t>existir por diversos anos ou mesmo tanto quanto o próprio sistema.</a:t>
            </a:r>
          </a:p>
          <a:p>
            <a:endParaRPr lang="pt-BR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60648"/>
            <a:ext cx="935037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Fronteira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Comunicação do sistema com os atores.</a:t>
            </a:r>
          </a:p>
          <a:p>
            <a:pPr lvl="1"/>
            <a:r>
              <a:rPr lang="pt-BR" dirty="0" smtClean="0"/>
              <a:t>traduzem os eventos gerados por um ator em eventos relevantes ao sistema</a:t>
            </a:r>
          </a:p>
          <a:p>
            <a:pPr lvl="1"/>
            <a:r>
              <a:rPr lang="pt-BR" dirty="0" smtClean="0"/>
              <a:t>também são responsáveis por apresentar os resultados de uma interação dos objetos.</a:t>
            </a:r>
          </a:p>
          <a:p>
            <a:r>
              <a:rPr lang="pt-BR" dirty="0" smtClean="0"/>
              <a:t>Existem para que o sistema se comunique com o mundo exterior.</a:t>
            </a:r>
          </a:p>
          <a:p>
            <a:r>
              <a:rPr lang="pt-BR" dirty="0" smtClean="0"/>
              <a:t>Há dois tipos principais de objetos de fronteira:</a:t>
            </a:r>
          </a:p>
          <a:p>
            <a:pPr lvl="1"/>
            <a:r>
              <a:rPr lang="pt-BR" dirty="0" smtClean="0"/>
              <a:t>Os que se comunicam com o usuário (atores humanos): relatórios, interface gráfica.</a:t>
            </a:r>
          </a:p>
          <a:p>
            <a:pPr lvl="1"/>
            <a:r>
              <a:rPr lang="pt-BR" dirty="0" smtClean="0"/>
              <a:t>Os que se comunicam com atores não-humanos</a:t>
            </a:r>
          </a:p>
          <a:p>
            <a:endParaRPr lang="pt-BR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76672"/>
            <a:ext cx="935037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Objetos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São a “ponte de comunicação” entre objetos de fronteira e objetos de entidade.</a:t>
            </a:r>
          </a:p>
          <a:p>
            <a:r>
              <a:rPr lang="pt-BR" dirty="0" smtClean="0"/>
              <a:t>Responsáveis por </a:t>
            </a:r>
            <a:r>
              <a:rPr lang="pt-BR" u="sng" dirty="0" smtClean="0"/>
              <a:t>controlar a lógica de execução correspondente a casos de uso.</a:t>
            </a:r>
          </a:p>
          <a:p>
            <a:r>
              <a:rPr lang="pt-BR" dirty="0" smtClean="0"/>
              <a:t>Decidem o que o sistema deve fazer quando um evento de sistema ocorre.</a:t>
            </a:r>
          </a:p>
          <a:p>
            <a:pPr lvl="1"/>
            <a:r>
              <a:rPr lang="pt-BR" dirty="0" smtClean="0"/>
              <a:t>Agem como controladores dos outros objetos para a realização de um caso de uso.</a:t>
            </a:r>
          </a:p>
          <a:p>
            <a:r>
              <a:rPr lang="pt-BR" dirty="0" smtClean="0"/>
              <a:t>Traduzem </a:t>
            </a:r>
            <a:r>
              <a:rPr lang="pt-BR" b="1" u="sng" dirty="0" smtClean="0"/>
              <a:t>eventos de sistema em operações que devem ser realizadas pelos demais objetos.</a:t>
            </a:r>
          </a:p>
          <a:p>
            <a:endParaRPr lang="pt-BR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32656"/>
            <a:ext cx="963613" cy="123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da Categorização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categorização BCE parte do princípio de que cada objeto é especialista em realizar um de três tipos de tarefa: </a:t>
            </a:r>
          </a:p>
          <a:p>
            <a:pPr lvl="1"/>
            <a:r>
              <a:rPr lang="pt-BR" dirty="0" smtClean="0"/>
              <a:t>comunicar com atores (</a:t>
            </a:r>
            <a:r>
              <a:rPr lang="pt-BR" b="1" dirty="0" smtClean="0"/>
              <a:t>fronteira), </a:t>
            </a:r>
          </a:p>
          <a:p>
            <a:pPr lvl="1"/>
            <a:r>
              <a:rPr lang="pt-BR" dirty="0" smtClean="0"/>
              <a:t>manter as informações (</a:t>
            </a:r>
            <a:r>
              <a:rPr lang="pt-BR" b="1" dirty="0" smtClean="0"/>
              <a:t>entidade), </a:t>
            </a:r>
          </a:p>
          <a:p>
            <a:pPr lvl="1"/>
            <a:r>
              <a:rPr lang="pt-BR" dirty="0" smtClean="0"/>
              <a:t>coordenar a realização de um caso de uso (</a:t>
            </a:r>
            <a:r>
              <a:rPr lang="pt-BR" b="1" dirty="0" smtClean="0"/>
              <a:t>controle).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Importância da Categorização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importância dessa categorização está relacionada à capacidade de </a:t>
            </a:r>
            <a:r>
              <a:rPr lang="pt-BR" u="sng" dirty="0" smtClean="0"/>
              <a:t>adaptação a eventuais mudanças.</a:t>
            </a:r>
          </a:p>
          <a:p>
            <a:pPr lvl="1"/>
            <a:r>
              <a:rPr lang="pt-BR" dirty="0" smtClean="0"/>
              <a:t>Se cada objeto tem atribuições específicas dentro do sistema, mudanças podem ser </a:t>
            </a:r>
            <a:r>
              <a:rPr lang="pt-BR" u="sng" dirty="0" smtClean="0"/>
              <a:t>menos complexas e mais localizadas.</a:t>
            </a:r>
          </a:p>
          <a:p>
            <a:pPr lvl="1"/>
            <a:r>
              <a:rPr lang="pt-BR" dirty="0" smtClean="0"/>
              <a:t>Uma modificação em uma parte do sistema tem menos possibilidades de resultar em mudanças em outras partes.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9883"/>
            <a:ext cx="8232403" cy="671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Análise no Processo Iterativo e Incremental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um desenvolvimento dirigido a casos de uso, após a descrição dos casos de uso, é possível iniciar a identificação de classes.</a:t>
            </a:r>
          </a:p>
          <a:p>
            <a:r>
              <a:rPr lang="pt-BR" dirty="0" smtClean="0"/>
              <a:t>As classes identificadas são refinadas para retirar inconsistências e redundâncias.</a:t>
            </a:r>
          </a:p>
          <a:p>
            <a:r>
              <a:rPr lang="pt-BR" dirty="0" smtClean="0"/>
              <a:t>As classes são documentadas e o diagrama de classes inicial é construído.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Análise no Processo Iterativo e Incremental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As construções do modelo de casos de  uso e do modelo de classes são  retroativas uma sobre a outra.</a:t>
            </a:r>
          </a:p>
          <a:p>
            <a:pPr lvl="1"/>
            <a:r>
              <a:rPr lang="pt-BR" dirty="0" smtClean="0"/>
              <a:t>Novos casos de uso podem ser identificados</a:t>
            </a:r>
          </a:p>
          <a:p>
            <a:pPr lvl="1"/>
            <a:r>
              <a:rPr lang="pt-BR" dirty="0" smtClean="0"/>
              <a:t>Pode-se identificar a necessidade de  modificação de casos de uso preexistentes.</a:t>
            </a:r>
          </a:p>
          <a:p>
            <a:r>
              <a:rPr lang="pt-BR" dirty="0" smtClean="0"/>
              <a:t>Depois que a primeira versão do modelo de classes de análise está completa, retornar ao modelo de casos de uso e verificar a consistência entre os dois modelos.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Modelo de Análise no Processo Iterativo e Incremental (cont.)</a:t>
            </a:r>
            <a:endParaRPr lang="pt-BR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595" y="1703562"/>
            <a:ext cx="8098809" cy="4319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752" y="2311460"/>
            <a:ext cx="8880736" cy="255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O </a:t>
            </a:r>
            <a:r>
              <a:rPr lang="pt-BR" b="1" dirty="0" smtClean="0"/>
              <a:t>modelo de classes de projeto é resultante de refinamentos no modelo de classes de análise.</a:t>
            </a:r>
          </a:p>
          <a:p>
            <a:r>
              <a:rPr lang="pt-BR" dirty="0" smtClean="0"/>
              <a:t>Esse modelo é construído em paralelo com o </a:t>
            </a:r>
            <a:r>
              <a:rPr lang="pt-BR" b="1" dirty="0" smtClean="0"/>
              <a:t>modelo de interações.</a:t>
            </a:r>
          </a:p>
          <a:p>
            <a:pPr lvl="1"/>
            <a:r>
              <a:rPr lang="pt-BR" dirty="0" smtClean="0"/>
              <a:t>A construção do </a:t>
            </a:r>
            <a:r>
              <a:rPr lang="pt-BR" b="1" dirty="0" smtClean="0"/>
              <a:t>modelo de interações gera informações para a transformação do </a:t>
            </a:r>
            <a:r>
              <a:rPr lang="pt-BR" b="1" u="sng" dirty="0" smtClean="0"/>
              <a:t>modelo de classes de análise no modelo de classes de projeto.</a:t>
            </a:r>
          </a:p>
          <a:p>
            <a:r>
              <a:rPr lang="pt-BR" dirty="0" smtClean="0"/>
              <a:t>O modelo de classes de projeto contém detalhes úteis para a </a:t>
            </a:r>
            <a:r>
              <a:rPr lang="pt-BR" b="1" dirty="0" smtClean="0"/>
              <a:t>implementação das classes.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Aspectos a considerar na fase de projeto</a:t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Adição de novas classes ao modelo</a:t>
            </a:r>
          </a:p>
          <a:p>
            <a:r>
              <a:rPr lang="pt-BR" dirty="0" smtClean="0"/>
              <a:t>Especificação de atributos, operações e de associações</a:t>
            </a:r>
          </a:p>
          <a:p>
            <a:r>
              <a:rPr lang="pt-BR" dirty="0" smtClean="0"/>
              <a:t>Descrever refinamentos e conceitos relacionados à herança, classes abstratas, Interfaces, polimorfismo.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Especificação de classes de fronteira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Não atribuir a essas classes responsabilidades relativas à lógica do negócio. </a:t>
            </a:r>
          </a:p>
          <a:p>
            <a:r>
              <a:rPr lang="pt-BR" dirty="0" smtClean="0"/>
              <a:t>Classes de fronteira devem apenas servir como:</a:t>
            </a:r>
          </a:p>
          <a:p>
            <a:pPr lvl="1"/>
            <a:r>
              <a:rPr lang="pt-BR" dirty="0" smtClean="0"/>
              <a:t>Ponto de captação ou </a:t>
            </a:r>
          </a:p>
          <a:p>
            <a:pPr lvl="1"/>
            <a:r>
              <a:rPr lang="pt-BR" dirty="0" smtClean="0"/>
              <a:t>Ponto de apresentação de informações. </a:t>
            </a:r>
          </a:p>
          <a:p>
            <a:r>
              <a:rPr lang="pt-BR" dirty="0" smtClean="0"/>
              <a:t>A única inteligência que essas classes devem ter é a que permite a elas realizarem a comunicação com o ambiente do sistema.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Especificação de classes de fronteira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Há diversas razões para isso:  </a:t>
            </a:r>
          </a:p>
          <a:p>
            <a:pPr lvl="1"/>
            <a:r>
              <a:rPr lang="pt-BR" dirty="0" smtClean="0"/>
              <a:t>Se o sistema tiver que ser implantado em outro  ambiente, as modificações resultantes sobre seu  funcionamento seriam mínimas. </a:t>
            </a:r>
          </a:p>
          <a:p>
            <a:pPr lvl="1"/>
            <a:r>
              <a:rPr lang="pt-BR" dirty="0" smtClean="0"/>
              <a:t>O sistema pode dar suporte a diversas formas de  interação com seu ambiente. </a:t>
            </a:r>
          </a:p>
          <a:p>
            <a:pPr lvl="1"/>
            <a:r>
              <a:rPr lang="pt-BR" dirty="0" smtClean="0"/>
              <a:t>Essa separação resulta em melhor </a:t>
            </a:r>
            <a:r>
              <a:rPr lang="pt-BR" b="1" i="1" dirty="0" smtClean="0"/>
              <a:t>coesão.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Especificação de classes de fronteira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Durante a análise, considera-se que há uma  única classe de fronteira para cada ator. </a:t>
            </a:r>
          </a:p>
          <a:p>
            <a:r>
              <a:rPr lang="pt-BR" dirty="0" smtClean="0"/>
              <a:t>No projeto, algumas dessas classes podem  resultar em várias outras.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Especificação de classes de fronteira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Clientes WEB clássicos</a:t>
            </a:r>
          </a:p>
          <a:p>
            <a:pPr lvl="1"/>
            <a:r>
              <a:rPr lang="pt-BR" dirty="0" smtClean="0"/>
              <a:t>Classes de fronteira são páginas HTML. </a:t>
            </a:r>
          </a:p>
          <a:p>
            <a:endParaRPr lang="pt-BR" dirty="0" smtClean="0"/>
          </a:p>
          <a:p>
            <a:r>
              <a:rPr lang="pt-BR" dirty="0" smtClean="0"/>
              <a:t>Clientes </a:t>
            </a:r>
            <a:r>
              <a:rPr lang="pt-BR" dirty="0" err="1" smtClean="0"/>
              <a:t>stand-alone</a:t>
            </a:r>
            <a:endParaRPr lang="pt-BR" dirty="0" smtClean="0"/>
          </a:p>
          <a:p>
            <a:pPr lvl="1"/>
            <a:r>
              <a:rPr lang="pt-BR" dirty="0" smtClean="0"/>
              <a:t>Recomendável que os desenvolvedores pesquisem os recursos fornecidos pelo ambiente de programação sendo utilizado. Ex. Swing/JFC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Especificação de classes de fronteira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maioria das classes de entidade normalmente permanece na passagem da análise ao projeto.</a:t>
            </a:r>
          </a:p>
          <a:p>
            <a:r>
              <a:rPr lang="pt-BR" dirty="0" smtClean="0"/>
              <a:t>Classes de entidade são normalmente as primeiras classes a serem identificadas, na </a:t>
            </a:r>
            <a:r>
              <a:rPr lang="pt-BR" u="sng" dirty="0" smtClean="0"/>
              <a:t>análise de domínio.</a:t>
            </a:r>
          </a:p>
          <a:p>
            <a:r>
              <a:rPr lang="pt-BR" dirty="0" smtClean="0"/>
              <a:t>Deve-se identificar quais delas geram objetos  que devem ser </a:t>
            </a:r>
            <a:r>
              <a:rPr lang="pt-BR" u="sng" dirty="0" smtClean="0"/>
              <a:t>persistentes.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Especificação de classes de fronteira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Como identificar cada um de seus objetos unicamente.</a:t>
            </a:r>
          </a:p>
          <a:p>
            <a:pPr lvl="1"/>
            <a:r>
              <a:rPr lang="pt-BR" dirty="0" smtClean="0"/>
              <a:t>Ex. um objeto da classe Aluno é unicamente identificado pelo valor de sua matrícula.</a:t>
            </a:r>
          </a:p>
          <a:p>
            <a:r>
              <a:rPr lang="pt-BR" dirty="0" smtClean="0"/>
              <a:t>Um </a:t>
            </a:r>
            <a:r>
              <a:rPr lang="pt-BR" b="1" i="1" dirty="0" smtClean="0"/>
              <a:t>identificador de implementação, que não tem correspondente com atributo algum do domínio, pode ser criado.</a:t>
            </a:r>
          </a:p>
          <a:p>
            <a:pPr lvl="1"/>
            <a:r>
              <a:rPr lang="pt-BR" dirty="0" smtClean="0"/>
              <a:t>Possibilidade de manipular identificadores de maneira uniforme e eficiente.</a:t>
            </a:r>
          </a:p>
          <a:p>
            <a:pPr lvl="1"/>
            <a:r>
              <a:rPr lang="pt-BR" dirty="0" smtClean="0"/>
              <a:t>Maior facilidade quando objetos devem ser mapeados para um SGBDR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Especificação de classes de entidade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maioria das classes de entidade normalmente permanece na passagem da análise ao projeto.</a:t>
            </a:r>
          </a:p>
          <a:p>
            <a:r>
              <a:rPr lang="pt-BR" dirty="0" smtClean="0"/>
              <a:t>Classes </a:t>
            </a:r>
            <a:r>
              <a:rPr lang="pt-BR" dirty="0" smtClean="0"/>
              <a:t>de entidade são normalmente as primeiras classes a serem identificadas, na </a:t>
            </a:r>
            <a:r>
              <a:rPr lang="pt-BR" u="sng" dirty="0" smtClean="0"/>
              <a:t>análise de domínio</a:t>
            </a:r>
            <a:r>
              <a:rPr lang="pt-BR" u="sng" dirty="0" smtClean="0"/>
              <a:t>.</a:t>
            </a:r>
          </a:p>
          <a:p>
            <a:r>
              <a:rPr lang="pt-BR" dirty="0" smtClean="0"/>
              <a:t>Deve-se identificar quais delas geram objetos  que devem ser </a:t>
            </a:r>
            <a:r>
              <a:rPr lang="pt-BR" u="sng" dirty="0" smtClean="0"/>
              <a:t>persistentes.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Especificação de classes de entidade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identificar cada um de seus objetos unicamente.</a:t>
            </a:r>
          </a:p>
          <a:p>
            <a:pPr lvl="1"/>
            <a:r>
              <a:rPr lang="pt-BR" dirty="0" smtClean="0"/>
              <a:t>Ex. um objeto da classe Aluno é unicamente identificado pelo valor de sua matrícula.</a:t>
            </a:r>
          </a:p>
          <a:p>
            <a:r>
              <a:rPr lang="pt-BR" dirty="0" smtClean="0"/>
              <a:t>Um </a:t>
            </a:r>
            <a:r>
              <a:rPr lang="pt-BR" b="1" i="1" dirty="0" smtClean="0"/>
              <a:t>identificador de implementação, que não tem correspondente com atributo algum do domínio, pode ser criado.</a:t>
            </a:r>
          </a:p>
          <a:p>
            <a:pPr>
              <a:buNone/>
            </a:pPr>
            <a:endParaRPr lang="pt-BR" u="sng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Para representar o fato de que objetos podem se relacionar uns com os outros, utilizamos associações.</a:t>
            </a:r>
          </a:p>
          <a:p>
            <a:r>
              <a:rPr lang="pt-BR" dirty="0" smtClean="0"/>
              <a:t>Uma associação representa relacionamentos que são formados entre objetos durante a </a:t>
            </a:r>
            <a:r>
              <a:rPr lang="pt-BR" u="sng" dirty="0" smtClean="0"/>
              <a:t>execução do sistema.</a:t>
            </a:r>
          </a:p>
          <a:p>
            <a:r>
              <a:rPr lang="pt-BR" dirty="0" smtClean="0"/>
              <a:t>Embora as associações sejam representadas entre classes do diagrama, tais associações representam </a:t>
            </a:r>
            <a:r>
              <a:rPr lang="pt-BR" u="sng" dirty="0" smtClean="0"/>
              <a:t>ligações possíveis entre os objetos das classes envolvidas.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Especificação de classes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Normalmente associado a um caso de uso</a:t>
            </a:r>
          </a:p>
          <a:p>
            <a:r>
              <a:rPr lang="pt-BR" dirty="0" smtClean="0"/>
              <a:t>O </a:t>
            </a:r>
            <a:r>
              <a:rPr lang="pt-BR" dirty="0" smtClean="0"/>
              <a:t>controle </a:t>
            </a:r>
            <a:r>
              <a:rPr lang="pt-BR" dirty="0" smtClean="0"/>
              <a:t>pode </a:t>
            </a:r>
            <a:r>
              <a:rPr lang="pt-BR" dirty="0" smtClean="0"/>
              <a:t>ser </a:t>
            </a:r>
            <a:r>
              <a:rPr lang="pt-BR" dirty="0" err="1" smtClean="0"/>
              <a:t>particionado</a:t>
            </a:r>
            <a:r>
              <a:rPr lang="pt-BR" dirty="0" smtClean="0"/>
              <a:t> </a:t>
            </a:r>
            <a:r>
              <a:rPr lang="pt-BR" dirty="0" smtClean="0"/>
              <a:t>em duas ou mais </a:t>
            </a:r>
            <a:r>
              <a:rPr lang="pt-BR" dirty="0" smtClean="0"/>
              <a:t>outras </a:t>
            </a:r>
            <a:r>
              <a:rPr lang="pt-BR" dirty="0" smtClean="0"/>
              <a:t>classes para controlar diversos aspectos da </a:t>
            </a:r>
            <a:r>
              <a:rPr lang="pt-BR" dirty="0" smtClean="0"/>
              <a:t>solução</a:t>
            </a:r>
            <a:r>
              <a:rPr lang="pt-BR" dirty="0" smtClean="0"/>
              <a:t>. </a:t>
            </a:r>
          </a:p>
          <a:p>
            <a:r>
              <a:rPr lang="pt-BR" dirty="0" smtClean="0"/>
              <a:t>Evitar a criação de uma única classe com  baixa coesão e alto acoplamento.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Especificação de classes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 dos aspectos de uma aplicação cuja coordenação é de responsabilidade das classes de controle:</a:t>
            </a:r>
          </a:p>
          <a:p>
            <a:pPr lvl="1"/>
            <a:r>
              <a:rPr lang="pt-BR" dirty="0" smtClean="0"/>
              <a:t>produção de valores para preenchimento de controles da interface gráfica, </a:t>
            </a:r>
          </a:p>
          <a:p>
            <a:pPr lvl="1"/>
            <a:r>
              <a:rPr lang="pt-BR" dirty="0" smtClean="0"/>
              <a:t>autenticação de usuários, </a:t>
            </a:r>
          </a:p>
          <a:p>
            <a:pPr lvl="1"/>
            <a:r>
              <a:rPr lang="pt-BR" dirty="0" smtClean="0"/>
              <a:t>controle de acesso a funcionalidades do sistema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Especificação de classes de controle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Responsabilidades de controlador de caso de uso:</a:t>
            </a:r>
          </a:p>
          <a:p>
            <a:pPr lvl="1"/>
            <a:r>
              <a:rPr lang="pt-BR" dirty="0" smtClean="0"/>
              <a:t>Coordenar a realização de casos de uso. </a:t>
            </a:r>
          </a:p>
          <a:p>
            <a:pPr lvl="1"/>
            <a:r>
              <a:rPr lang="pt-BR" dirty="0" smtClean="0"/>
              <a:t>Servir como canal de comunicação entre objetos de fronteira e objetos de entidade. </a:t>
            </a:r>
          </a:p>
          <a:p>
            <a:pPr lvl="1"/>
            <a:r>
              <a:rPr lang="pt-BR" dirty="0" smtClean="0"/>
              <a:t>Comunicar com outros controladores. </a:t>
            </a:r>
          </a:p>
          <a:p>
            <a:pPr lvl="1"/>
            <a:r>
              <a:rPr lang="pt-BR" dirty="0" smtClean="0"/>
              <a:t>Mapear ações do usuário para mensagens a serem enviadas a objetos de entidade. </a:t>
            </a:r>
          </a:p>
          <a:p>
            <a:pPr lvl="1"/>
            <a:r>
              <a:rPr lang="pt-BR" dirty="0" smtClean="0"/>
              <a:t>Manipular exceções provenientes das classes de entidades.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Especificação de outras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Além do refinamento de classes preexistentes, diversos outros aspectos demandam a identificação de novas classes durante o projeto.</a:t>
            </a:r>
          </a:p>
          <a:p>
            <a:pPr lvl="1"/>
            <a:r>
              <a:rPr lang="pt-BR" dirty="0" smtClean="0"/>
              <a:t>Persistência de objetos</a:t>
            </a:r>
          </a:p>
          <a:p>
            <a:pPr lvl="1"/>
            <a:r>
              <a:rPr lang="pt-BR" dirty="0" smtClean="0"/>
              <a:t>Distribuição e comunicação (RMI, CORBA, DCOM)</a:t>
            </a:r>
          </a:p>
          <a:p>
            <a:pPr lvl="1"/>
            <a:r>
              <a:rPr lang="pt-BR" dirty="0" smtClean="0"/>
              <a:t>Autenticação/Autorização</a:t>
            </a:r>
          </a:p>
          <a:p>
            <a:pPr lvl="1"/>
            <a:r>
              <a:rPr lang="pt-BR" dirty="0" err="1" smtClean="0"/>
              <a:t>Logging</a:t>
            </a:r>
            <a:endParaRPr lang="pt-BR" dirty="0" smtClean="0"/>
          </a:p>
          <a:p>
            <a:pPr lvl="1"/>
            <a:r>
              <a:rPr lang="en-US" dirty="0" smtClean="0"/>
              <a:t>Classes </a:t>
            </a:r>
            <a:r>
              <a:rPr lang="en-US" dirty="0" err="1" smtClean="0"/>
              <a:t>para</a:t>
            </a:r>
            <a:r>
              <a:rPr lang="en-US" dirty="0" smtClean="0"/>
              <a:t> testes (</a:t>
            </a:r>
            <a:r>
              <a:rPr lang="en-US" i="1" dirty="0" smtClean="0"/>
              <a:t>Test Driven Development)</a:t>
            </a:r>
          </a:p>
          <a:p>
            <a:pPr lvl="1"/>
            <a:r>
              <a:rPr lang="pt-BR" dirty="0" smtClean="0"/>
              <a:t>Uso de </a:t>
            </a:r>
            <a:r>
              <a:rPr lang="pt-BR" b="1" dirty="0" smtClean="0"/>
              <a:t>bibliotecas, componentes e frameworks</a:t>
            </a:r>
          </a:p>
          <a:p>
            <a:r>
              <a:rPr lang="pt-BR" dirty="0" smtClean="0"/>
              <a:t>Conclusão: a tarefa de identificação de classes </a:t>
            </a:r>
            <a:r>
              <a:rPr lang="pt-BR" u="sng" dirty="0" smtClean="0"/>
              <a:t>não termina na análise.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Refinamento de atributos 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Os atributos e métodos de uma classe a habilitam a cumprir com suas responsabilidades.</a:t>
            </a:r>
          </a:p>
          <a:p>
            <a:r>
              <a:rPr lang="pt-BR" sz="2800" dirty="0" smtClean="0"/>
              <a:t>Atributos: permitem que uma classe armazene informações necessárias à realização de suas tarefas.</a:t>
            </a:r>
          </a:p>
          <a:p>
            <a:r>
              <a:rPr lang="pt-BR" sz="2800" dirty="0" smtClean="0"/>
              <a:t>Métodos: são funções que manipulam os valores do atributos, com o objetivo de atender às mensagens que o objeto recebe.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Sintaxe para atributos e métodos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96752"/>
            <a:ext cx="4195763" cy="367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429000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4149080"/>
            <a:ext cx="3336925" cy="229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5085184"/>
            <a:ext cx="4176464" cy="1080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dirty="0" smtClean="0"/>
              <a:t>Sublinhado: método/atributo estático</a:t>
            </a:r>
          </a:p>
          <a:p>
            <a:pPr>
              <a:buNone/>
            </a:pPr>
            <a:r>
              <a:rPr lang="pt-BR" sz="1800" dirty="0" smtClean="0"/>
              <a:t>/ : atributo derivado</a:t>
            </a:r>
            <a:endParaRPr lang="pt-BR" sz="18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Visibilidade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Qualificadores de visibilidade aplicáveis a atributos também podem ser aplicados a operações.</a:t>
            </a:r>
          </a:p>
          <a:p>
            <a:pPr lvl="1"/>
            <a:r>
              <a:rPr lang="pt-BR" b="1" dirty="0" smtClean="0"/>
              <a:t>+ visibilidade pública</a:t>
            </a:r>
          </a:p>
          <a:p>
            <a:pPr lvl="1"/>
            <a:r>
              <a:rPr lang="pt-BR" b="1" dirty="0" smtClean="0"/>
              <a:t># visibilidade protegida</a:t>
            </a:r>
          </a:p>
          <a:p>
            <a:pPr lvl="1"/>
            <a:r>
              <a:rPr lang="pt-BR" b="1" dirty="0" smtClean="0"/>
              <a:t>- visibilidade privativa</a:t>
            </a:r>
          </a:p>
          <a:p>
            <a:r>
              <a:rPr lang="pt-BR" dirty="0" smtClean="0"/>
              <a:t>O real significado depende da linguagem de programação em questão.</a:t>
            </a:r>
          </a:p>
          <a:p>
            <a:r>
              <a:rPr lang="pt-BR" dirty="0" smtClean="0"/>
              <a:t>O conjunto das operações públicas de uma classe é chamado de </a:t>
            </a:r>
            <a:r>
              <a:rPr lang="pt-BR" b="1" dirty="0" smtClean="0"/>
              <a:t>interface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 de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Métodos de </a:t>
            </a:r>
            <a:r>
              <a:rPr lang="pt-BR" u="sng" dirty="0" smtClean="0"/>
              <a:t>criação e </a:t>
            </a:r>
            <a:r>
              <a:rPr lang="pt-BR" u="sng" dirty="0" smtClean="0"/>
              <a:t>destruição </a:t>
            </a:r>
            <a:r>
              <a:rPr lang="pt-BR" u="sng" dirty="0" smtClean="0"/>
              <a:t>de </a:t>
            </a:r>
            <a:r>
              <a:rPr lang="pt-BR" u="sng" dirty="0" smtClean="0"/>
              <a:t>objetos</a:t>
            </a:r>
          </a:p>
          <a:p>
            <a:r>
              <a:rPr lang="pt-BR" dirty="0" smtClean="0"/>
              <a:t>Métodos de </a:t>
            </a:r>
            <a:r>
              <a:rPr lang="pt-BR" u="sng" dirty="0" smtClean="0"/>
              <a:t>acesso </a:t>
            </a:r>
            <a:r>
              <a:rPr lang="pt-BR" u="sng" dirty="0" smtClean="0"/>
              <a:t>(</a:t>
            </a:r>
            <a:r>
              <a:rPr lang="pt-BR" u="sng" dirty="0" err="1" smtClean="0"/>
              <a:t>getX</a:t>
            </a:r>
            <a:r>
              <a:rPr lang="pt-BR" u="sng" dirty="0" smtClean="0"/>
              <a:t>/</a:t>
            </a:r>
            <a:r>
              <a:rPr lang="pt-BR" u="sng" dirty="0" err="1" smtClean="0"/>
              <a:t>setX</a:t>
            </a:r>
            <a:r>
              <a:rPr lang="pt-BR" u="sng" dirty="0" smtClean="0"/>
              <a:t>)</a:t>
            </a:r>
          </a:p>
          <a:p>
            <a:r>
              <a:rPr lang="pt-BR" dirty="0" smtClean="0"/>
              <a:t>Outros métodos:</a:t>
            </a:r>
          </a:p>
          <a:p>
            <a:pPr lvl="1"/>
            <a:r>
              <a:rPr lang="pt-BR" dirty="0" smtClean="0"/>
              <a:t>Valores derivados, formatação, conversão,....</a:t>
            </a:r>
          </a:p>
          <a:p>
            <a:r>
              <a:rPr lang="pt-BR" dirty="0" smtClean="0"/>
              <a:t>Alguns métodos devem ter uma operação  inversa óbvia</a:t>
            </a:r>
          </a:p>
          <a:p>
            <a:pPr lvl="1"/>
            <a:r>
              <a:rPr lang="pt-BR" dirty="0" smtClean="0"/>
              <a:t>habilitar e desabilitar; </a:t>
            </a:r>
            <a:r>
              <a:rPr lang="pt-BR" dirty="0" err="1" smtClean="0"/>
              <a:t>tornarVisível</a:t>
            </a:r>
            <a:r>
              <a:rPr lang="pt-BR" dirty="0" smtClean="0"/>
              <a:t> e  </a:t>
            </a:r>
            <a:r>
              <a:rPr lang="pt-BR" dirty="0" err="1" smtClean="0"/>
              <a:t>tornarInvisível</a:t>
            </a:r>
            <a:r>
              <a:rPr lang="pt-BR" dirty="0" smtClean="0"/>
              <a:t>; adicionar e remover;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Detalhamento de métodos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u="sng" dirty="0" smtClean="0"/>
              <a:t>Diagramas de interação fornecem um indicativo sobre como métodos devem ser implementados.</a:t>
            </a:r>
          </a:p>
          <a:p>
            <a:r>
              <a:rPr lang="pt-BR" sz="2800" dirty="0" smtClean="0"/>
              <a:t>Como complemento, </a:t>
            </a:r>
            <a:r>
              <a:rPr lang="pt-BR" sz="2800" u="sng" dirty="0" smtClean="0"/>
              <a:t>notas explicativas também são úteis no esclarecimento de como um método deve ser implementado.</a:t>
            </a:r>
          </a:p>
          <a:p>
            <a:r>
              <a:rPr lang="pt-BR" sz="2800" dirty="0" smtClean="0"/>
              <a:t>O </a:t>
            </a:r>
            <a:r>
              <a:rPr lang="pt-BR" sz="2800" u="sng" dirty="0" smtClean="0"/>
              <a:t>diagrama de atividades também pode ser usado para detalhar a lógica de funcionamento de métodos mais complexos.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de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pt-BR" sz="3000" dirty="0" smtClean="0"/>
              <a:t>Há três casos, em função </a:t>
            </a:r>
            <a:r>
              <a:rPr lang="pt-BR" sz="3000" dirty="0" smtClean="0"/>
              <a:t>da </a:t>
            </a:r>
            <a:r>
              <a:rPr lang="pt-BR" sz="3000" u="sng" dirty="0" smtClean="0"/>
              <a:t>conectividade: </a:t>
            </a:r>
            <a:r>
              <a:rPr lang="pt-BR" sz="3000" u="sng" dirty="0" smtClean="0"/>
              <a:t>1:1, 1:N e N:M</a:t>
            </a:r>
          </a:p>
          <a:p>
            <a:r>
              <a:rPr lang="pt-BR" sz="3000" dirty="0" smtClean="0"/>
              <a:t>Para </a:t>
            </a:r>
            <a:r>
              <a:rPr lang="pt-BR" sz="3000" dirty="0" smtClean="0"/>
              <a:t>uma </a:t>
            </a:r>
            <a:r>
              <a:rPr lang="pt-BR" sz="3000" dirty="0" smtClean="0"/>
              <a:t>associação 1:1 entre duas classes </a:t>
            </a:r>
            <a:r>
              <a:rPr lang="pt-BR" sz="3000" dirty="0" smtClean="0"/>
              <a:t>A </a:t>
            </a:r>
            <a:r>
              <a:rPr lang="pt-BR" sz="3000" dirty="0" smtClean="0"/>
              <a:t>e B </a:t>
            </a:r>
            <a:r>
              <a:rPr lang="pt-BR" sz="3000" dirty="0" smtClean="0"/>
              <a:t>:</a:t>
            </a:r>
            <a:endParaRPr lang="pt-BR" sz="3000" dirty="0" smtClean="0"/>
          </a:p>
          <a:p>
            <a:pPr lvl="1"/>
            <a:r>
              <a:rPr lang="pt-BR" sz="2600" dirty="0" smtClean="0"/>
              <a:t>Se a navegabilidade é </a:t>
            </a:r>
            <a:r>
              <a:rPr lang="pt-BR" sz="2600" u="sng" dirty="0" smtClean="0"/>
              <a:t>unidirecional </a:t>
            </a:r>
            <a:r>
              <a:rPr lang="pt-BR" sz="2600" u="sng" dirty="0" smtClean="0"/>
              <a:t>no </a:t>
            </a:r>
            <a:r>
              <a:rPr lang="pt-BR" sz="2600" u="sng" dirty="0" smtClean="0"/>
              <a:t>sentido </a:t>
            </a:r>
            <a:r>
              <a:rPr lang="pt-BR" sz="2600" u="sng" dirty="0" smtClean="0"/>
              <a:t>de </a:t>
            </a:r>
            <a:r>
              <a:rPr lang="pt-BR" sz="2600" u="sng" dirty="0" smtClean="0"/>
              <a:t>A para B, é definido um atributo do tipo B na </a:t>
            </a:r>
            <a:r>
              <a:rPr lang="pt-BR" sz="2600" u="sng" dirty="0" smtClean="0"/>
              <a:t>classe </a:t>
            </a:r>
            <a:r>
              <a:rPr lang="pt-BR" sz="2600" u="sng" dirty="0" smtClean="0"/>
              <a:t>A.</a:t>
            </a:r>
          </a:p>
          <a:p>
            <a:pPr lvl="1"/>
            <a:r>
              <a:rPr lang="pt-BR" sz="2600" dirty="0" smtClean="0"/>
              <a:t>Se a navegabilidade é </a:t>
            </a:r>
            <a:r>
              <a:rPr lang="pt-BR" sz="2600" u="sng" dirty="0" smtClean="0"/>
              <a:t>bidirecional, pode-se </a:t>
            </a:r>
            <a:r>
              <a:rPr lang="pt-BR" sz="2600" u="sng" dirty="0" smtClean="0"/>
              <a:t>aplicar o  procedimento </a:t>
            </a:r>
            <a:r>
              <a:rPr lang="pt-BR" sz="2600" u="sng" dirty="0" smtClean="0"/>
              <a:t>para </a:t>
            </a:r>
            <a:r>
              <a:rPr lang="pt-BR" sz="2600" u="sng" dirty="0" smtClean="0"/>
              <a:t>as </a:t>
            </a:r>
            <a:r>
              <a:rPr lang="pt-BR" sz="2600" u="sng" dirty="0" smtClean="0"/>
              <a:t>duas </a:t>
            </a:r>
            <a:r>
              <a:rPr lang="pt-BR" sz="2600" u="sng" dirty="0" smtClean="0"/>
              <a:t>classes.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Notação para associações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Na UML associações são representadas por  uma linha que liga as classes cujos objetos se relacionam.</a:t>
            </a:r>
          </a:p>
          <a:p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575" y="3261320"/>
            <a:ext cx="55308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Conectividade 1:1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0000" y="1988840"/>
            <a:ext cx="6602413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62138" y="3992091"/>
            <a:ext cx="54197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Conectividades 1:N e N:M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424936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Para </a:t>
            </a:r>
            <a:r>
              <a:rPr lang="pt-BR" sz="2800" dirty="0" smtClean="0"/>
              <a:t>uma </a:t>
            </a:r>
            <a:r>
              <a:rPr lang="pt-BR" sz="2800" dirty="0" smtClean="0"/>
              <a:t>associação 1:N </a:t>
            </a:r>
            <a:r>
              <a:rPr lang="pt-BR" sz="2800" dirty="0" smtClean="0"/>
              <a:t>ou </a:t>
            </a:r>
            <a:r>
              <a:rPr lang="pt-BR" sz="2800" dirty="0" smtClean="0"/>
              <a:t>N:M </a:t>
            </a:r>
            <a:r>
              <a:rPr lang="pt-BR" sz="2800" dirty="0" smtClean="0"/>
              <a:t>entre </a:t>
            </a:r>
            <a:r>
              <a:rPr lang="pt-BR" sz="2800" dirty="0" smtClean="0"/>
              <a:t>duas  classes A e </a:t>
            </a:r>
            <a:r>
              <a:rPr lang="pt-BR" sz="2800" dirty="0" smtClean="0"/>
              <a:t>B:  </a:t>
            </a:r>
            <a:endParaRPr lang="pt-BR" sz="2800" dirty="0" smtClean="0"/>
          </a:p>
          <a:p>
            <a:pPr lvl="1"/>
            <a:r>
              <a:rPr lang="pt-BR" dirty="0" smtClean="0"/>
              <a:t>São utilizados atributos cujos tipos </a:t>
            </a:r>
            <a:r>
              <a:rPr lang="pt-BR" dirty="0" smtClean="0"/>
              <a:t>representam </a:t>
            </a:r>
            <a:r>
              <a:rPr lang="pt-BR" u="sng" dirty="0" smtClean="0"/>
              <a:t>coleções de </a:t>
            </a:r>
            <a:r>
              <a:rPr lang="pt-BR" u="sng" dirty="0" smtClean="0"/>
              <a:t>elementos. </a:t>
            </a:r>
            <a:endParaRPr lang="pt-BR" u="sng" dirty="0" smtClean="0"/>
          </a:p>
          <a:p>
            <a:pPr lvl="1"/>
            <a:r>
              <a:rPr lang="pt-BR" dirty="0" smtClean="0"/>
              <a:t>É também comum o uso de </a:t>
            </a:r>
            <a:r>
              <a:rPr lang="pt-BR" u="sng" dirty="0" smtClean="0"/>
              <a:t>classes parametrizadas.</a:t>
            </a:r>
            <a:endParaRPr lang="pt-BR" u="sng" dirty="0" smtClean="0"/>
          </a:p>
          <a:p>
            <a:pPr lvl="2"/>
            <a:r>
              <a:rPr lang="pt-BR" sz="2000" dirty="0" smtClean="0"/>
              <a:t>Idéia </a:t>
            </a:r>
            <a:r>
              <a:rPr lang="pt-BR" sz="2000" dirty="0" smtClean="0"/>
              <a:t>básica: </a:t>
            </a:r>
            <a:r>
              <a:rPr lang="pt-BR" sz="2000" dirty="0" smtClean="0"/>
              <a:t>definir uma classe parametrizada cujo </a:t>
            </a:r>
            <a:r>
              <a:rPr lang="pt-BR" sz="2000" dirty="0" smtClean="0"/>
              <a:t>parâmetro </a:t>
            </a:r>
            <a:r>
              <a:rPr lang="pt-BR" sz="2000" dirty="0" smtClean="0"/>
              <a:t>é a classe correspondente ao lado </a:t>
            </a:r>
            <a:r>
              <a:rPr lang="pt-BR" sz="2000" i="1" dirty="0" smtClean="0"/>
              <a:t>muitos da </a:t>
            </a:r>
            <a:r>
              <a:rPr lang="pt-BR" sz="2000" i="1" dirty="0" smtClean="0"/>
              <a:t>associação.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parametrizada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coleção pode ser representada em um diagrama de classes através uma </a:t>
            </a:r>
            <a:r>
              <a:rPr lang="pt-BR" b="1" dirty="0" smtClean="0"/>
              <a:t>classe parametrizada.</a:t>
            </a:r>
          </a:p>
          <a:p>
            <a:r>
              <a:rPr lang="pt-BR" dirty="0" smtClean="0"/>
              <a:t>Def.: é uma classe utilizada para definir outras classes.</a:t>
            </a:r>
          </a:p>
          <a:p>
            <a:r>
              <a:rPr lang="pt-BR" dirty="0" smtClean="0"/>
              <a:t>Possui operações ou atributos cuja definição é feita em função de um ou mais parâmetros.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Conectividade 1:N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Formas alternativas para representação de uma </a:t>
            </a:r>
            <a:r>
              <a:rPr lang="pt-BR" dirty="0" smtClean="0"/>
              <a:t>associação </a:t>
            </a:r>
            <a:r>
              <a:rPr lang="pt-BR" dirty="0" smtClean="0"/>
              <a:t>cuja conectividade é 1:N. 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450" y="3068960"/>
            <a:ext cx="8291513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Conectividade 1:N 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8638" y="1547813"/>
            <a:ext cx="8086725" cy="376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Conectividade N:M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077200" cy="380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Associativas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488" y="1436688"/>
            <a:ext cx="8453437" cy="398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Herança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 relação à quantidade de superclasses  que certa classe pode ter. </a:t>
            </a:r>
          </a:p>
          <a:p>
            <a:pPr lvl="1"/>
            <a:r>
              <a:rPr lang="pt-BR" b="1" i="1" dirty="0" smtClean="0"/>
              <a:t>herança múltipla</a:t>
            </a:r>
          </a:p>
          <a:p>
            <a:pPr lvl="1"/>
            <a:r>
              <a:rPr lang="pt-BR" b="1" i="1" dirty="0" smtClean="0"/>
              <a:t>herança simples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polimórficas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Uma subclasse herda todas as propriedades de sua superclasse que tenham visibilidade pública ou protegida.</a:t>
            </a:r>
          </a:p>
          <a:p>
            <a:r>
              <a:rPr lang="pt-BR" dirty="0" smtClean="0"/>
              <a:t>Pode ser que o comportamento de alguma operação herdada seja diferente para a subclasse.</a:t>
            </a:r>
          </a:p>
          <a:p>
            <a:r>
              <a:rPr lang="pt-BR" dirty="0" smtClean="0"/>
              <a:t>Nesse caso, a subclasse deve </a:t>
            </a:r>
            <a:r>
              <a:rPr lang="pt-BR" u="sng" dirty="0" smtClean="0"/>
              <a:t>redefinir o comportamento da operação.</a:t>
            </a:r>
          </a:p>
          <a:p>
            <a:pPr lvl="1"/>
            <a:r>
              <a:rPr lang="pt-BR" dirty="0" smtClean="0"/>
              <a:t>A </a:t>
            </a:r>
            <a:r>
              <a:rPr lang="pt-BR" u="sng" dirty="0" smtClean="0"/>
              <a:t>assinatura da operação é reutilizada.</a:t>
            </a:r>
          </a:p>
          <a:p>
            <a:pPr lvl="1"/>
            <a:r>
              <a:rPr lang="pt-BR" dirty="0" smtClean="0"/>
              <a:t>Mas, a </a:t>
            </a:r>
            <a:r>
              <a:rPr lang="pt-BR" u="sng" dirty="0" smtClean="0"/>
              <a:t>implementação da operação (ou seja, seu </a:t>
            </a:r>
            <a:r>
              <a:rPr lang="pt-BR" b="1" i="1" u="sng" dirty="0" smtClean="0"/>
              <a:t>método) é diferente.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polimórficas 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Operações polimórficas são aquelas que possuem mais de uma implementação.</a:t>
            </a:r>
          </a:p>
          <a:p>
            <a:r>
              <a:rPr lang="pt-BR" dirty="0" smtClean="0"/>
              <a:t>A assinatura é repetida na(s) subclasse(s) para enfatizar a redefinição de implementação.</a:t>
            </a:r>
          </a:p>
          <a:p>
            <a:r>
              <a:rPr lang="pt-BR" dirty="0" smtClean="0"/>
              <a:t>O objetivo de manter a assinatura é garantir que as subclasses tenham uma </a:t>
            </a:r>
            <a:r>
              <a:rPr lang="pt-BR" u="sng" dirty="0" smtClean="0"/>
              <a:t>interface em comum.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86344"/>
            <a:ext cx="8105279" cy="655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polimórficas 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Se duas ou mais subclasses implementam uma operação polimórfica, a mensagem para ativar essa operação é a mesma para todas essas classes.</a:t>
            </a:r>
          </a:p>
          <a:p>
            <a:r>
              <a:rPr lang="pt-BR" dirty="0" smtClean="0"/>
              <a:t>No envio da mensagem, o remetente não precisa saber qual a verdadeira classe de cada objeto, pois eles aceitam a mesma mensagem.</a:t>
            </a:r>
          </a:p>
          <a:p>
            <a:r>
              <a:rPr lang="pt-BR" dirty="0" smtClean="0"/>
              <a:t>A diferença é que os </a:t>
            </a:r>
            <a:r>
              <a:rPr lang="pt-BR" i="1" u="sng" dirty="0" smtClean="0"/>
              <a:t>métodos da operação são diferentes em cada subclasse.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polimórficas - exemplo</a:t>
            </a:r>
            <a:endParaRPr lang="pt-B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60659"/>
            <a:ext cx="8229600" cy="4205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polimórficas</a:t>
            </a:r>
            <a:endParaRPr lang="pt-BR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879" y="2503481"/>
            <a:ext cx="7782241" cy="3661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971600" y="1412776"/>
            <a:ext cx="64807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/>
              <a:t>Operações polimórficas também podem existir em classes abstratas.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polimórficas (</a:t>
            </a:r>
            <a:r>
              <a:rPr lang="pt-BR" dirty="0" err="1" smtClean="0"/>
              <a:t>cont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r>
              <a:rPr lang="pt-BR" sz="2800" dirty="0" smtClean="0"/>
              <a:t>Operações polimórficas implementam o </a:t>
            </a:r>
            <a:r>
              <a:rPr lang="pt-BR" sz="2800" b="1" dirty="0" smtClean="0"/>
              <a:t>princípio do </a:t>
            </a:r>
            <a:r>
              <a:rPr lang="pt-BR" sz="2800" b="1" dirty="0" smtClean="0"/>
              <a:t>polimorfismo:</a:t>
            </a:r>
          </a:p>
          <a:p>
            <a:pPr lvl="1"/>
            <a:r>
              <a:rPr lang="pt-BR" dirty="0" smtClean="0"/>
              <a:t>dois </a:t>
            </a:r>
            <a:r>
              <a:rPr lang="pt-BR" dirty="0" smtClean="0"/>
              <a:t>ou mais objetos respondem a mesma mensagem de formas diferentes.</a:t>
            </a:r>
          </a:p>
          <a:p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3178001"/>
            <a:ext cx="6265863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cada especificação a seguir, projete dois diagramas de classes:</a:t>
            </a:r>
          </a:p>
          <a:p>
            <a:pPr lvl="1"/>
            <a:r>
              <a:rPr lang="pt-BR" dirty="0" smtClean="0"/>
              <a:t>De análise</a:t>
            </a:r>
          </a:p>
          <a:p>
            <a:pPr lvl="1"/>
            <a:r>
              <a:rPr lang="pt-BR" dirty="0" smtClean="0"/>
              <a:t>De projeto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Convenções nesta disciplina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Classes de Análise</a:t>
            </a:r>
          </a:p>
          <a:p>
            <a:pPr lvl="1"/>
            <a:r>
              <a:rPr lang="pt-BR" dirty="0" smtClean="0"/>
              <a:t>Métodos "simples"</a:t>
            </a:r>
          </a:p>
          <a:p>
            <a:pPr lvl="1"/>
            <a:r>
              <a:rPr lang="pt-BR" dirty="0" smtClean="0"/>
              <a:t>Atributos sem tipo</a:t>
            </a:r>
          </a:p>
          <a:p>
            <a:pPr lvl="1"/>
            <a:r>
              <a:rPr lang="pt-BR" dirty="0" smtClean="0"/>
              <a:t>Associações nomeadas</a:t>
            </a:r>
          </a:p>
          <a:p>
            <a:pPr lvl="1"/>
            <a:r>
              <a:rPr lang="pt-BR" dirty="0" err="1" smtClean="0"/>
              <a:t>Cardinalidades</a:t>
            </a:r>
            <a:r>
              <a:rPr lang="pt-BR" dirty="0" smtClean="0"/>
              <a:t> definidas</a:t>
            </a:r>
          </a:p>
          <a:p>
            <a:pPr lvl="1"/>
            <a:r>
              <a:rPr lang="pt-BR" dirty="0" smtClean="0"/>
              <a:t>Classes de entidade</a:t>
            </a:r>
          </a:p>
          <a:p>
            <a:r>
              <a:rPr lang="pt-BR" dirty="0" smtClean="0"/>
              <a:t>Projeto</a:t>
            </a:r>
          </a:p>
          <a:p>
            <a:pPr lvl="1"/>
            <a:r>
              <a:rPr lang="pt-BR" dirty="0" smtClean="0"/>
              <a:t>Métodos complexos (relativos a duas ou mais classes)</a:t>
            </a:r>
          </a:p>
          <a:p>
            <a:pPr lvl="1"/>
            <a:r>
              <a:rPr lang="pt-BR" dirty="0" smtClean="0"/>
              <a:t>Métodos com atributos e valores de retorno</a:t>
            </a:r>
          </a:p>
          <a:p>
            <a:pPr lvl="1"/>
            <a:r>
              <a:rPr lang="pt-BR" dirty="0" smtClean="0"/>
              <a:t>Atributos com tipo (inclusive criados) e visibilidade</a:t>
            </a:r>
          </a:p>
          <a:p>
            <a:pPr lvl="1"/>
            <a:r>
              <a:rPr lang="pt-BR" dirty="0" smtClean="0"/>
              <a:t>Classes de fronteira e de controle (com métodos)</a:t>
            </a:r>
          </a:p>
          <a:p>
            <a:pPr lvl="1"/>
            <a:r>
              <a:rPr lang="pt-BR" dirty="0" smtClean="0"/>
              <a:t>Projetado durante/após os modelos dinâmicos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80720"/>
          </a:xfrm>
        </p:spPr>
        <p:txBody>
          <a:bodyPr>
            <a:normAutofit/>
          </a:bodyPr>
          <a:lstStyle/>
          <a:p>
            <a:r>
              <a:rPr lang="pt-BR" dirty="0" smtClean="0"/>
              <a:t>Um filme tem obrigatoriamente ao menos uma cópia, mas pode possuir diversas delas. </a:t>
            </a:r>
          </a:p>
          <a:p>
            <a:r>
              <a:rPr lang="pt-BR" dirty="0" smtClean="0"/>
              <a:t>Uma cópia refere-se exclusivamente a um determinado filme.</a:t>
            </a:r>
          </a:p>
          <a:p>
            <a:r>
              <a:rPr lang="pt-BR" dirty="0" smtClean="0"/>
              <a:t>Um sócio pode realizar muitas locações enquanto permanecer sócio da locadora, mas uma locação refere-se unicamente a um determinado sócio</a:t>
            </a:r>
          </a:p>
          <a:p>
            <a:r>
              <a:rPr lang="pt-BR" dirty="0" smtClean="0"/>
              <a:t>Cada locação deve obrigatoriamente referenciar-se ao menos a uma cópia de um filme, podendo referenciar-se a muitas cópias.</a:t>
            </a:r>
          </a:p>
          <a:p>
            <a:r>
              <a:rPr lang="pt-BR" dirty="0" smtClean="0"/>
              <a:t>Uma cópia pode ter sido locada diversas vezes, em épocas diferentes obviamente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Modelar a situação usando um diagrama de classes: “Uma pessoa ao longo da vida, tem vários empregos, em empresas diferentes. Para a Previdência, é importante saber a data de admissão e a data de rescisão de contrato com cada uma dessas Empresas”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88640"/>
            <a:ext cx="9036496" cy="648072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Um cliente pode possuir muitos animais, mas um animal pertence a um único cliente. A clínica precisa de informações a respeito de cada cliente, como nome, endereço, e telefone.</a:t>
            </a:r>
          </a:p>
          <a:p>
            <a:r>
              <a:rPr lang="pt-BR" dirty="0" smtClean="0"/>
              <a:t>Um animal pertence a uma única espécie, porém podem haver diversos animais cadastrados de uma determinada espécie.</a:t>
            </a:r>
          </a:p>
          <a:p>
            <a:r>
              <a:rPr lang="pt-BR" dirty="0" smtClean="0"/>
              <a:t>É preciso manter informações a respeito de cada animal já tratado, como nome, sexo, idade e espécie</a:t>
            </a:r>
          </a:p>
          <a:p>
            <a:r>
              <a:rPr lang="pt-BR" dirty="0" smtClean="0"/>
              <a:t>Um animal pode realizar diversos tratamentos, mas um tratamento é realizado </a:t>
            </a:r>
            <a:r>
              <a:rPr lang="pt-BR" dirty="0" err="1" smtClean="0"/>
              <a:t>exlusivamente</a:t>
            </a:r>
            <a:r>
              <a:rPr lang="pt-BR" dirty="0" smtClean="0"/>
              <a:t> por um animal.</a:t>
            </a:r>
          </a:p>
          <a:p>
            <a:r>
              <a:rPr lang="pt-BR" dirty="0" smtClean="0"/>
              <a:t>Cada tratamento possui ao menos uma consulta, mas pode possuir muitas consultas. Uma determinada consulta refere-se exclusivamente a um determinado tratamento. Cada consulta deve armazenar informações como a data em que foi realizada, o veterinário que atendeu o animal e o resumo da consulta.</a:t>
            </a:r>
          </a:p>
          <a:p>
            <a:r>
              <a:rPr lang="pt-BR" dirty="0" smtClean="0"/>
              <a:t>Um veterinário pode realizar muitas consultas, porém uma consulta deve ser realizada por somente um veterinário</a:t>
            </a:r>
          </a:p>
          <a:p>
            <a:r>
              <a:rPr lang="pt-BR" dirty="0" smtClean="0"/>
              <a:t>Em uma consulta podem ser marcados exames para o animal. O número de exames possíveis em uma consulta é indeterminado, mas precisa ser registrado.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Uma universidade possui dois tipos de funcionários: professores e técnico-administrativos. Quando são contratados, é necessário cadastrar seu nome, telefone, endereço, CPF (que deve ser válido), e a data de contratação (que também precisa ser validada). </a:t>
            </a:r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 smtClean="0"/>
              <a:t>o professor deve ser cadastrado também a titulação, área de pesquisa, e o tipo de contrato (20 horas, 40 horas ou Dedicação exclusiva).</a:t>
            </a:r>
          </a:p>
          <a:p>
            <a:r>
              <a:rPr lang="pt-BR" dirty="0" smtClean="0"/>
              <a:t>Um funcionário possui obrigatoriamente um único cargo. O cargo possui um título e um salário. O salário do cargo pode ser aumentado apenas uma vez por ano.</a:t>
            </a:r>
          </a:p>
          <a:p>
            <a:r>
              <a:rPr lang="pt-BR" dirty="0" smtClean="0"/>
              <a:t>Um professor pode não ministrar disciplinas em um semestre, ou ministrar até no máximo 3 disciplinas.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smtClean="0"/>
              <a:t>disciplina pertence a um curso, ou a vários cursos. Por exemplo, Cálculo 1 é uma disciplina ministrada em vários cursos diferentes da área de exatas. </a:t>
            </a:r>
            <a:endParaRPr lang="pt-BR" dirty="0" smtClean="0"/>
          </a:p>
          <a:p>
            <a:r>
              <a:rPr lang="pt-BR" dirty="0" smtClean="0"/>
              <a:t>Um </a:t>
            </a:r>
            <a:r>
              <a:rPr lang="pt-BR" dirty="0" smtClean="0"/>
              <a:t>curso possui muitas disciplinas. Para o cadastro da disciplina, deve-se informar o nome da disciplina, a carga horária, e o tipo da disciplina. </a:t>
            </a:r>
          </a:p>
          <a:p>
            <a:r>
              <a:rPr lang="pt-BR" dirty="0" smtClean="0"/>
              <a:t>Um curso pode ser de graduação ou de pós-graduação. O curso possui um nome e uma área (ex. Exatas). Cursos de pós-graduação podem ser de 2 tipos lato ou </a:t>
            </a:r>
            <a:r>
              <a:rPr lang="pt-BR" dirty="0" err="1" smtClean="0"/>
              <a:t>stricto</a:t>
            </a:r>
            <a:r>
              <a:rPr lang="pt-BR" dirty="0" smtClean="0"/>
              <a:t> </a:t>
            </a:r>
            <a:r>
              <a:rPr lang="pt-BR" dirty="0" err="1" smtClean="0"/>
              <a:t>sensu</a:t>
            </a:r>
            <a:r>
              <a:rPr lang="pt-BR" dirty="0" smtClean="0"/>
              <a:t>. </a:t>
            </a:r>
          </a:p>
          <a:p>
            <a:r>
              <a:rPr lang="pt-BR" dirty="0" smtClean="0"/>
              <a:t>Cursos </a:t>
            </a:r>
            <a:r>
              <a:rPr lang="pt-BR" dirty="0" err="1" smtClean="0"/>
              <a:t>stricto</a:t>
            </a:r>
            <a:r>
              <a:rPr lang="pt-BR" dirty="0" smtClean="0"/>
              <a:t> senso devem ter a nota da </a:t>
            </a:r>
            <a:r>
              <a:rPr lang="pt-BR" dirty="0" smtClean="0"/>
              <a:t>CAPES e a grande área a qual pertencem. 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669925"/>
            <a:ext cx="8231187" cy="551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88640"/>
            <a:ext cx="8712968" cy="648072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Projetar um diagrama de classes para um sistema simples de reserva e ocupação de quartos para um hotel. O sistema deve armazenar reservas feitas por um funcionário de um ou mais quartos para um determinado cliente. O funcionário deve ser capaz de: verificar se um quarto está ocupado ou não, inserir ou alterar os dados de um cliente, realizar a reserva de um quarto para um cliente. Considere os atributos de todas as classes como privados. Cada cliente e funcionário deve possuir: nome, </a:t>
            </a:r>
            <a:r>
              <a:rPr lang="pt-BR" dirty="0" err="1" smtClean="0"/>
              <a:t>rg</a:t>
            </a:r>
            <a:r>
              <a:rPr lang="pt-BR" dirty="0" smtClean="0"/>
              <a:t>, CPF, endereço, telefone. Deve ser possível identificar a quantidade de ocupações já realizadas pelos clientes. Um quarto pode ser simples ou luxo e deve indicar o número de camas e o tipo de cada uma delas (solteiro ou casal). Cada quarto deve ter apenas um frigobar, que tem um conteúdo de bebidas.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4342</Words>
  <Application>Microsoft Office PowerPoint</Application>
  <PresentationFormat>Apresentação na tela (4:3)</PresentationFormat>
  <Paragraphs>384</Paragraphs>
  <Slides>90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90</vt:i4>
      </vt:variant>
    </vt:vector>
  </HeadingPairs>
  <TitlesOfParts>
    <vt:vector size="91" baseType="lpstr">
      <vt:lpstr>Tema do Office</vt:lpstr>
      <vt:lpstr>Diagrama de Classes</vt:lpstr>
      <vt:lpstr>Objetivos</vt:lpstr>
      <vt:lpstr>Modelo de Classes de Análise (Análise do Domínio)</vt:lpstr>
      <vt:lpstr>Classes</vt:lpstr>
      <vt:lpstr>Exemplo</vt:lpstr>
      <vt:lpstr>Associações</vt:lpstr>
      <vt:lpstr>Notação para associações</vt:lpstr>
      <vt:lpstr>Slide 8</vt:lpstr>
      <vt:lpstr>Slide 9</vt:lpstr>
      <vt:lpstr>Participação</vt:lpstr>
      <vt:lpstr>Acessórios para associações</vt:lpstr>
      <vt:lpstr>Classe associativa</vt:lpstr>
      <vt:lpstr>Associações n-árias</vt:lpstr>
      <vt:lpstr>Exemplo de associação ternária</vt:lpstr>
      <vt:lpstr>Associações reflexivas</vt:lpstr>
      <vt:lpstr>Agregações e Composições</vt:lpstr>
      <vt:lpstr>Exemplo</vt:lpstr>
      <vt:lpstr>Agregações e composições - diferenças</vt:lpstr>
      <vt:lpstr>Agregação e Associação</vt:lpstr>
      <vt:lpstr>Restrições sobre associações</vt:lpstr>
      <vt:lpstr>Generalização e Especialização</vt:lpstr>
      <vt:lpstr>Terminologia</vt:lpstr>
      <vt:lpstr>Herança de associações</vt:lpstr>
      <vt:lpstr>Propriedade da Herança</vt:lpstr>
      <vt:lpstr>Exemplo de herança</vt:lpstr>
      <vt:lpstr>Classes Abstratas</vt:lpstr>
      <vt:lpstr>Classes Abstratas</vt:lpstr>
      <vt:lpstr>Notação para classes abstratas</vt:lpstr>
      <vt:lpstr>Diagrama de Objetos</vt:lpstr>
      <vt:lpstr>Exemplo – Diagrama de Objetos</vt:lpstr>
      <vt:lpstr>Técnicas de Identificação de Objetos, Atributos e Métodos</vt:lpstr>
      <vt:lpstr>Categorias de Conceitos</vt:lpstr>
      <vt:lpstr>Análise Textual de Abbott</vt:lpstr>
      <vt:lpstr>Análise Textual de Abbott (cont.)</vt:lpstr>
      <vt:lpstr>Análise Textual de Abbott (cont.)</vt:lpstr>
      <vt:lpstr>Análise Textual de Abbott (cont.)</vt:lpstr>
      <vt:lpstr>Análise de Casos de Uso</vt:lpstr>
      <vt:lpstr>Análise de Casos de Uso</vt:lpstr>
      <vt:lpstr>Categorização de Classes</vt:lpstr>
      <vt:lpstr>Categorização de Classes</vt:lpstr>
      <vt:lpstr>Objetos de Entidade</vt:lpstr>
      <vt:lpstr>Objetos de Fronteira</vt:lpstr>
      <vt:lpstr>Objetos de Controle</vt:lpstr>
      <vt:lpstr>Importância da Categorização</vt:lpstr>
      <vt:lpstr>Importância da Categorização</vt:lpstr>
      <vt:lpstr>Slide 46</vt:lpstr>
      <vt:lpstr>Modelo de Análise no Processo Iterativo e Incremental</vt:lpstr>
      <vt:lpstr>Modelo de Análise no Processo Iterativo e Incremental (cont.)</vt:lpstr>
      <vt:lpstr>Modelo de Análise no Processo Iterativo e Incremental (cont.)</vt:lpstr>
      <vt:lpstr>Classes de Projeto</vt:lpstr>
      <vt:lpstr> Aspectos a considerar na fase de projeto </vt:lpstr>
      <vt:lpstr>Especificação de classes de fronteira</vt:lpstr>
      <vt:lpstr>Especificação de classes de fronteira (cont.)</vt:lpstr>
      <vt:lpstr>Especificação de classes de fronteira (cont.)</vt:lpstr>
      <vt:lpstr>Especificação de classes de fronteira (cont.)</vt:lpstr>
      <vt:lpstr>Especificação de classes de fronteira (cont.)</vt:lpstr>
      <vt:lpstr>Especificação de classes de fronteira (cont.)</vt:lpstr>
      <vt:lpstr>Especificação de classes de entidade</vt:lpstr>
      <vt:lpstr>Especificação de classes de entidade</vt:lpstr>
      <vt:lpstr>Especificação de classes de controle</vt:lpstr>
      <vt:lpstr>Especificação de classes de controle</vt:lpstr>
      <vt:lpstr>Especificação de classes de controle</vt:lpstr>
      <vt:lpstr>Especificação de outras classes</vt:lpstr>
      <vt:lpstr>Refinamento de atributos e métodos</vt:lpstr>
      <vt:lpstr>Sintaxe para atributos e métodos</vt:lpstr>
      <vt:lpstr>Visibilidade</vt:lpstr>
      <vt:lpstr>Projeto de métodos</vt:lpstr>
      <vt:lpstr>Detalhamento de métodos</vt:lpstr>
      <vt:lpstr>Implementação de associações</vt:lpstr>
      <vt:lpstr>Conectividade 1:1</vt:lpstr>
      <vt:lpstr>Conectividades 1:N e N:M</vt:lpstr>
      <vt:lpstr>Classe parametrizada</vt:lpstr>
      <vt:lpstr>Conectividade 1:N</vt:lpstr>
      <vt:lpstr>Conectividade 1:N (Cont)</vt:lpstr>
      <vt:lpstr>Conectividade N:M</vt:lpstr>
      <vt:lpstr>Classes Associativas</vt:lpstr>
      <vt:lpstr>Tipos de Herança</vt:lpstr>
      <vt:lpstr>Operações polimórficas</vt:lpstr>
      <vt:lpstr>Operações polimórficas (Cont)</vt:lpstr>
      <vt:lpstr>Operações polimórficas (Cont)</vt:lpstr>
      <vt:lpstr>Operações polimórficas - exemplo</vt:lpstr>
      <vt:lpstr>Operações polimórficas</vt:lpstr>
      <vt:lpstr>Operações polimórficas (cont)</vt:lpstr>
      <vt:lpstr>Exercícios</vt:lpstr>
      <vt:lpstr>Convenções nesta disciplina</vt:lpstr>
      <vt:lpstr>Slide 86</vt:lpstr>
      <vt:lpstr>Slide 87</vt:lpstr>
      <vt:lpstr>Slide 88</vt:lpstr>
      <vt:lpstr>Slide 89</vt:lpstr>
      <vt:lpstr>Slide 90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Classes</dc:title>
  <dc:creator>Michel</dc:creator>
  <cp:lastModifiedBy>Michel</cp:lastModifiedBy>
  <cp:revision>62</cp:revision>
  <dcterms:created xsi:type="dcterms:W3CDTF">2012-12-03T11:37:59Z</dcterms:created>
  <dcterms:modified xsi:type="dcterms:W3CDTF">2013-01-08T16:49:31Z</dcterms:modified>
</cp:coreProperties>
</file>