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9" r:id="rId3"/>
    <p:sldId id="297" r:id="rId4"/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Testes </a:t>
            </a:r>
            <a:r>
              <a:rPr lang="en" b="1" dirty="0"/>
              <a:t>de Software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Google Shape;56;p13"/>
          <p:cNvSpPr txBox="1"/>
          <p:nvPr/>
        </p:nvSpPr>
        <p:spPr>
          <a:xfrm>
            <a:off x="326640" y="4645094"/>
            <a:ext cx="4245360" cy="42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4292E"/>
                </a:solidFill>
                <a:highlight>
                  <a:srgbClr val="FFFFFF"/>
                </a:highlight>
              </a:rPr>
              <a:t>Slides do prof. Eduardo Figueiredo do DCC/UFMG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88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Processo de Teste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8495"/>
            <a:ext cx="8520600" cy="3416400"/>
          </a:xfrm>
        </p:spPr>
        <p:txBody>
          <a:bodyPr/>
          <a:lstStyle/>
          <a:p>
            <a:r>
              <a:rPr lang="pt-BR" sz="2000" dirty="0" smtClean="0"/>
              <a:t>Exemplo de processo de teste baseado em </a:t>
            </a:r>
            <a:r>
              <a:rPr lang="pt-BR" sz="2000" dirty="0" smtClean="0"/>
              <a:t>planos: </a:t>
            </a:r>
            <a:r>
              <a:rPr lang="pt-BR" sz="2000" dirty="0"/>
              <a:t>a</a:t>
            </a:r>
            <a:r>
              <a:rPr lang="pt-BR" sz="2000" dirty="0" smtClean="0"/>
              <a:t>s </a:t>
            </a:r>
            <a:r>
              <a:rPr lang="pt-BR" sz="2000" dirty="0" smtClean="0"/>
              <a:t>atividades são planejadas antes de serem executadas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9" y="1805449"/>
            <a:ext cx="7466402" cy="17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9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Casos e Dados de Teste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82761"/>
          </a:xfrm>
        </p:spPr>
        <p:txBody>
          <a:bodyPr/>
          <a:lstStyle/>
          <a:p>
            <a:r>
              <a:rPr lang="pt-BR" sz="2000" dirty="0" smtClean="0"/>
              <a:t>Casos de teste</a:t>
            </a:r>
          </a:p>
          <a:p>
            <a:pPr lvl="1"/>
            <a:r>
              <a:rPr lang="pt-BR" sz="1800" dirty="0" smtClean="0"/>
              <a:t>Declarações do que será testado</a:t>
            </a:r>
          </a:p>
          <a:p>
            <a:pPr lvl="1"/>
            <a:r>
              <a:rPr lang="pt-BR" sz="1800" dirty="0" smtClean="0"/>
              <a:t>Especificações das entradas para o teste</a:t>
            </a:r>
          </a:p>
          <a:p>
            <a:pPr lvl="1"/>
            <a:r>
              <a:rPr lang="pt-BR" sz="1800" dirty="0" smtClean="0"/>
              <a:t>Especificações das saídas esperadas do sistema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sz="2000" dirty="0" smtClean="0"/>
              <a:t>Dados de teste</a:t>
            </a:r>
          </a:p>
          <a:p>
            <a:pPr lvl="1"/>
            <a:r>
              <a:rPr lang="pt-BR" sz="1800" dirty="0" smtClean="0"/>
              <a:t>Entradas criadas para o sistema</a:t>
            </a:r>
          </a:p>
          <a:p>
            <a:pPr lvl="1"/>
            <a:r>
              <a:rPr lang="pt-BR" sz="1800" dirty="0" smtClean="0"/>
              <a:t>Eles podem ser gerados automaticamente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11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41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Resultados e Relatório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3389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Resultados de teste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Saídas que somente podem ser previstas por pessoas que conhecem o domínio de negócio do sistema</a:t>
            </a:r>
          </a:p>
          <a:p>
            <a:pPr lvl="1">
              <a:lnSpc>
                <a:spcPct val="100000"/>
              </a:lnSpc>
            </a:pPr>
            <a:endParaRPr lang="pt-BR" dirty="0"/>
          </a:p>
          <a:p>
            <a:r>
              <a:rPr lang="pt-BR" sz="2000" dirty="0" smtClean="0"/>
              <a:t>Relatório de teste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Pode ser feito de forma manual, seguindo um formulário específico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Pode ser automatizado comparando os </a:t>
            </a:r>
          </a:p>
          <a:p>
            <a:pPr marL="596900" lvl="1" indent="0">
              <a:lnSpc>
                <a:spcPct val="100000"/>
              </a:lnSpc>
              <a:buNone/>
            </a:pPr>
            <a:r>
              <a:rPr lang="pt-BR" sz="1800" dirty="0" smtClean="0"/>
              <a:t>     resultados esperados às saídas dos testes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9994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648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testes de desenvolvimento podem ser classificados em:</a:t>
            </a:r>
          </a:p>
          <a:p>
            <a:endParaRPr lang="pt-BR" dirty="0"/>
          </a:p>
          <a:p>
            <a:r>
              <a:rPr lang="pt-BR" dirty="0" smtClean="0"/>
              <a:t>Teste de Unidade (Unitário): unidades individuais são testadas</a:t>
            </a:r>
          </a:p>
          <a:p>
            <a:endParaRPr lang="pt-BR" dirty="0"/>
          </a:p>
          <a:p>
            <a:r>
              <a:rPr lang="pt-BR" dirty="0" smtClean="0"/>
              <a:t>Teste de Integração: várias unidades são integradas e testadas</a:t>
            </a:r>
          </a:p>
          <a:p>
            <a:endParaRPr lang="pt-BR" dirty="0"/>
          </a:p>
          <a:p>
            <a:r>
              <a:rPr lang="pt-BR" dirty="0" smtClean="0"/>
              <a:t>Teste de Sistema: todos componentes que integram o sistema são testados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65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755" y="1989807"/>
            <a:ext cx="3629918" cy="572700"/>
          </a:xfrm>
        </p:spPr>
        <p:txBody>
          <a:bodyPr/>
          <a:lstStyle/>
          <a:p>
            <a:r>
              <a:rPr lang="pt-BR" sz="3200" dirty="0" smtClean="0"/>
              <a:t>Testes de Unidade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92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Unidade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Objetivo é garantir que uma unidade ou classe funciona</a:t>
            </a:r>
          </a:p>
          <a:p>
            <a:endParaRPr lang="pt-BR" dirty="0"/>
          </a:p>
          <a:p>
            <a:r>
              <a:rPr lang="pt-BR" dirty="0" smtClean="0"/>
              <a:t>Testa unidades individuais de programa de forma independente</a:t>
            </a:r>
          </a:p>
          <a:p>
            <a:endParaRPr lang="pt-BR" dirty="0"/>
          </a:p>
          <a:p>
            <a:r>
              <a:rPr lang="pt-BR" dirty="0" smtClean="0"/>
              <a:t>Geralmente é de responsabilidade do próprio desenvolvedor da unidade</a:t>
            </a:r>
          </a:p>
          <a:p>
            <a:endParaRPr lang="pt-BR" dirty="0"/>
          </a:p>
          <a:p>
            <a:r>
              <a:rPr lang="pt-BR" dirty="0" smtClean="0"/>
              <a:t>Os testes são derivados da experiência do desenvolvedor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995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8043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Classe (OO)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190925"/>
          </a:xfrm>
        </p:spPr>
        <p:txBody>
          <a:bodyPr/>
          <a:lstStyle/>
          <a:p>
            <a:r>
              <a:rPr lang="pt-BR" sz="2000" dirty="0" smtClean="0"/>
              <a:t>O teste completo de uma classe de objetos requer:</a:t>
            </a:r>
          </a:p>
          <a:p>
            <a:pPr lvl="1"/>
            <a:r>
              <a:rPr lang="pt-BR" sz="1800" dirty="0" smtClean="0"/>
              <a:t>Teste de todas as operações associadas com um objeto</a:t>
            </a:r>
          </a:p>
          <a:p>
            <a:pPr lvl="1"/>
            <a:r>
              <a:rPr lang="pt-BR" sz="1800" dirty="0" smtClean="0"/>
              <a:t>Atribuir e obter valores a todos os atributos de objeto</a:t>
            </a:r>
          </a:p>
          <a:p>
            <a:pPr lvl="1"/>
            <a:r>
              <a:rPr lang="pt-BR" sz="1800" dirty="0" smtClean="0"/>
              <a:t>Exercício do objeto em todos os estados possíveis</a:t>
            </a:r>
          </a:p>
          <a:p>
            <a:pPr lvl="1"/>
            <a:endParaRPr lang="pt-BR" dirty="0"/>
          </a:p>
          <a:p>
            <a:r>
              <a:rPr lang="pt-BR" sz="2000" dirty="0" smtClean="0"/>
              <a:t>A herança dificulta o teste de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624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Automatização de Testes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Sempre que possível, os testes de unidade devem ser automatizados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Um teste automatizado têm três partes</a:t>
            </a:r>
          </a:p>
          <a:p>
            <a:pPr lvl="1">
              <a:lnSpc>
                <a:spcPct val="100000"/>
              </a:lnSpc>
            </a:pPr>
            <a:r>
              <a:rPr lang="pt-BR" sz="1800" b="1" dirty="0" smtClean="0"/>
              <a:t>Configuração</a:t>
            </a:r>
            <a:r>
              <a:rPr lang="pt-BR" sz="1800" dirty="0" smtClean="0"/>
              <a:t>: inicia o sistema com o caso de teste e dados de entrada</a:t>
            </a:r>
          </a:p>
          <a:p>
            <a:pPr lvl="1">
              <a:lnSpc>
                <a:spcPct val="100000"/>
              </a:lnSpc>
            </a:pPr>
            <a:r>
              <a:rPr lang="pt-BR" sz="1800" b="1" dirty="0" smtClean="0"/>
              <a:t>Chamada</a:t>
            </a:r>
            <a:r>
              <a:rPr lang="pt-BR" sz="1800" dirty="0" smtClean="0"/>
              <a:t>: chama o objeto a ser testado</a:t>
            </a:r>
          </a:p>
          <a:p>
            <a:pPr lvl="1">
              <a:lnSpc>
                <a:spcPct val="100000"/>
              </a:lnSpc>
            </a:pPr>
            <a:r>
              <a:rPr lang="pt-BR" sz="1800" b="1" dirty="0" smtClean="0"/>
              <a:t>Afirmação</a:t>
            </a:r>
            <a:r>
              <a:rPr lang="pt-BR" sz="1800" dirty="0" smtClean="0"/>
              <a:t>: compara o resultado da chamada ao resultado esperado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Escolha do Caso de Teste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Teste de </a:t>
            </a:r>
            <a:r>
              <a:rPr lang="pt-BR" sz="2000" i="1" dirty="0" smtClean="0"/>
              <a:t>software</a:t>
            </a:r>
            <a:r>
              <a:rPr lang="pt-BR" sz="2000" dirty="0" smtClean="0"/>
              <a:t> é caro!</a:t>
            </a:r>
          </a:p>
          <a:p>
            <a:endParaRPr lang="pt-BR" sz="2000" dirty="0"/>
          </a:p>
          <a:p>
            <a:r>
              <a:rPr lang="pt-BR" sz="2000" dirty="0" smtClean="0"/>
              <a:t>Portanto, é importante a escolha de casos de teste efetivos</a:t>
            </a:r>
          </a:p>
          <a:p>
            <a:endParaRPr lang="pt-BR" sz="2000" dirty="0"/>
          </a:p>
          <a:p>
            <a:r>
              <a:rPr lang="pt-BR" sz="2000" dirty="0" smtClean="0"/>
              <a:t>Estratégias para escolha dos testes:</a:t>
            </a:r>
          </a:p>
          <a:p>
            <a:pPr lvl="1"/>
            <a:r>
              <a:rPr lang="pt-BR" sz="1800" dirty="0" smtClean="0"/>
              <a:t>Teste de partições (caixa preta)</a:t>
            </a:r>
          </a:p>
          <a:p>
            <a:pPr lvl="1"/>
            <a:r>
              <a:rPr lang="pt-BR" sz="1800" dirty="0" smtClean="0"/>
              <a:t>Teste estrutural (caixa branca)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638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726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Partições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Dados de entrada e resultados de saída podem ser particionados</a:t>
            </a:r>
          </a:p>
          <a:p>
            <a:pPr lvl="1"/>
            <a:r>
              <a:rPr lang="pt-BR" sz="1800" dirty="0" smtClean="0"/>
              <a:t>O programa se comporta de maneira semelhante para cada partição</a:t>
            </a:r>
          </a:p>
          <a:p>
            <a:endParaRPr lang="pt-BR" dirty="0"/>
          </a:p>
          <a:p>
            <a:r>
              <a:rPr lang="pt-BR" sz="2000" dirty="0" smtClean="0"/>
              <a:t>Exemplo de partições: Números positivos / negativos</a:t>
            </a:r>
          </a:p>
          <a:p>
            <a:endParaRPr lang="pt-BR" dirty="0"/>
          </a:p>
          <a:p>
            <a:r>
              <a:rPr lang="pt-BR" sz="2000" dirty="0" smtClean="0"/>
              <a:t>Casos de teste devem ser escolhidos para exercitar cada partição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803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09" y="1913607"/>
            <a:ext cx="5340954" cy="572700"/>
          </a:xfrm>
        </p:spPr>
        <p:txBody>
          <a:bodyPr/>
          <a:lstStyle/>
          <a:p>
            <a:r>
              <a:rPr lang="pt-BR" sz="3200" dirty="0" smtClean="0"/>
              <a:t>Testes de Desenvolvimento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1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54" y="25106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Exemplos de Partições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423"/>
            <a:ext cx="6393873" cy="379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9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469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Diretrizes do Teste de Partições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4394"/>
            <a:ext cx="8520600" cy="3416400"/>
          </a:xfrm>
        </p:spPr>
        <p:txBody>
          <a:bodyPr/>
          <a:lstStyle/>
          <a:p>
            <a:r>
              <a:rPr lang="pt-BR" sz="2000" dirty="0" smtClean="0"/>
              <a:t>Testar o </a:t>
            </a:r>
            <a:r>
              <a:rPr lang="pt-BR" sz="2000" i="1" dirty="0" smtClean="0"/>
              <a:t>software</a:t>
            </a:r>
            <a:r>
              <a:rPr lang="pt-BR" sz="2000" dirty="0" smtClean="0"/>
              <a:t> com </a:t>
            </a:r>
            <a:r>
              <a:rPr lang="pt-BR" sz="2000" dirty="0" smtClean="0"/>
              <a:t>sequências de </a:t>
            </a:r>
            <a:r>
              <a:rPr lang="pt-BR" sz="2000" dirty="0" smtClean="0"/>
              <a:t>tamanhos extremos: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Sequência de comprimento zero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Sequência com o tamanho máximo</a:t>
            </a:r>
          </a:p>
          <a:p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Usar sequências de tamanhos diferentes em testes diferentes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Derivar testes para o primeiro, o médio </a:t>
            </a:r>
            <a:r>
              <a:rPr lang="pt-BR" sz="2000" dirty="0" smtClean="0"/>
              <a:t>e </a:t>
            </a:r>
            <a:r>
              <a:rPr lang="pt-BR" sz="2000" dirty="0" smtClean="0"/>
              <a:t>o </a:t>
            </a:r>
            <a:endParaRPr lang="pt-BR" sz="2000" dirty="0" smtClean="0"/>
          </a:p>
          <a:p>
            <a:pPr marL="114300" indent="0">
              <a:lnSpc>
                <a:spcPct val="100000"/>
              </a:lnSpc>
              <a:buNone/>
            </a:pPr>
            <a:r>
              <a:rPr lang="pt-BR" sz="2000" dirty="0"/>
              <a:t> </a:t>
            </a:r>
            <a:r>
              <a:rPr lang="pt-BR" sz="2000" dirty="0" smtClean="0"/>
              <a:t>    </a:t>
            </a:r>
            <a:r>
              <a:rPr lang="pt-BR" sz="2000" dirty="0" smtClean="0"/>
              <a:t>último </a:t>
            </a:r>
            <a:r>
              <a:rPr lang="pt-BR" sz="2000" dirty="0" smtClean="0"/>
              <a:t>elemento da sequência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541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860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Estrutural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Frequentemente chamado de teste caixa-branca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A escolha de casos de teste ocorre de acordo com a estrutura do programa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 conhecimento do programa é usado para identificar casos de teste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O objetivo é exercitar todas as declarações do programa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82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9703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Estrutural do Caminho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4270"/>
          </a:xfrm>
        </p:spPr>
        <p:txBody>
          <a:bodyPr/>
          <a:lstStyle/>
          <a:p>
            <a:r>
              <a:rPr lang="pt-BR" dirty="0" smtClean="0"/>
              <a:t>O objetivo é assegurar que cada caminho do programa é executado pelo menos uma vez</a:t>
            </a:r>
          </a:p>
          <a:p>
            <a:endParaRPr lang="pt-BR" dirty="0"/>
          </a:p>
          <a:p>
            <a:r>
              <a:rPr lang="pt-BR" dirty="0" smtClean="0"/>
              <a:t>Ponto de partida do teste de</a:t>
            </a:r>
          </a:p>
          <a:p>
            <a:pPr marL="114300" indent="0">
              <a:buNone/>
            </a:pPr>
            <a:r>
              <a:rPr lang="pt-BR" dirty="0"/>
              <a:t> </a:t>
            </a:r>
            <a:r>
              <a:rPr lang="pt-BR" dirty="0" smtClean="0"/>
              <a:t>    caminho é um fluxograma </a:t>
            </a:r>
          </a:p>
          <a:p>
            <a:pPr marL="114300" indent="0">
              <a:buNone/>
            </a:pPr>
            <a:r>
              <a:rPr lang="pt-BR" dirty="0" smtClean="0"/>
              <a:t>     de programa</a:t>
            </a:r>
          </a:p>
          <a:p>
            <a:endParaRPr lang="pt-BR" dirty="0"/>
          </a:p>
          <a:p>
            <a:r>
              <a:rPr lang="pt-BR" dirty="0" smtClean="0"/>
              <a:t>1 – 2</a:t>
            </a:r>
            <a:r>
              <a:rPr lang="pt-BR" dirty="0"/>
              <a:t> </a:t>
            </a:r>
            <a:r>
              <a:rPr lang="pt-BR" dirty="0" smtClean="0"/>
              <a:t>– 3</a:t>
            </a:r>
            <a:r>
              <a:rPr lang="pt-BR" dirty="0"/>
              <a:t> </a:t>
            </a:r>
            <a:r>
              <a:rPr lang="pt-BR" dirty="0" smtClean="0"/>
              <a:t>– 4 – 5 – 6</a:t>
            </a:r>
          </a:p>
          <a:p>
            <a:endParaRPr lang="pt-BR" dirty="0" smtClean="0"/>
          </a:p>
          <a:p>
            <a:r>
              <a:rPr lang="pt-BR" dirty="0" smtClean="0"/>
              <a:t>1 – 2 – 3 – 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32" y="1791825"/>
            <a:ext cx="2430991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7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9155" y="1851261"/>
            <a:ext cx="4218736" cy="1334852"/>
          </a:xfrm>
        </p:spPr>
        <p:txBody>
          <a:bodyPr/>
          <a:lstStyle/>
          <a:p>
            <a:r>
              <a:rPr lang="pt-BR" sz="3200" dirty="0" smtClean="0"/>
              <a:t>Teste de Integração e </a:t>
            </a:r>
            <a:br>
              <a:rPr lang="pt-BR" sz="3200" dirty="0" smtClean="0"/>
            </a:br>
            <a:r>
              <a:rPr lang="pt-BR" sz="3200" dirty="0" smtClean="0"/>
              <a:t>Teste de Sistema</a:t>
            </a:r>
            <a:endParaRPr lang="pt-B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04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Integração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O objetivo é garantir que duas ou mais unidades funcionam juntos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Testa grupos de unidades integradas para criar um sistema ou um subsistema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Os testes se concentram nas interfaces de comunicação entre unidades</a:t>
            </a:r>
          </a:p>
          <a:p>
            <a:endParaRPr lang="pt-BR" dirty="0"/>
          </a:p>
          <a:p>
            <a:r>
              <a:rPr lang="pt-BR" sz="2000" dirty="0" smtClean="0"/>
              <a:t>Geralmente a responsabilidade é de uma equipe independente de teste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69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648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Tipos de Testes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2998"/>
            <a:ext cx="8520600" cy="3416400"/>
          </a:xfrm>
        </p:spPr>
        <p:txBody>
          <a:bodyPr/>
          <a:lstStyle/>
          <a:p>
            <a:r>
              <a:rPr lang="pt-BR" sz="2400" dirty="0" smtClean="0"/>
              <a:t>Integração </a:t>
            </a:r>
            <a:r>
              <a:rPr lang="pt-BR" sz="2400" i="1" dirty="0" smtClean="0"/>
              <a:t>top-down</a:t>
            </a:r>
          </a:p>
          <a:p>
            <a:pPr lvl="1"/>
            <a:r>
              <a:rPr lang="pt-BR" sz="1800" dirty="0" smtClean="0"/>
              <a:t>Desenvolver o esqueleto do sistema e preenchê-lo com componentes</a:t>
            </a:r>
          </a:p>
          <a:p>
            <a:endParaRPr lang="pt-BR" dirty="0"/>
          </a:p>
          <a:p>
            <a:r>
              <a:rPr lang="pt-BR" sz="2400" dirty="0" smtClean="0"/>
              <a:t>Integração </a:t>
            </a:r>
            <a:r>
              <a:rPr lang="pt-BR" sz="2400" i="1" dirty="0" smtClean="0"/>
              <a:t>bottom-up</a:t>
            </a:r>
          </a:p>
          <a:p>
            <a:pPr lvl="1"/>
            <a:r>
              <a:rPr lang="pt-BR" sz="1800" dirty="0" smtClean="0"/>
              <a:t>Integrar componentes de infra-estrutura e, depois, adicionar componentes funcionais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87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Integração Incremental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759"/>
            <a:ext cx="6269182" cy="374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7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Sistema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O sistema é testado como um todo</a:t>
            </a:r>
          </a:p>
          <a:p>
            <a:pPr lvl="1"/>
            <a:r>
              <a:rPr lang="pt-BR" sz="1800" dirty="0" smtClean="0"/>
              <a:t>Testa uma release de sistema que será entregue ao cliente</a:t>
            </a:r>
          </a:p>
          <a:p>
            <a:pPr lvl="1"/>
            <a:endParaRPr lang="pt-BR" dirty="0"/>
          </a:p>
          <a:p>
            <a:r>
              <a:rPr lang="pt-BR" sz="2000" dirty="0"/>
              <a:t>O </a:t>
            </a:r>
            <a:r>
              <a:rPr lang="pt-BR" sz="2000" dirty="0" smtClean="0"/>
              <a:t>teste de sistema verifica:</a:t>
            </a:r>
          </a:p>
          <a:p>
            <a:pPr lvl="1"/>
            <a:r>
              <a:rPr lang="pt-BR" sz="1800" dirty="0" smtClean="0"/>
              <a:t>Se </a:t>
            </a:r>
            <a:r>
              <a:rPr lang="pt-BR" sz="1800" dirty="0"/>
              <a:t>transferem os dados certos no momento </a:t>
            </a:r>
            <a:r>
              <a:rPr lang="pt-BR" sz="1800" dirty="0" smtClean="0"/>
              <a:t>certo</a:t>
            </a:r>
            <a:endParaRPr lang="pt-BR" sz="1800" dirty="0"/>
          </a:p>
          <a:p>
            <a:pPr lvl="1"/>
            <a:r>
              <a:rPr lang="pt-BR" sz="1800" dirty="0" smtClean="0"/>
              <a:t>Se os componentes são compatíveis</a:t>
            </a:r>
          </a:p>
          <a:p>
            <a:pPr lvl="1"/>
            <a:r>
              <a:rPr lang="pt-BR" sz="1800" dirty="0" smtClean="0"/>
              <a:t>Se eles interagem corretamente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260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Diretrizes para Teste de Sistema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É impossível fazer testes exaustivos em um sistema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Algumas diretrizes: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Todas as funções acessadas por menus devem ser testadas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As combinações de funções dos mesmos menus devem ser testadas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As funções devem ser testadas com entradas corretas e incorretas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095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Testes de Software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Teste de </a:t>
            </a:r>
            <a:r>
              <a:rPr lang="pt-BR" sz="2000" i="1" dirty="0"/>
              <a:t>software</a:t>
            </a:r>
            <a:r>
              <a:rPr lang="pt-BR" sz="2000" dirty="0"/>
              <a:t> buscam por erros ou anomalias em requisitos funcionais e não </a:t>
            </a:r>
            <a:r>
              <a:rPr lang="pt-BR" sz="2000" dirty="0" smtClean="0"/>
              <a:t>funcionais</a:t>
            </a:r>
          </a:p>
          <a:p>
            <a:endParaRPr lang="pt-BR" sz="2000" dirty="0"/>
          </a:p>
          <a:p>
            <a:r>
              <a:rPr lang="pt-BR" sz="2000" dirty="0"/>
              <a:t>O teste é um processo realizado pelo testador de </a:t>
            </a:r>
            <a:r>
              <a:rPr lang="pt-BR" sz="2000" dirty="0" smtClean="0"/>
              <a:t>software e envolve </a:t>
            </a:r>
            <a:r>
              <a:rPr lang="pt-BR" sz="2000" dirty="0"/>
              <a:t>ações que vão do levantamento de requisitos </a:t>
            </a:r>
            <a:r>
              <a:rPr lang="pt-BR" sz="2000" dirty="0" smtClean="0"/>
              <a:t>até </a:t>
            </a:r>
            <a:r>
              <a:rPr lang="pt-BR" sz="2000" dirty="0"/>
              <a:t>a execução do teste propriamente </a:t>
            </a:r>
            <a:r>
              <a:rPr lang="pt-BR" sz="2000" dirty="0" smtClean="0"/>
              <a:t>dito</a:t>
            </a:r>
          </a:p>
          <a:p>
            <a:endParaRPr lang="pt-BR" sz="24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09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Aceitação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6462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Também chamado de teste de release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Uma versão particular do </a:t>
            </a:r>
            <a:r>
              <a:rPr lang="pt-BR" sz="2000" i="1" dirty="0" smtClean="0"/>
              <a:t>software</a:t>
            </a:r>
            <a:r>
              <a:rPr lang="pt-BR" sz="2000" dirty="0" smtClean="0"/>
              <a:t> é testada para uso fora do ambiente de desenvolvimento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O teste é caixa-preta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Nenhum conhecimento interno da estrutura do </a:t>
            </a:r>
            <a:r>
              <a:rPr lang="pt-BR" sz="1800" i="1" dirty="0" smtClean="0"/>
              <a:t>software</a:t>
            </a:r>
            <a:r>
              <a:rPr lang="pt-BR" sz="1800" dirty="0" smtClean="0"/>
              <a:t> é necessária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96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Testes de Desempenho e Estresse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sz="2000" dirty="0" smtClean="0"/>
              <a:t>Testes de desempenho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Planejamento de uma série de testes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 carga é constantemente aumentada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Verifica o limite em que o desempenho do sistema se torne inaceitável</a:t>
            </a:r>
          </a:p>
          <a:p>
            <a:pPr>
              <a:lnSpc>
                <a:spcPct val="100000"/>
              </a:lnSpc>
            </a:pP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Testes de estresse forçam o sistema além de sua carga máxima de projeto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734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6189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Ian Sommerville. </a:t>
            </a:r>
            <a:r>
              <a:rPr lang="pt-BR" sz="2000" b="1" dirty="0"/>
              <a:t>Engenharia de Software</a:t>
            </a:r>
            <a:r>
              <a:rPr lang="pt-BR" sz="2000" dirty="0"/>
              <a:t>, 9ª Edição. Pearson Education, 2011. </a:t>
            </a:r>
            <a:endParaRPr lang="pt-BR" sz="2000" dirty="0" smtClean="0"/>
          </a:p>
          <a:p>
            <a:pPr lvl="1"/>
            <a:r>
              <a:rPr lang="pt-BR" sz="1800" dirty="0"/>
              <a:t>Cap. 8.1  Testes de </a:t>
            </a:r>
            <a:r>
              <a:rPr lang="pt-BR" sz="1800" dirty="0" smtClean="0"/>
              <a:t>Desenvolvimento</a:t>
            </a:r>
          </a:p>
          <a:p>
            <a:pPr lvl="1"/>
            <a:r>
              <a:rPr lang="pt-BR" sz="1800" dirty="0"/>
              <a:t>Seção 8.1.1  Teste Unitário </a:t>
            </a:r>
          </a:p>
          <a:p>
            <a:pPr lvl="1"/>
            <a:r>
              <a:rPr lang="pt-BR" sz="1800" dirty="0"/>
              <a:t>Seção 8.1.2  Escolha de casos de teste </a:t>
            </a:r>
            <a:r>
              <a:rPr lang="pt-BR" sz="1800" dirty="0" smtClean="0"/>
              <a:t>unitário</a:t>
            </a:r>
          </a:p>
          <a:p>
            <a:pPr lvl="1"/>
            <a:r>
              <a:rPr lang="pt-BR" sz="1800" dirty="0"/>
              <a:t>Seção 8.3  Testes de </a:t>
            </a:r>
            <a:r>
              <a:rPr lang="pt-BR" sz="1800" dirty="0" smtClean="0"/>
              <a:t>release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Seção </a:t>
            </a:r>
            <a:r>
              <a:rPr lang="pt-BR" sz="1800" dirty="0"/>
              <a:t>8.4.1 Teste de sistema </a:t>
            </a:r>
            <a:endParaRPr lang="pt-B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558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Testes de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Classificação de testes pelo </a:t>
            </a:r>
            <a:r>
              <a:rPr lang="pt-BR" sz="2000" dirty="0" smtClean="0"/>
              <a:t>objetivo: </a:t>
            </a:r>
            <a:endParaRPr lang="pt-BR" sz="2000" dirty="0"/>
          </a:p>
          <a:p>
            <a:pPr lvl="1"/>
            <a:r>
              <a:rPr lang="pt-BR" sz="2000" b="1" dirty="0"/>
              <a:t>Teste de Validação</a:t>
            </a:r>
            <a:r>
              <a:rPr lang="pt-BR" sz="2000" dirty="0"/>
              <a:t>: mostrar que um programa faz o que é proposto a fazer </a:t>
            </a:r>
          </a:p>
          <a:p>
            <a:pPr lvl="1"/>
            <a:r>
              <a:rPr lang="pt-BR" sz="2000" b="1" dirty="0"/>
              <a:t>Teste de Defeito</a:t>
            </a:r>
            <a:r>
              <a:rPr lang="pt-BR" sz="2000" dirty="0"/>
              <a:t>: descobrir os defeitos do programa antes do uso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943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Teste de Validação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Pretende mostrar que o software atende aos seus requisitos</a:t>
            </a:r>
          </a:p>
          <a:p>
            <a:pPr lvl="1"/>
            <a:r>
              <a:rPr lang="pt-BR" sz="2000" dirty="0" smtClean="0"/>
              <a:t>Faz o que o cliente deseja</a:t>
            </a:r>
          </a:p>
          <a:p>
            <a:pPr marL="596900" lvl="1" indent="0">
              <a:buNone/>
            </a:pPr>
            <a:endParaRPr lang="pt-BR" sz="2000" dirty="0" smtClean="0"/>
          </a:p>
          <a:p>
            <a:r>
              <a:rPr lang="pt-BR" sz="2000" dirty="0" smtClean="0"/>
              <a:t>Um teste bem sucedido mostra que o requisito foi implementado</a:t>
            </a:r>
          </a:p>
          <a:p>
            <a:endParaRPr lang="pt-BR" sz="2000" dirty="0"/>
          </a:p>
          <a:p>
            <a:r>
              <a:rPr lang="pt-BR" sz="2000" dirty="0" smtClean="0"/>
              <a:t>Refletem o uso esperado do software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27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 de Defeito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dirty="0" smtClean="0"/>
              <a:t>Destinado a revelar defeitos no sistema</a:t>
            </a:r>
          </a:p>
          <a:p>
            <a:endParaRPr lang="pt-BR" dirty="0"/>
          </a:p>
          <a:p>
            <a:r>
              <a:rPr lang="pt-BR" dirty="0" smtClean="0"/>
              <a:t>Um teste de defeitos bem sucedido é aquele que revela defeitos no sistema</a:t>
            </a:r>
          </a:p>
          <a:p>
            <a:endParaRPr lang="pt-BR" dirty="0"/>
          </a:p>
          <a:p>
            <a:r>
              <a:rPr lang="pt-BR" dirty="0" smtClean="0"/>
              <a:t>Os casos de teste podem ser obscuros</a:t>
            </a:r>
          </a:p>
          <a:p>
            <a:endParaRPr lang="pt-BR" dirty="0" smtClean="0"/>
          </a:p>
          <a:p>
            <a:r>
              <a:rPr lang="pt-BR" dirty="0" smtClean="0"/>
              <a:t>Não precisam refletir exatamente como o sistema é normalmente usado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264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184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Modelo de Entrada e Saída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9" y="1187465"/>
            <a:ext cx="6327840" cy="37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Modelo de Entrada e Saída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r>
              <a:rPr lang="pt-BR" dirty="0" smtClean="0"/>
              <a:t>Dado que: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 conjunto de entradas I gera um conjunto de saídas 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Algumas entradas erradas I</a:t>
            </a:r>
            <a:r>
              <a:rPr lang="pt-BR" sz="1800" baseline="-25000" dirty="0" smtClean="0"/>
              <a:t>e</a:t>
            </a:r>
            <a:r>
              <a:rPr lang="pt-BR" sz="1800" dirty="0" smtClean="0"/>
              <a:t> geram saídas com defeitos O</a:t>
            </a:r>
            <a:r>
              <a:rPr lang="pt-BR" sz="1800" baseline="-25000" dirty="0" smtClean="0"/>
              <a:t>e</a:t>
            </a:r>
          </a:p>
          <a:p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Testes de Defeito buscam encontrar </a:t>
            </a:r>
            <a:r>
              <a:rPr lang="pt-BR" dirty="0" smtClean="0"/>
              <a:t>entradas </a:t>
            </a:r>
            <a:r>
              <a:rPr lang="pt-BR" dirty="0" smtClean="0"/>
              <a:t>em I</a:t>
            </a:r>
            <a:r>
              <a:rPr lang="pt-BR" baseline="-25000" dirty="0" smtClean="0"/>
              <a:t>e </a:t>
            </a:r>
            <a:r>
              <a:rPr lang="pt-BR" dirty="0" smtClean="0"/>
              <a:t>que </a:t>
            </a:r>
            <a:r>
              <a:rPr lang="pt-BR" dirty="0" smtClean="0"/>
              <a:t>expõe </a:t>
            </a:r>
            <a:r>
              <a:rPr lang="pt-BR" dirty="0" smtClean="0"/>
              <a:t>saídas em O</a:t>
            </a:r>
            <a:r>
              <a:rPr lang="pt-BR" baseline="-25000" dirty="0" smtClean="0"/>
              <a:t>e</a:t>
            </a:r>
            <a:r>
              <a:rPr lang="pt-BR" dirty="0" smtClean="0"/>
              <a:t> </a:t>
            </a:r>
            <a:r>
              <a:rPr lang="pt-BR" baseline="-25000" dirty="0" smtClean="0"/>
              <a:t> </a:t>
            </a:r>
          </a:p>
          <a:p>
            <a:pPr>
              <a:lnSpc>
                <a:spcPct val="100000"/>
              </a:lnSpc>
            </a:pPr>
            <a:endParaRPr lang="pt-BR" baseline="-25000" dirty="0"/>
          </a:p>
          <a:p>
            <a:pPr>
              <a:lnSpc>
                <a:spcPct val="100000"/>
              </a:lnSpc>
            </a:pPr>
            <a:r>
              <a:rPr lang="pt-BR" dirty="0" smtClean="0"/>
              <a:t>Testes de Validação </a:t>
            </a:r>
            <a:r>
              <a:rPr lang="pt-BR" dirty="0" smtClean="0"/>
              <a:t>envolvem somente entradas </a:t>
            </a:r>
            <a:r>
              <a:rPr lang="pt-BR" dirty="0" smtClean="0"/>
              <a:t>corretas </a:t>
            </a:r>
            <a:r>
              <a:rPr lang="pt-BR" dirty="0" smtClean="0"/>
              <a:t>I</a:t>
            </a:r>
            <a:endParaRPr lang="pt-BR" dirty="0"/>
          </a:p>
          <a:p>
            <a:pPr lvl="1"/>
            <a:endParaRPr lang="pt-BR" baseline="-25000" dirty="0"/>
          </a:p>
          <a:p>
            <a:pPr marL="596900" lvl="1" indent="0">
              <a:buNone/>
            </a:pPr>
            <a:endParaRPr lang="pt-BR" baseline="-25000" dirty="0"/>
          </a:p>
          <a:p>
            <a:pPr marL="596900" lvl="1" indent="0">
              <a:buNone/>
            </a:pPr>
            <a:endParaRPr lang="pt-BR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75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3418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Testes de Desenvolvimento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Atividades de testes realizadas pela equipe de desenvolvimento</a:t>
            </a:r>
          </a:p>
          <a:p>
            <a:endParaRPr lang="pt-BR" sz="2000" dirty="0"/>
          </a:p>
          <a:p>
            <a:r>
              <a:rPr lang="pt-BR" sz="2000" dirty="0" smtClean="0"/>
              <a:t>O testador é geralmente o próprio programador que desenvolveu</a:t>
            </a:r>
          </a:p>
          <a:p>
            <a:endParaRPr lang="pt-BR" sz="2000" dirty="0"/>
          </a:p>
          <a:p>
            <a:r>
              <a:rPr lang="pt-BR" sz="2000" dirty="0" smtClean="0"/>
              <a:t>Algumas empresas organizam pares desenvolvedor-testador (um testa o código do outro)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857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1096</Words>
  <Application>Microsoft Office PowerPoint</Application>
  <PresentationFormat>On-screen Show (16:9)</PresentationFormat>
  <Paragraphs>218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Simple Light</vt:lpstr>
      <vt:lpstr>Testes de Software  Prof. Eduardo Campos (CEFET-MG) </vt:lpstr>
      <vt:lpstr>Testes de Desenvolvimento</vt:lpstr>
      <vt:lpstr>Testes de Software</vt:lpstr>
      <vt:lpstr>Testes de Software</vt:lpstr>
      <vt:lpstr>Teste de Validação</vt:lpstr>
      <vt:lpstr>Teste de Defeito</vt:lpstr>
      <vt:lpstr>Modelo de Entrada e Saída</vt:lpstr>
      <vt:lpstr>Modelo de Entrada e Saída</vt:lpstr>
      <vt:lpstr>Testes de Desenvolvimento</vt:lpstr>
      <vt:lpstr>Processo de Teste</vt:lpstr>
      <vt:lpstr>Casos e Dados de Teste</vt:lpstr>
      <vt:lpstr>Resultados e Relatório</vt:lpstr>
      <vt:lpstr>Classificação</vt:lpstr>
      <vt:lpstr>Testes de Unidade</vt:lpstr>
      <vt:lpstr>Teste de Unidade</vt:lpstr>
      <vt:lpstr>Teste de Classe (OO)</vt:lpstr>
      <vt:lpstr>Automatização de Testes</vt:lpstr>
      <vt:lpstr>Escolha do Caso de Teste</vt:lpstr>
      <vt:lpstr>Teste de Partições</vt:lpstr>
      <vt:lpstr>Exemplos de Partições</vt:lpstr>
      <vt:lpstr>Diretrizes do Teste de Partições</vt:lpstr>
      <vt:lpstr>Teste Estrutural</vt:lpstr>
      <vt:lpstr>Teste Estrutural do Caminho</vt:lpstr>
      <vt:lpstr>Teste de Integração e  Teste de Sistema</vt:lpstr>
      <vt:lpstr>Teste de Integração</vt:lpstr>
      <vt:lpstr>Tipos de Testes</vt:lpstr>
      <vt:lpstr>Integração Incremental</vt:lpstr>
      <vt:lpstr>Teste de Sistema</vt:lpstr>
      <vt:lpstr>Diretrizes para Teste de Sistema</vt:lpstr>
      <vt:lpstr>Teste de Aceitação</vt:lpstr>
      <vt:lpstr>Testes de Desempenho e Estresse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134</cp:revision>
  <dcterms:modified xsi:type="dcterms:W3CDTF">2020-08-24T14:09:23Z</dcterms:modified>
</cp:coreProperties>
</file>