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46" r:id="rId32"/>
    <p:sldId id="342" r:id="rId33"/>
    <p:sldId id="344" r:id="rId34"/>
    <p:sldId id="345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2BBB1-DED1-48E0-A2E2-1B0EDF3F9EB7}" v="125" dt="2025-06-24T17:58:43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24/06/2025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Participação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característica de uma associação que indica a necessidade (ou não) da existência desta associação entre objetos. </a:t>
            </a:r>
          </a:p>
          <a:p>
            <a:r>
              <a:rPr lang="pt-BR" dirty="0"/>
              <a:t>A participação pode ser </a:t>
            </a:r>
            <a:r>
              <a:rPr lang="pt-BR" i="1" dirty="0"/>
              <a:t>obrigatória ou opcional.</a:t>
            </a:r>
          </a:p>
          <a:p>
            <a:pPr lvl="1"/>
            <a:r>
              <a:rPr lang="pt-BR" dirty="0"/>
              <a:t>Se o valor mínimo da multiplicidade de uma associação é igual a 1 (um), significa que a participação é </a:t>
            </a:r>
            <a:r>
              <a:rPr lang="pt-BR" u="sng" dirty="0"/>
              <a:t>obrigatória</a:t>
            </a:r>
          </a:p>
          <a:p>
            <a:pPr lvl="1"/>
            <a:r>
              <a:rPr lang="pt-BR" dirty="0"/>
              <a:t>Caso contrário, a participação é </a:t>
            </a:r>
            <a:r>
              <a:rPr lang="pt-BR" u="sng" dirty="0"/>
              <a:t>opcional.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Acessórios para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UML define três recursos de notação para associações:</a:t>
            </a:r>
          </a:p>
          <a:p>
            <a:pPr lvl="1"/>
            <a:r>
              <a:rPr lang="pt-BR" sz="2000" b="1" i="1" dirty="0"/>
              <a:t>Nome da associação: fornece algum significado semântico a mesma.</a:t>
            </a:r>
          </a:p>
          <a:p>
            <a:pPr lvl="1"/>
            <a:r>
              <a:rPr lang="pt-BR" sz="2000" b="1" i="1" dirty="0"/>
              <a:t>Direção de leitura: indica como a associação deve ser lida</a:t>
            </a:r>
          </a:p>
          <a:p>
            <a:pPr lvl="1"/>
            <a:r>
              <a:rPr lang="pt-BR" sz="2000" b="1" i="1" dirty="0"/>
              <a:t>Papel: para representar um papel específico em uma associação.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3717032"/>
            <a:ext cx="7281863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associativa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sz="2800" dirty="0"/>
              <a:t>Classe que está ligada a uma associação,  em vez  de estar ligada a outras classes.</a:t>
            </a:r>
          </a:p>
          <a:p>
            <a:r>
              <a:rPr lang="pt-BR" sz="2800" dirty="0"/>
              <a:t>Usada quando duas ou mais classes estão  associadas, e é necessário manter  informações sobre esta associação.</a:t>
            </a:r>
          </a:p>
          <a:p>
            <a:r>
              <a:rPr lang="pt-BR" sz="2800" dirty="0"/>
              <a:t>Sinônimo: </a:t>
            </a:r>
            <a:r>
              <a:rPr lang="pt-BR" sz="2800" b="1" i="1" dirty="0"/>
              <a:t>classe de associação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716" y="4149080"/>
            <a:ext cx="65822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Associações </a:t>
            </a:r>
            <a:r>
              <a:rPr lang="pt-BR" dirty="0" err="1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Define-se o </a:t>
            </a:r>
            <a:r>
              <a:rPr lang="pt-BR" b="1" i="1" dirty="0"/>
              <a:t>grau de uma associação como a quantidade de classes envolvidas na mesma. </a:t>
            </a:r>
          </a:p>
          <a:p>
            <a:r>
              <a:rPr lang="pt-BR" dirty="0"/>
              <a:t>Na notação da UML, as linhas de uma </a:t>
            </a:r>
            <a:r>
              <a:rPr lang="pt-BR" b="1" i="1" dirty="0"/>
              <a:t>associação n-ária se interceptam em um losango.</a:t>
            </a:r>
          </a:p>
          <a:p>
            <a:r>
              <a:rPr lang="pt-BR" dirty="0"/>
              <a:t>Na grande maioria dos casos práticos de modelagem, as associações normalmente são </a:t>
            </a:r>
            <a:r>
              <a:rPr lang="pt-BR" b="1" i="1" dirty="0"/>
              <a:t>binárias.</a:t>
            </a:r>
          </a:p>
          <a:p>
            <a:r>
              <a:rPr lang="pt-BR" dirty="0"/>
              <a:t>Quando o grau de uma associação é igual a três, dizemos que a mesma é </a:t>
            </a:r>
            <a:r>
              <a:rPr lang="pt-BR" b="1" i="1" dirty="0"/>
              <a:t>ternária.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associação ternária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notação da UML, as linhas de uma associação n-ária se interceptam em um losango nomeado.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6653213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Associações reflexivas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Associação que representa ligações entre objetos que pertencem a uma mesma classe.</a:t>
            </a:r>
          </a:p>
          <a:p>
            <a:pPr lvl="1"/>
            <a:r>
              <a:rPr lang="pt-BR" sz="2400" i="1" dirty="0"/>
              <a:t>Não indica que um objeto se associa a ele próprio.</a:t>
            </a:r>
          </a:p>
          <a:p>
            <a:r>
              <a:rPr lang="pt-BR" sz="2400" dirty="0"/>
              <a:t>A definição de papéis é importante para evitar ambigüidades na leitura da associação.</a:t>
            </a:r>
          </a:p>
          <a:p>
            <a:pPr lvl="1"/>
            <a:r>
              <a:rPr lang="pt-BR" sz="2400" dirty="0"/>
              <a:t>Cada objeto tem um papel distinto na associação.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437112"/>
            <a:ext cx="40973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Agregações e Composições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3600" dirty="0"/>
              <a:t>São assimétricas, no sentido de que, se um objeto A é parte de um objeto B, o objeto B não pode ser parte do objeto A</a:t>
            </a:r>
          </a:p>
          <a:p>
            <a:r>
              <a:rPr lang="pt-BR" sz="3600" dirty="0"/>
              <a:t>Propagam comportamento, no sentido de que um comportamento que se aplica a um todo automaticamente se aplica às suas partes.</a:t>
            </a:r>
          </a:p>
          <a:p>
            <a:r>
              <a:rPr lang="pt-BR" sz="3600" dirty="0"/>
              <a:t>As partes são normalmente criadas e destruídas pelo todo.</a:t>
            </a:r>
          </a:p>
          <a:p>
            <a:r>
              <a:rPr lang="pt-BR" sz="3600" dirty="0"/>
              <a:t>Se uma das perguntas a seguir for respondida com um sim, provavelmente há uma agregação onde X é todo e Y é parte.</a:t>
            </a:r>
          </a:p>
          <a:p>
            <a:r>
              <a:rPr lang="pt-BR" sz="3600" i="1" dirty="0"/>
              <a:t>X tem um ou mais Y?</a:t>
            </a:r>
          </a:p>
          <a:p>
            <a:r>
              <a:rPr lang="pt-BR" sz="3600" i="1" dirty="0"/>
              <a:t>Y é parte de X?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3660775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Agregações e composições - diferenças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Destruição de objetos</a:t>
            </a:r>
          </a:p>
          <a:p>
            <a:pPr lvl="1"/>
            <a:r>
              <a:rPr lang="pt-BR" dirty="0"/>
              <a:t>Na agregação, a destruição de um objeto todo  não implica necessariamente na destruição do  objeto parte. </a:t>
            </a:r>
          </a:p>
          <a:p>
            <a:r>
              <a:rPr lang="pt-BR" dirty="0"/>
              <a:t>Pertinência</a:t>
            </a:r>
          </a:p>
          <a:p>
            <a:pPr lvl="1"/>
            <a:r>
              <a:rPr lang="pt-BR" dirty="0"/>
              <a:t>Na composição, os objetos parte pertencem a  um único todo. </a:t>
            </a:r>
          </a:p>
          <a:p>
            <a:pPr lvl="1"/>
            <a:r>
              <a:rPr lang="pt-BR" dirty="0"/>
              <a:t>Em uma agregação, pode ser que um mesmo  objeto participe como componente de vários  outros objetos.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 e Associação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Existe pouca diferença semântica entre agregação e associação.</a:t>
            </a:r>
          </a:p>
          <a:p>
            <a:r>
              <a:rPr lang="pt-BR" dirty="0"/>
              <a:t>Na prática, agregação é usada raramente.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Prover respostas para as seguintes perguntas:</a:t>
            </a:r>
          </a:p>
          <a:p>
            <a:pPr lvl="1"/>
            <a:r>
              <a:rPr lang="pt-BR" dirty="0"/>
              <a:t>Em um nível alto de abstração, que objetos constituem o sistema em questão?</a:t>
            </a:r>
          </a:p>
          <a:p>
            <a:pPr lvl="1"/>
            <a:r>
              <a:rPr lang="pt-BR" dirty="0"/>
              <a:t>Quais são as classes candidatas?</a:t>
            </a:r>
          </a:p>
          <a:p>
            <a:pPr lvl="1"/>
            <a:r>
              <a:rPr lang="pt-BR" dirty="0"/>
              <a:t>Como as classes do sistema estão relacionadas entre si?</a:t>
            </a:r>
          </a:p>
          <a:p>
            <a:pPr lvl="1"/>
            <a:r>
              <a:rPr lang="pt-BR" dirty="0"/>
              <a:t>Quais são as responsabilidades de cada classe?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sobre associações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468788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717032"/>
            <a:ext cx="4981575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 e Especialização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Relacionamentos entre classes.</a:t>
            </a:r>
          </a:p>
          <a:p>
            <a:r>
              <a:rPr lang="pt-BR" dirty="0"/>
              <a:t>Esses denotam relações de </a:t>
            </a:r>
            <a:r>
              <a:rPr lang="pt-BR" u="sng" dirty="0"/>
              <a:t>generalidade ou especificidade entre as classes envolvidas.</a:t>
            </a:r>
          </a:p>
          <a:p>
            <a:pPr lvl="1"/>
            <a:r>
              <a:rPr lang="pt-BR" dirty="0"/>
              <a:t>O conceito </a:t>
            </a:r>
            <a:r>
              <a:rPr lang="pt-BR" i="1" dirty="0"/>
              <a:t>mamífero é mais genérico que o conceito ser humano.</a:t>
            </a:r>
          </a:p>
          <a:p>
            <a:pPr lvl="1"/>
            <a:r>
              <a:rPr lang="pt-BR" dirty="0"/>
              <a:t>O conceito </a:t>
            </a:r>
            <a:r>
              <a:rPr lang="pt-BR" i="1" dirty="0"/>
              <a:t>carro é mais específico que o conceito veículo.</a:t>
            </a:r>
          </a:p>
          <a:p>
            <a:r>
              <a:rPr lang="pt-BR" dirty="0"/>
              <a:t>Esse é o chamado </a:t>
            </a:r>
            <a:r>
              <a:rPr lang="pt-BR" b="1" i="1" dirty="0"/>
              <a:t>relacionamento de herança.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i="1" dirty="0"/>
              <a:t>subclasse  X superclasse .</a:t>
            </a:r>
          </a:p>
          <a:p>
            <a:r>
              <a:rPr lang="pt-BR" i="1" dirty="0"/>
              <a:t>classe base  X classe herdeira .</a:t>
            </a:r>
          </a:p>
          <a:p>
            <a:r>
              <a:rPr lang="pt-BR" dirty="0"/>
              <a:t>classe de </a:t>
            </a:r>
            <a:r>
              <a:rPr lang="pt-BR" i="1" dirty="0"/>
              <a:t>especialização  X classe de generalização .</a:t>
            </a:r>
          </a:p>
          <a:p>
            <a:r>
              <a:rPr lang="pt-BR" dirty="0"/>
              <a:t>Notação definida pela UML  </a:t>
            </a:r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534990"/>
            <a:ext cx="7399089" cy="220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de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sz="2800" dirty="0"/>
              <a:t>Não somente atributos e operações, mas também </a:t>
            </a:r>
            <a:r>
              <a:rPr lang="pt-BR" sz="2800" u="sng" dirty="0"/>
              <a:t>associações são herdadas pelas subclasses.</a:t>
            </a:r>
          </a:p>
          <a:p>
            <a:r>
              <a:rPr lang="pt-BR" sz="2800" dirty="0"/>
              <a:t>No exemplo abaixo, cada subclasse está associada a Pedido, por herança.</a:t>
            </a:r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3573016"/>
            <a:ext cx="71374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 da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i="1" dirty="0"/>
              <a:t>Transitividade: uma classe em uma hierarquia herda propriedades e relacionamentos de </a:t>
            </a:r>
            <a:r>
              <a:rPr lang="pt-BR" b="1" i="1" u="sng" dirty="0"/>
              <a:t>todos os seus ancestrais.</a:t>
            </a:r>
          </a:p>
          <a:p>
            <a:pPr lvl="1"/>
            <a:r>
              <a:rPr lang="pt-BR" dirty="0"/>
              <a:t>A herança pode ser aplicada em vários níveis, dando origem a </a:t>
            </a:r>
            <a:r>
              <a:rPr lang="pt-BR" i="1" dirty="0"/>
              <a:t>hierarquia de generalização.</a:t>
            </a:r>
          </a:p>
          <a:p>
            <a:pPr lvl="1"/>
            <a:r>
              <a:rPr lang="pt-BR" dirty="0"/>
              <a:t>Uma classe que herda propriedades de uma outra classe pode ela própria servir como superclasse. </a:t>
            </a:r>
          </a:p>
          <a:p>
            <a:r>
              <a:rPr lang="pt-BR" b="1" i="1" dirty="0"/>
              <a:t>Assimetria: dadas duas classes A e B, se A for uma generalização de B, então B não pode ser uma generalização de A.</a:t>
            </a:r>
          </a:p>
          <a:p>
            <a:pPr lvl="1"/>
            <a:r>
              <a:rPr lang="pt-BR" dirty="0"/>
              <a:t>Ou seja, </a:t>
            </a:r>
            <a:r>
              <a:rPr lang="pt-BR" i="1" dirty="0"/>
              <a:t>não pode haver ciclos em uma hierarquia de generalização.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herança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89457"/>
            <a:ext cx="5706517" cy="54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Usualmente, a existência de uma classe se justifica pelo fato de haver a possibilidade de gerar instâncias da mesma</a:t>
            </a:r>
          </a:p>
          <a:p>
            <a:pPr lvl="1"/>
            <a:r>
              <a:rPr lang="pt-BR" dirty="0"/>
              <a:t>Essas são as </a:t>
            </a:r>
            <a:r>
              <a:rPr lang="pt-BR" b="1" i="1" dirty="0"/>
              <a:t>classes concretas.</a:t>
            </a:r>
          </a:p>
          <a:p>
            <a:r>
              <a:rPr lang="pt-BR" dirty="0"/>
              <a:t>No entanto, podem existir classes que não geram instâncias diretas.</a:t>
            </a:r>
          </a:p>
          <a:p>
            <a:pPr lvl="1"/>
            <a:r>
              <a:rPr lang="pt-BR" dirty="0"/>
              <a:t>Essas são as </a:t>
            </a:r>
            <a:r>
              <a:rPr lang="pt-BR" b="1" i="1" dirty="0"/>
              <a:t>classes abstratas.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Classes abstratas são utilizadas para organizar e simplificar uma hierarquia de generalização.</a:t>
            </a:r>
          </a:p>
          <a:p>
            <a:r>
              <a:rPr lang="pt-BR" dirty="0"/>
              <a:t>Propriedades comuns podem ser organizadas e definidas em uma classe abstrata a partir da qual as primeiras herdam.</a:t>
            </a:r>
          </a:p>
          <a:p>
            <a:r>
              <a:rPr lang="pt-BR" dirty="0"/>
              <a:t>Subclasses de uma classe abstrata também podem ser abstratas, mas a hierarquia deve terminar em uma ou mais classes concretas.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para classes abstratas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Na UML, uma classe abstrata é representada com o seu nome em </a:t>
            </a:r>
            <a:r>
              <a:rPr lang="pt-BR" sz="2800" i="1" dirty="0"/>
              <a:t>itálico. </a:t>
            </a:r>
          </a:p>
          <a:p>
            <a:r>
              <a:rPr lang="pt-BR" sz="2800" dirty="0"/>
              <a:t>No exemplo a seguir, </a:t>
            </a:r>
            <a:r>
              <a:rPr lang="pt-BR" sz="2800" dirty="0" err="1"/>
              <a:t>ContaBancária</a:t>
            </a:r>
            <a:r>
              <a:rPr lang="pt-BR" sz="2800" dirty="0"/>
              <a:t> é uma classe abstrata.</a:t>
            </a:r>
          </a:p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74579"/>
            <a:ext cx="6732166" cy="33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UML define um segundo tipo de diagrama estrutural, o diagrama de objetos.</a:t>
            </a:r>
          </a:p>
          <a:p>
            <a:r>
              <a:rPr lang="pt-BR" dirty="0"/>
              <a:t>Pode ser visto com uma </a:t>
            </a:r>
            <a:r>
              <a:rPr lang="pt-BR" u="sng" dirty="0"/>
              <a:t>instância de diagramas de classes</a:t>
            </a:r>
          </a:p>
          <a:p>
            <a:r>
              <a:rPr lang="pt-BR" dirty="0"/>
              <a:t>Representa uma “fotografia” do sistema em um certo momento.</a:t>
            </a:r>
          </a:p>
          <a:p>
            <a:pPr lvl="1"/>
            <a:r>
              <a:rPr lang="pt-BR" dirty="0"/>
              <a:t>exibe as ligações formadas entre objetos conforme estes interagem e os valores dos seus atributos.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Classes de Análise (Análise do Domínio)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Representa termos do domínio do negócio.</a:t>
            </a:r>
          </a:p>
          <a:p>
            <a:r>
              <a:rPr lang="pt-BR" dirty="0"/>
              <a:t>Idéias, coisas, e conceitos no mundo real.</a:t>
            </a:r>
          </a:p>
          <a:p>
            <a:r>
              <a:rPr lang="pt-BR" dirty="0"/>
              <a:t>Descreve o </a:t>
            </a:r>
            <a:r>
              <a:rPr lang="pt-BR" i="1" u="sng" dirty="0"/>
              <a:t>problema representado pelo sistema a ser desenvolvido, sem considerar características da solução a ser utilizada.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– Diagrama de Objetos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27224"/>
            <a:ext cx="7859119" cy="34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8D2BD-3096-FFE8-DF2C-C9B71BC17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Calibri"/>
                <a:cs typeface="Calibri"/>
              </a:rPr>
              <a:t>Exercícios de 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4E67E-AA16-F335-F845-60B5C351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Calibri"/>
                <a:cs typeface="Calibri"/>
              </a:rPr>
              <a:t>Faça o diagrama de classes das situações a seguir descritas nos próximos slides.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0019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4807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Um cliente pode possuir muitos animais, mas um animal pertence a um único cliente. A clínica precisa de informações a respeito de cada cliente, como nome, endereço, e telefone.</a:t>
            </a:r>
          </a:p>
          <a:p>
            <a:r>
              <a:rPr lang="pt-BR" dirty="0"/>
              <a:t>Um animal pertence a uma única espécie, porém podem haver diversos animais cadastrados de uma determinada espécie.</a:t>
            </a:r>
          </a:p>
          <a:p>
            <a:r>
              <a:rPr lang="pt-BR" dirty="0"/>
              <a:t>É preciso manter informações a respeito de cada animal já tratado, como nome, sexo, idade e espécie</a:t>
            </a:r>
          </a:p>
          <a:p>
            <a:r>
              <a:rPr lang="pt-BR" dirty="0"/>
              <a:t>Um animal pode realizar diversos tratamentos, mas um tratamento é realizado </a:t>
            </a:r>
            <a:r>
              <a:rPr lang="pt-BR" dirty="0" err="1"/>
              <a:t>exlusivamente</a:t>
            </a:r>
            <a:r>
              <a:rPr lang="pt-BR" dirty="0"/>
              <a:t> por um animal.</a:t>
            </a:r>
          </a:p>
          <a:p>
            <a:r>
              <a:rPr lang="pt-BR" dirty="0"/>
              <a:t>Cada tratamento possui ao menos uma consulta, mas pode possuir muitas consultas. Uma determinada consulta refere-se exclusivamente a um determinado tratamento. Cada consulta deve armazenar informações como a data em que foi realizada, o veterinário que atendeu o animal e o resumo da consulta.</a:t>
            </a:r>
          </a:p>
          <a:p>
            <a:r>
              <a:rPr lang="pt-BR" dirty="0"/>
              <a:t>Um veterinário pode realizar muitas consultas, porém uma consulta deve ser realizada por somente um veterinário</a:t>
            </a:r>
          </a:p>
          <a:p>
            <a:r>
              <a:rPr lang="pt-BR" dirty="0"/>
              <a:t>Em uma consulta podem ser marcados exames para o animal. O número de exames possíveis em uma consulta é indeterminado, mas precisa ser registrado.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Uma universidade possui dois tipos de funcionários: professores e técnico-administrativos. Quando são contratados, é necessário cadastrar seu nome, telefone, endereço, CPF (que deve ser válido), e a data de contratação (que também precisa ser validada). </a:t>
            </a:r>
          </a:p>
          <a:p>
            <a:r>
              <a:rPr lang="pt-BR" dirty="0"/>
              <a:t>Para o professor deve ser cadastrado também a titulação, área de pesquisa, e o tipo de contrato (20 horas, 40 horas ou Dedicação exclusiva).</a:t>
            </a:r>
          </a:p>
          <a:p>
            <a:r>
              <a:rPr lang="pt-BR" dirty="0"/>
              <a:t>Um funcionário possui obrigatoriamente um único cargo. O cargo possui um título e um salário. O salário do cargo pode ser aumentado apenas uma vez por ano.</a:t>
            </a:r>
          </a:p>
          <a:p>
            <a:r>
              <a:rPr lang="pt-BR" dirty="0"/>
              <a:t>Um professor pode não ministrar disciplinas em um semestre, ou ministrar até no máximo 3 disciplinas. </a:t>
            </a:r>
          </a:p>
          <a:p>
            <a:r>
              <a:rPr lang="pt-BR" dirty="0"/>
              <a:t>A disciplina pertence a um curso, ou a vários cursos. Por exemplo, Cálculo 1 é uma disciplina ministrada em vários cursos diferentes da área de exatas. </a:t>
            </a:r>
          </a:p>
          <a:p>
            <a:r>
              <a:rPr lang="pt-BR" dirty="0"/>
              <a:t>Um curso possui muitas disciplinas. Para o cadastro da disciplina, deve-se informar o nome da disciplina, a carga horária, e o tipo da disciplina. </a:t>
            </a:r>
          </a:p>
          <a:p>
            <a:r>
              <a:rPr lang="pt-BR" dirty="0"/>
              <a:t>Um curso pode ser de graduação ou de pós-graduação. O curso possui um nome e uma área (ex. Exatas). Cursos de pós-graduação podem ser de 2 tipos lato ou </a:t>
            </a:r>
            <a:r>
              <a:rPr lang="pt-BR" dirty="0" err="1"/>
              <a:t>stricto</a:t>
            </a:r>
            <a:r>
              <a:rPr lang="pt-BR" dirty="0"/>
              <a:t> </a:t>
            </a:r>
            <a:r>
              <a:rPr lang="pt-BR" dirty="0" err="1"/>
              <a:t>sensu</a:t>
            </a:r>
            <a:r>
              <a:rPr lang="pt-BR" dirty="0"/>
              <a:t>. </a:t>
            </a:r>
          </a:p>
          <a:p>
            <a:r>
              <a:rPr lang="pt-BR" dirty="0"/>
              <a:t>Cursos </a:t>
            </a:r>
            <a:r>
              <a:rPr lang="pt-BR" dirty="0" err="1"/>
              <a:t>stricto</a:t>
            </a:r>
            <a:r>
              <a:rPr lang="pt-BR" dirty="0"/>
              <a:t> senso devem ter a nota da CAPES e a grande área a qual pertencem.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/>
              <a:t>Projetar um diagrama de classes para um sistema simples de reserva e ocupação de quartos para um hotel. O sistema deve armazenar reservas feitas por um funcionário de um ou mais quartos para um determinado cliente. O funcionário deve ser capaz de: verificar se um quarto está ocupado ou não, inserir ou alterar os dados de um cliente, realizar a reserva de um quarto para um cliente. Considere os atributos de todas as classes como privados. Cada cliente e funcionário deve possuir: nome, </a:t>
            </a:r>
            <a:r>
              <a:rPr lang="pt-BR" dirty="0" err="1"/>
              <a:t>rg</a:t>
            </a:r>
            <a:r>
              <a:rPr lang="pt-BR" dirty="0"/>
              <a:t>, CPF, endereço, telefone. Deve ser possível identificar a quantidade de ocupações já realizadas pelos clientes. Um quarto pode ser simples ou luxo e deve indicar o número de camas e o tipo de cada uma delas (solteiro ou casal). Cada quarto deve ter apenas um frigobar, que tem um conteúdo de bebidas.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/>
              <a:t>Uma classe descreve seus objetos através de </a:t>
            </a:r>
            <a:r>
              <a:rPr lang="pt-BR" sz="3000" b="1" i="1" dirty="0"/>
              <a:t>atributos e operações.</a:t>
            </a:r>
          </a:p>
          <a:p>
            <a:pPr lvl="1"/>
            <a:r>
              <a:rPr lang="pt-BR" sz="3000" dirty="0"/>
              <a:t>Atributos correspondem às informações que um objeto armazena.</a:t>
            </a:r>
          </a:p>
          <a:p>
            <a:pPr lvl="1"/>
            <a:r>
              <a:rPr lang="pt-BR" sz="3000" dirty="0"/>
              <a:t>Operações correspondem às ações que um objeto sabe realizar.</a:t>
            </a:r>
          </a:p>
          <a:p>
            <a:r>
              <a:rPr lang="pt-BR" sz="3000" dirty="0"/>
              <a:t>Detalhamento utilizado depende do estágio de desenvolvimento e do nível de abstração desejado.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733256"/>
            <a:ext cx="7999413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52" y="2311460"/>
            <a:ext cx="8880736" cy="25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representar o fato de que objetos podem se relacionar uns com os outros, utilizamos associações.</a:t>
            </a:r>
          </a:p>
          <a:p>
            <a:r>
              <a:rPr lang="pt-BR" dirty="0"/>
              <a:t>Uma associação representa relacionamentos que são formados entre objetos durante a </a:t>
            </a:r>
            <a:r>
              <a:rPr lang="pt-BR" u="sng" dirty="0"/>
              <a:t>execução do sistema.</a:t>
            </a:r>
          </a:p>
          <a:p>
            <a:r>
              <a:rPr lang="pt-BR" dirty="0"/>
              <a:t>Embora as associações sejam representadas entre classes do diagrama, tais associações representam </a:t>
            </a:r>
            <a:r>
              <a:rPr lang="pt-BR" u="sng" dirty="0"/>
              <a:t>ligações possíveis entre os objetos das classes envolvidas.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Notação para associações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UML associações são representadas por  uma linha que liga as classes cujos objetos se relacionam.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3261320"/>
            <a:ext cx="5530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6344"/>
            <a:ext cx="8105279" cy="655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69925"/>
            <a:ext cx="8231187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4342</Words>
  <Application>Microsoft Office PowerPoint</Application>
  <PresentationFormat>Apresentação na tela (4:3)</PresentationFormat>
  <Paragraphs>384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Diagrama de Classes</vt:lpstr>
      <vt:lpstr>Objetivos</vt:lpstr>
      <vt:lpstr>Modelo de Classes de Análise (Análise do Domínio)</vt:lpstr>
      <vt:lpstr>Classes</vt:lpstr>
      <vt:lpstr>Exemplo</vt:lpstr>
      <vt:lpstr>Associações</vt:lpstr>
      <vt:lpstr>Notação para associações</vt:lpstr>
      <vt:lpstr>Apresentação do PowerPoint</vt:lpstr>
      <vt:lpstr>Apresentação do PowerPoint</vt:lpstr>
      <vt:lpstr>Participação</vt:lpstr>
      <vt:lpstr>Acessórios para associações</vt:lpstr>
      <vt:lpstr>Classe associativa</vt:lpstr>
      <vt:lpstr>Associações n-árias</vt:lpstr>
      <vt:lpstr>Exemplo de associação ternária</vt:lpstr>
      <vt:lpstr>Associações reflexivas</vt:lpstr>
      <vt:lpstr>Agregações e Composições</vt:lpstr>
      <vt:lpstr>Exemplo</vt:lpstr>
      <vt:lpstr>Agregações e composições - diferenças</vt:lpstr>
      <vt:lpstr>Agregação e Associação</vt:lpstr>
      <vt:lpstr>Restrições sobre associações</vt:lpstr>
      <vt:lpstr>Generalização e Especialização</vt:lpstr>
      <vt:lpstr>Terminologia</vt:lpstr>
      <vt:lpstr>Herança de associações</vt:lpstr>
      <vt:lpstr>Propriedade da Herança</vt:lpstr>
      <vt:lpstr>Exemplo de herança</vt:lpstr>
      <vt:lpstr>Classes Abstratas</vt:lpstr>
      <vt:lpstr>Classes Abstratas</vt:lpstr>
      <vt:lpstr>Notação para classes abstratas</vt:lpstr>
      <vt:lpstr>Diagrama de Objetos</vt:lpstr>
      <vt:lpstr>Exemplo – Diagrama de Objetos</vt:lpstr>
      <vt:lpstr>Exercícios de modelagem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</dc:title>
  <dc:creator>Michel</dc:creator>
  <cp:lastModifiedBy>Michel</cp:lastModifiedBy>
  <cp:revision>80</cp:revision>
  <dcterms:created xsi:type="dcterms:W3CDTF">2012-12-03T11:37:59Z</dcterms:created>
  <dcterms:modified xsi:type="dcterms:W3CDTF">2025-06-24T17:58:59Z</dcterms:modified>
</cp:coreProperties>
</file>