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83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7c3bb47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7c3bb47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7c131601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7c131601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7c131601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7c131601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7c131601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7c131601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7c131601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7c131601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7c131601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7c131601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7c131601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7c131601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7c131601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7c131601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9917e2b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9917e2b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9917e2b6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9917e2b6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9917e2b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29917e2b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7c3bb47a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7c3bb47a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29917e2b6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29917e2b6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29917e2b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29917e2b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29917e2b6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29917e2b6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9917e2b6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29917e2b6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9aea246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29aea246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9917e2b6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29917e2b6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29917e2b6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29917e2b6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7c131601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7c131601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7c131601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7c131601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7c3bb47a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7c3bb47a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7c131601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7c131601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7c131601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7c131601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7c131601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7c131601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7c131601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7c131601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gsoftmoderna.info/artigos/arquitetura-hexagona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tions.netlify.com/.netlify/functions/hell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engsoftmoderna/ExemploArquiteturaHexagona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>
            <a:spLocks noGrp="1"/>
          </p:cNvSpPr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Engenharia de Software Moderna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O que é uma Arquitetura Hexagonal?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lvl="0"/>
            <a:r>
              <a:rPr lang="en" sz="2400" dirty="0"/>
              <a:t>Prof. </a:t>
            </a:r>
            <a:r>
              <a:rPr lang="pt-BR" sz="2400" dirty="0"/>
              <a:t>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 dirty="0" smtClean="0"/>
              <a:t/>
            </a:r>
            <a:br>
              <a:rPr lang="en" sz="1844" dirty="0" smtClean="0"/>
            </a:br>
            <a:r>
              <a:rPr lang="en" sz="1844" dirty="0" smtClean="0">
                <a:hlinkClick r:id="rId3"/>
              </a:rPr>
              <a:t>https</a:t>
            </a:r>
            <a:r>
              <a:rPr lang="en" sz="1844" dirty="0">
                <a:hlinkClick r:id="rId3"/>
              </a:rPr>
              <a:t>://</a:t>
            </a:r>
            <a:r>
              <a:rPr lang="en" sz="1844" dirty="0" smtClean="0">
                <a:hlinkClick r:id="rId3"/>
              </a:rPr>
              <a:t>engsoftmoderna.info/artigos/arquitetura-hexagonal.html</a:t>
            </a:r>
            <a:r>
              <a:rPr lang="en" sz="1844" dirty="0" smtClean="0"/>
              <a:t> </a:t>
            </a:r>
            <a:endParaRPr sz="1844" dirty="0"/>
          </a:p>
        </p:txBody>
      </p:sp>
      <p:sp>
        <p:nvSpPr>
          <p:cNvPr id="287" name="Google Shape;28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88" name="Google Shape;288;p52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0000"/>
                </a:solidFill>
              </a:rPr>
              <a:t>Slides do prof. Marco Tulio Valente (DCC/UFMG)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/>
        </p:nvSpPr>
        <p:spPr>
          <a:xfrm>
            <a:off x="181525" y="524550"/>
            <a:ext cx="8895300" cy="409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import Adaptadores.PesquisaLivrosWeb;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import Adaptadores.RepositorioImpl;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import Dominio.PesquisaLivrosImpl;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RepositorioImpl repo = new RepositorioImpl();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PesquisaLivrosImpl pesq = new PesquisaLivrosImpl(repo);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new PesquisaLivrosWeb(pesq).start();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 txBox="1"/>
          <p:nvPr/>
        </p:nvSpPr>
        <p:spPr>
          <a:xfrm>
            <a:off x="620250" y="87975"/>
            <a:ext cx="8154000" cy="497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class PesquisaLivrosWeb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PesquisaLivros pesq;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public PesquisaLivrosWeb(PesquisaLivros pesq)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this.pesq = pesq;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public void start()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staticFiles.location("/templates");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get("/", (req, res) -&gt; {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res.redirect("index.html");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return null;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64"/>
          <p:cNvSpPr txBox="1"/>
          <p:nvPr/>
        </p:nvSpPr>
        <p:spPr>
          <a:xfrm>
            <a:off x="7153825" y="4477875"/>
            <a:ext cx="148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Continua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/>
          <p:nvPr/>
        </p:nvSpPr>
        <p:spPr>
          <a:xfrm>
            <a:off x="620250" y="545175"/>
            <a:ext cx="8154000" cy="2495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get("/pesquisa", (req, res) -&gt; {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String autor = req.queryParams("autor");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return pesq.pesquisaPorAutor(autor);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65"/>
          <p:cNvSpPr txBox="1"/>
          <p:nvPr/>
        </p:nvSpPr>
        <p:spPr>
          <a:xfrm>
            <a:off x="7001425" y="58275"/>
            <a:ext cx="198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Continuação</a:t>
            </a:r>
            <a:endParaRPr sz="2000" b="1"/>
          </a:p>
        </p:txBody>
      </p:sp>
      <p:sp>
        <p:nvSpPr>
          <p:cNvPr id="376" name="Google Shape;376;p65"/>
          <p:cNvSpPr txBox="1"/>
          <p:nvPr/>
        </p:nvSpPr>
        <p:spPr>
          <a:xfrm>
            <a:off x="1013575" y="3507450"/>
            <a:ext cx="73341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Pergunta: Qual o papel de “PesquisaLivrosWeb” em uma arquitetura hexagonal?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/>
          <p:nvPr/>
        </p:nvSpPr>
        <p:spPr>
          <a:xfrm>
            <a:off x="181525" y="524550"/>
            <a:ext cx="8895300" cy="145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interface PesquisaLivros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String pesquisaPorAutor(String autor);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6"/>
          <p:cNvSpPr txBox="1"/>
          <p:nvPr/>
        </p:nvSpPr>
        <p:spPr>
          <a:xfrm>
            <a:off x="937375" y="2516850"/>
            <a:ext cx="73341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Pergunta: Qual o papel da interface “PesquisaLivros” em uma arquitetura hexagonal?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/>
        </p:nvSpPr>
        <p:spPr>
          <a:xfrm>
            <a:off x="181525" y="143550"/>
            <a:ext cx="8895300" cy="383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class PesquisaLivrosImpl implements PesquisaLivros {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Repositorio repo;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public PesquisaLivrosImpl(Repositorio repo)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this.repo = repo;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public String pesquisaPorAutor(String autor)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return repo.getLivro(autor).getTitulo();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67"/>
          <p:cNvSpPr txBox="1"/>
          <p:nvPr/>
        </p:nvSpPr>
        <p:spPr>
          <a:xfrm>
            <a:off x="272300" y="4158500"/>
            <a:ext cx="87441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dk1"/>
                </a:solidFill>
              </a:rPr>
              <a:t>Pergunta: Qual o papel da classe “PesquisaLivrosImpl” em uma arquitetura hexagonal?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/>
          <p:nvPr/>
        </p:nvSpPr>
        <p:spPr>
          <a:xfrm>
            <a:off x="181525" y="524550"/>
            <a:ext cx="8895300" cy="145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interface Repositorio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public Livro getLivro(String autor);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937375" y="2516850"/>
            <a:ext cx="73341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Pergunta: Qual o papel da interface “Repositorio” em uma arquitetura hexagonal</a:t>
            </a:r>
            <a:r>
              <a:rPr lang="en" sz="2200" dirty="0" smtClean="0"/>
              <a:t>?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/>
        </p:nvSpPr>
        <p:spPr>
          <a:xfrm>
            <a:off x="181525" y="67350"/>
            <a:ext cx="8895300" cy="504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 class RepositorioImpl implements Repositorio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public Livro getLivro(String autor)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try(Connection con = getConn("jdbc:sqlite:BD/bib.db"))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String query = "select * from livros where autor = ?";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PreparedStatement stmt = con.prepareStatement(query);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stmt.setString(1, autor);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ResultSet rs = stmt.executeQuery();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String isbn = rs.getString("isbn");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String titulo = rs.getString("titulo");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return new Livro(isbn, autor, titulo);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} catch (SQLException e)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System.out.println(e.getMessage());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return null;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} 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3437289" y="4528104"/>
            <a:ext cx="55401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Qual o papel de “RepositorioImpl” em uma arq. hexagonal? 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3"/>
          <p:cNvSpPr txBox="1">
            <a:spLocks noGrp="1"/>
          </p:cNvSpPr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Engenharia de Software Moderna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O que é uma Arquitetura Serverless?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/>
          </a:p>
          <a:p>
            <a:pPr lvl="0"/>
            <a:r>
              <a:rPr lang="en" sz="2400" dirty="0"/>
              <a:t>Prof. </a:t>
            </a:r>
            <a:r>
              <a:rPr lang="pt-BR" sz="2400" dirty="0"/>
              <a:t>Eduardo Campos (CEFET-MG</a:t>
            </a:r>
            <a:r>
              <a:rPr lang="pt-BR" sz="2400" dirty="0" smtClean="0"/>
              <a:t>)</a:t>
            </a:r>
            <a:br>
              <a:rPr lang="pt-BR" sz="2400" dirty="0" smtClean="0"/>
            </a:b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 dirty="0"/>
              <a:t>https://engsoftmoderna.info/artigos/serverless.html</a:t>
            </a:r>
            <a:endParaRPr sz="1844" dirty="0"/>
          </a:p>
        </p:txBody>
      </p:sp>
      <p:sp>
        <p:nvSpPr>
          <p:cNvPr id="563" name="Google Shape;563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64" name="Google Shape;564;p93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FF0000"/>
                </a:solidFill>
                <a:highlight>
                  <a:schemeClr val="lt1"/>
                </a:highlight>
              </a:rPr>
              <a:t>Slides do prof. Marco Tulio Valente (DCC/UFMG)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Contexto</a:t>
            </a:r>
            <a:endParaRPr sz="2500"/>
          </a:p>
        </p:txBody>
      </p:sp>
      <p:sp>
        <p:nvSpPr>
          <p:cNvPr id="570" name="Google Shape;570;p94"/>
          <p:cNvSpPr txBox="1">
            <a:spLocks noGrp="1"/>
          </p:cNvSpPr>
          <p:nvPr>
            <p:ph type="body" idx="1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DDD, Arquitetura Hexagonal, Arquitetura Limpa, etc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Preocupação: organização </a:t>
            </a:r>
            <a:r>
              <a:rPr lang="en" sz="2400" b="1"/>
              <a:t>modular</a:t>
            </a:r>
            <a:r>
              <a:rPr lang="en" sz="2400"/>
              <a:t> de um sistema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Serverless: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Visão </a:t>
            </a:r>
            <a:r>
              <a:rPr lang="en" sz="2400" b="1"/>
              <a:t>tecnológica</a:t>
            </a:r>
            <a:r>
              <a:rPr lang="en" sz="2400"/>
              <a:t> e voltada para plataformas de </a:t>
            </a:r>
            <a:r>
              <a:rPr lang="en" sz="2400" b="1"/>
              <a:t>cloud</a:t>
            </a:r>
            <a:endParaRPr sz="2400" b="1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Considerada uma evolução de plataformas de cloud</a:t>
            </a:r>
            <a:endParaRPr sz="2400"/>
          </a:p>
          <a:p>
            <a:pPr marL="9144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571" name="Google Shape;571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5"/>
          <p:cNvSpPr txBox="1">
            <a:spLocks noGrp="1"/>
          </p:cNvSpPr>
          <p:nvPr>
            <p:ph type="title"/>
          </p:nvPr>
        </p:nvSpPr>
        <p:spPr>
          <a:xfrm>
            <a:off x="2643975" y="140225"/>
            <a:ext cx="434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Histórico </a:t>
            </a:r>
            <a:r>
              <a:rPr lang="en" sz="2200"/>
              <a:t>(datas aproximadas)</a:t>
            </a:r>
            <a:endParaRPr sz="1700"/>
          </a:p>
        </p:txBody>
      </p:sp>
      <p:sp>
        <p:nvSpPr>
          <p:cNvPr id="577" name="Google Shape;577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78" name="Google Shape;57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93925"/>
            <a:ext cx="7180627" cy="40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9" name="Google Shape;579;p95"/>
          <p:cNvSpPr txBox="1"/>
          <p:nvPr/>
        </p:nvSpPr>
        <p:spPr>
          <a:xfrm>
            <a:off x="1696775" y="719100"/>
            <a:ext cx="12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1990</a:t>
            </a:r>
            <a:endParaRPr/>
          </a:p>
        </p:txBody>
      </p:sp>
      <p:sp>
        <p:nvSpPr>
          <p:cNvPr id="580" name="Google Shape;580;p95"/>
          <p:cNvSpPr txBox="1"/>
          <p:nvPr/>
        </p:nvSpPr>
        <p:spPr>
          <a:xfrm>
            <a:off x="3296975" y="71910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2000</a:t>
            </a:r>
            <a:endParaRPr/>
          </a:p>
        </p:txBody>
      </p:sp>
      <p:sp>
        <p:nvSpPr>
          <p:cNvPr id="581" name="Google Shape;581;p95"/>
          <p:cNvSpPr txBox="1"/>
          <p:nvPr/>
        </p:nvSpPr>
        <p:spPr>
          <a:xfrm>
            <a:off x="4897175" y="71910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2000</a:t>
            </a:r>
            <a:endParaRPr/>
          </a:p>
        </p:txBody>
      </p:sp>
      <p:sp>
        <p:nvSpPr>
          <p:cNvPr id="582" name="Google Shape;582;p95"/>
          <p:cNvSpPr txBox="1"/>
          <p:nvPr/>
        </p:nvSpPr>
        <p:spPr>
          <a:xfrm>
            <a:off x="6421175" y="71910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2015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Hexagonal</a:t>
            </a:r>
            <a:endParaRPr sz="2500"/>
          </a:p>
        </p:txBody>
      </p:sp>
      <p:sp>
        <p:nvSpPr>
          <p:cNvPr id="308" name="Google Shape;308;p55"/>
          <p:cNvSpPr txBox="1">
            <a:spLocks noGrp="1"/>
          </p:cNvSpPr>
          <p:nvPr>
            <p:ph type="body" idx="1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Definida por Alistair Cockburn, em meados dos anos 90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Ideia central: usar adaptadores para mediar a comunicação entre domínio e o resto do sistema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Adaptadores: 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Mesma ideia do padrão de projeto do mesmo nome 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309" name="Google Shape;30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 de pagamento</a:t>
            </a:r>
            <a:endParaRPr sz="2500"/>
          </a:p>
        </p:txBody>
      </p:sp>
      <p:sp>
        <p:nvSpPr>
          <p:cNvPr id="588" name="Google Shape;588;p96"/>
          <p:cNvSpPr txBox="1">
            <a:spLocks noGrp="1"/>
          </p:cNvSpPr>
          <p:nvPr>
            <p:ph type="body" idx="1"/>
          </p:nvPr>
        </p:nvSpPr>
        <p:spPr>
          <a:xfrm>
            <a:off x="311700" y="1086250"/>
            <a:ext cx="87093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 tempo de execução </a:t>
            </a:r>
            <a:r>
              <a:rPr lang="en" sz="1600"/>
              <a:t>(inspirado em serviços de água ou energia elétrica)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589" name="Google Shape;589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90" name="Google Shape;590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200" y="1725900"/>
            <a:ext cx="5020951" cy="3330924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96"/>
          <p:cNvSpPr txBox="1"/>
          <p:nvPr/>
        </p:nvSpPr>
        <p:spPr>
          <a:xfrm>
            <a:off x="6309675" y="3915450"/>
            <a:ext cx="27114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Fonte: What Serverless Computing Is and Should Become: The Next Phase of Cloud Computing.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CACM, May 2021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Funções Serverless</a:t>
            </a:r>
            <a:endParaRPr sz="2500"/>
          </a:p>
        </p:txBody>
      </p:sp>
      <p:sp>
        <p:nvSpPr>
          <p:cNvPr id="597" name="Google Shape;597;p97"/>
          <p:cNvSpPr txBox="1">
            <a:spLocks noGrp="1"/>
          </p:cNvSpPr>
          <p:nvPr>
            <p:ph type="body" idx="1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Invocadas explicitamente ou quando ocorrer um evento (exemplo: novo registro adicionado no BD)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Stateless (mas podem acessar BDs, filas de msgs, etc)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Possuem um tempo de execução máximo (ex.: 15 min), após esse tempo são automaticamente canceladas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Podem ser implementadas em várias linguagens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Nomes específicos da plataforma de cloud (exemplo: funções lambda, no caso da AWS)</a:t>
            </a:r>
            <a:endParaRPr sz="2400"/>
          </a:p>
          <a:p>
            <a:pPr marL="9144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598" name="Google Shape;598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(Netlify)</a:t>
            </a:r>
            <a:endParaRPr sz="2500"/>
          </a:p>
        </p:txBody>
      </p:sp>
      <p:sp>
        <p:nvSpPr>
          <p:cNvPr id="604" name="Google Shape;604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05" name="Google Shape;605;p98"/>
          <p:cNvSpPr txBox="1"/>
          <p:nvPr/>
        </p:nvSpPr>
        <p:spPr>
          <a:xfrm>
            <a:off x="834525" y="1286550"/>
            <a:ext cx="7347900" cy="234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exports.handler = async (event, context) =&gt;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return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statusCode: 200,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body: "Hello, World"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98"/>
          <p:cNvSpPr txBox="1"/>
          <p:nvPr/>
        </p:nvSpPr>
        <p:spPr>
          <a:xfrm>
            <a:off x="1359700" y="4323275"/>
            <a:ext cx="643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https://functions.netlify.com/.netlify/functions/hello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Serverless</a:t>
            </a:r>
            <a:endParaRPr sz="2500"/>
          </a:p>
        </p:txBody>
      </p:sp>
      <p:sp>
        <p:nvSpPr>
          <p:cNvPr id="612" name="Google Shape;612;p99"/>
          <p:cNvSpPr txBox="1">
            <a:spLocks noGrp="1"/>
          </p:cNvSpPr>
          <p:nvPr>
            <p:ph type="body" idx="1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Pequenas funções, que executam rapidamente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Modelo de comunicação assíncrono: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Função processa, produz alguns eventos e termina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Esses eventos disparam a execução de outras funções</a:t>
            </a:r>
            <a:endParaRPr sz="2400"/>
          </a:p>
          <a:p>
            <a:pPr marL="9144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613" name="Google Shape;613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Anti-padrões Serverless</a:t>
            </a:r>
            <a:endParaRPr sz="2500"/>
          </a:p>
        </p:txBody>
      </p:sp>
      <p:sp>
        <p:nvSpPr>
          <p:cNvPr id="619" name="Google Shape;619;p100"/>
          <p:cNvSpPr txBox="1">
            <a:spLocks noGrp="1"/>
          </p:cNvSpPr>
          <p:nvPr>
            <p:ph type="body" idx="1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Funções grandes e complexas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Funções pequenas, mas fortemente acopladas (uma função, por exemplo, chama diversas outras)</a:t>
            </a:r>
            <a:endParaRPr sz="2400"/>
          </a:p>
          <a:p>
            <a:pPr marL="9144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620" name="Google Shape;620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Vantagens de Serverless</a:t>
            </a:r>
            <a:endParaRPr sz="2500"/>
          </a:p>
        </p:txBody>
      </p:sp>
      <p:sp>
        <p:nvSpPr>
          <p:cNvPr id="626" name="Google Shape;626;p101"/>
          <p:cNvSpPr txBox="1">
            <a:spLocks noGrp="1"/>
          </p:cNvSpPr>
          <p:nvPr>
            <p:ph type="body" idx="1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Custo pode ser menor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Escalabilidade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Não precisamos nos preocupar com configuração de máquinas virtuais e configuração de parâmetros do cloud</a:t>
            </a:r>
            <a:endParaRPr sz="2400"/>
          </a:p>
          <a:p>
            <a:pPr marL="9144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627" name="Google Shape;627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Desvantagens de Serverless</a:t>
            </a:r>
            <a:endParaRPr sz="2500"/>
          </a:p>
        </p:txBody>
      </p:sp>
      <p:sp>
        <p:nvSpPr>
          <p:cNvPr id="633" name="Google Shape;633;p102"/>
          <p:cNvSpPr txBox="1">
            <a:spLocks noGrp="1"/>
          </p:cNvSpPr>
          <p:nvPr>
            <p:ph type="body" idx="1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Complexidade arquitetural</a:t>
            </a:r>
            <a:endParaRPr sz="23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Maior latência, principalmente na primeira execução (cold start problem)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Dependência de fornecedores (vendor lock-in).</a:t>
            </a:r>
            <a:endParaRPr sz="2400"/>
          </a:p>
          <a:p>
            <a:pPr marL="9144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634" name="Google Shape;634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15" name="Google Shape;3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43700" y="1381250"/>
            <a:ext cx="2612900" cy="2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6"/>
          <p:cNvSpPr txBox="1"/>
          <p:nvPr/>
        </p:nvSpPr>
        <p:spPr>
          <a:xfrm>
            <a:off x="1004600" y="410700"/>
            <a:ext cx="3810000" cy="184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 (Web, mobile, etc)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Bancos de dados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Sistemas externos (gateways pagto, etc)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Bibliotecas de terceiros (logging, cache, pub/sub, etc)</a:t>
            </a:r>
            <a:endParaRPr sz="1800"/>
          </a:p>
        </p:txBody>
      </p:sp>
      <p:sp>
        <p:nvSpPr>
          <p:cNvPr id="317" name="Google Shape;317;p56"/>
          <p:cNvSpPr txBox="1"/>
          <p:nvPr/>
        </p:nvSpPr>
        <p:spPr>
          <a:xfrm>
            <a:off x="4184250" y="3994150"/>
            <a:ext cx="2170500" cy="78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Domínio “limpo” de tecnologia</a:t>
            </a:r>
            <a:endParaRPr sz="1800"/>
          </a:p>
        </p:txBody>
      </p:sp>
      <p:sp>
        <p:nvSpPr>
          <p:cNvPr id="318" name="Google Shape;318;p56"/>
          <p:cNvSpPr txBox="1"/>
          <p:nvPr/>
        </p:nvSpPr>
        <p:spPr>
          <a:xfrm>
            <a:off x="4692050" y="2775450"/>
            <a:ext cx="209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Adaptadores</a:t>
            </a:r>
            <a:endParaRPr sz="2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Domínio limpo de tecnologia</a:t>
            </a:r>
            <a:endParaRPr sz="2500"/>
          </a:p>
        </p:txBody>
      </p:sp>
      <p:sp>
        <p:nvSpPr>
          <p:cNvPr id="324" name="Google Shape;324;p57"/>
          <p:cNvSpPr txBox="1">
            <a:spLocks noGrp="1"/>
          </p:cNvSpPr>
          <p:nvPr>
            <p:ph type="body" idx="1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Camada de domínio não conhece: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Banco de dados usado pelo sistema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Frontend usado pelo sistema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Gateways de pagamentos usados pelo sistema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Serviços externos aos quais o sistema está integrado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etc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325" name="Google Shape;32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Hexagonal</a:t>
            </a:r>
            <a:endParaRPr sz="2500"/>
          </a:p>
        </p:txBody>
      </p:sp>
      <p:sp>
        <p:nvSpPr>
          <p:cNvPr id="331" name="Google Shape;331;p58"/>
          <p:cNvSpPr txBox="1">
            <a:spLocks noGrp="1"/>
          </p:cNvSpPr>
          <p:nvPr>
            <p:ph type="body" idx="1"/>
          </p:nvPr>
        </p:nvSpPr>
        <p:spPr>
          <a:xfrm>
            <a:off x="311700" y="1162450"/>
            <a:ext cx="4725900" cy="22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Nome deriva do diagrama usado para ilustrar a arquitetura, formado por dois hexágonos concêntricos</a:t>
            </a:r>
            <a:endParaRPr sz="240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332" name="Google Shape;33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33" name="Google Shape;33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625" y="306650"/>
            <a:ext cx="3870525" cy="47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Hexagonal</a:t>
            </a:r>
            <a:endParaRPr sz="2500"/>
          </a:p>
        </p:txBody>
      </p:sp>
      <p:sp>
        <p:nvSpPr>
          <p:cNvPr id="339" name="Google Shape;339;p59"/>
          <p:cNvSpPr txBox="1">
            <a:spLocks noGrp="1"/>
          </p:cNvSpPr>
          <p:nvPr>
            <p:ph type="body" idx="1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“Cada face do hexágono representa um motivo pelo qual o sistema deve se comunicar com o mundo exterior. É por isso que são hexágonos e não círculos concêntricos.”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Motivos para comunicação com o mundo exterior: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Interagir com usuários (interface com usuários)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Persistir dados em um banco de dados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Enviar informações para outros </a:t>
            </a:r>
            <a:r>
              <a:rPr lang="en" sz="2400" dirty="0" smtClean="0"/>
              <a:t>sistemas, etc.</a:t>
            </a:r>
            <a:endParaRPr sz="2400" dirty="0"/>
          </a:p>
          <a:p>
            <a:pPr marL="533400" marR="0" lvl="1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/>
          </a:p>
        </p:txBody>
      </p:sp>
      <p:sp>
        <p:nvSpPr>
          <p:cNvPr id="340" name="Google Shape;34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>
            <a:spLocks noGrp="1"/>
          </p:cNvSpPr>
          <p:nvPr>
            <p:ph type="title"/>
          </p:nvPr>
        </p:nvSpPr>
        <p:spPr>
          <a:xfrm>
            <a:off x="235500" y="216425"/>
            <a:ext cx="2683500" cy="22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Exemplo: </a:t>
            </a:r>
            <a:endParaRPr sz="2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Sistema </a:t>
            </a:r>
            <a:endParaRPr sz="2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 Bibliotecas</a:t>
            </a:r>
            <a:endParaRPr sz="2200"/>
          </a:p>
        </p:txBody>
      </p:sp>
      <p:sp>
        <p:nvSpPr>
          <p:cNvPr id="346" name="Google Shape;346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47" name="Google Shape;34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275" y="252288"/>
            <a:ext cx="6096875" cy="463892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60"/>
          <p:cNvSpPr txBox="1"/>
          <p:nvPr/>
        </p:nvSpPr>
        <p:spPr>
          <a:xfrm>
            <a:off x="146800" y="4329950"/>
            <a:ext cx="451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Arquitetura Hexagonal é também chamada de arquitetura baseada em </a:t>
            </a:r>
            <a:r>
              <a:rPr lang="en" sz="1600" b="1"/>
              <a:t>portas e adaptadores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>
            <a:off x="311700" y="1769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um pouco mais real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Código também está disponível na seguinte IDE online: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https://replit.com/@engsoftmoderna/ExemploArquiteturaHexagonal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025" y="999800"/>
            <a:ext cx="4751299" cy="271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958</Words>
  <Application>Microsoft Office PowerPoint</Application>
  <PresentationFormat>On-screen Show (16:9)</PresentationFormat>
  <Paragraphs>191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Simple Light</vt:lpstr>
      <vt:lpstr>Simple Light</vt:lpstr>
      <vt:lpstr>Engenharia de Software Moderna  O que é uma Arquitetura Hexagonal?  Prof. Eduardo Campos (CEFET-MG)  https://engsoftmoderna.info/artigos/arquitetura-hexagonal.html </vt:lpstr>
      <vt:lpstr>Arquitetura Hexagonal</vt:lpstr>
      <vt:lpstr>PowerPoint Presentation</vt:lpstr>
      <vt:lpstr>Domínio limpo de tecnologia</vt:lpstr>
      <vt:lpstr>Arquitetura Hexagonal</vt:lpstr>
      <vt:lpstr>Arquitetura Hexagonal</vt:lpstr>
      <vt:lpstr>Exemplo:  Sistema  de Bibliotecas</vt:lpstr>
      <vt:lpstr>Exemplo um pouco mais real  Código também está disponível na seguinte IDE online: https://replit.com/@engsoftmoderna/ExemploArquiteturaHexagonal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Engenharia de Software Moderna  O que é uma Arquitetura Serverless?  Prof. Eduardo Campos (CEFET-MG)  https://engsoftmoderna.info/artigos/serverless.html</vt:lpstr>
      <vt:lpstr>Contexto</vt:lpstr>
      <vt:lpstr>Histórico (datas aproximadas)</vt:lpstr>
      <vt:lpstr>Modelo de pagamento</vt:lpstr>
      <vt:lpstr>Funções Serverless</vt:lpstr>
      <vt:lpstr>Exemplo (Netlify)</vt:lpstr>
      <vt:lpstr>Arquitetura Serverless</vt:lpstr>
      <vt:lpstr>Anti-padrões Serverless</vt:lpstr>
      <vt:lpstr>Vantagens de Serverless</vt:lpstr>
      <vt:lpstr>Desvantagens de Serverless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Moderna  O que é uma Arquitetura Hexagonal?  Prof. Marco Tulio Valente  https://engsoftmoderna.info/artigos/arquitetura-hexagonal.html</dc:title>
  <cp:lastModifiedBy>Eduardo Cunha Campos</cp:lastModifiedBy>
  <cp:revision>7</cp:revision>
  <dcterms:modified xsi:type="dcterms:W3CDTF">2022-08-11T13:21:55Z</dcterms:modified>
</cp:coreProperties>
</file>