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37"/>
  </p:notesMasterIdLst>
  <p:sldIdLst>
    <p:sldId id="256" r:id="rId2"/>
    <p:sldId id="257" r:id="rId3"/>
    <p:sldId id="287" r:id="rId4"/>
    <p:sldId id="258" r:id="rId5"/>
    <p:sldId id="259" r:id="rId6"/>
    <p:sldId id="260" r:id="rId7"/>
    <p:sldId id="288" r:id="rId8"/>
    <p:sldId id="261" r:id="rId9"/>
    <p:sldId id="289" r:id="rId10"/>
    <p:sldId id="262" r:id="rId11"/>
    <p:sldId id="263" r:id="rId12"/>
    <p:sldId id="290" r:id="rId13"/>
    <p:sldId id="264" r:id="rId14"/>
    <p:sldId id="265" r:id="rId15"/>
    <p:sldId id="267" r:id="rId16"/>
    <p:sldId id="291" r:id="rId17"/>
    <p:sldId id="270" r:id="rId18"/>
    <p:sldId id="271" r:id="rId19"/>
    <p:sldId id="272" r:id="rId20"/>
    <p:sldId id="273" r:id="rId21"/>
    <p:sldId id="274" r:id="rId22"/>
    <p:sldId id="293" r:id="rId23"/>
    <p:sldId id="276" r:id="rId24"/>
    <p:sldId id="277" r:id="rId25"/>
    <p:sldId id="278" r:id="rId26"/>
    <p:sldId id="279" r:id="rId27"/>
    <p:sldId id="280" r:id="rId28"/>
    <p:sldId id="292" r:id="rId29"/>
    <p:sldId id="282" r:id="rId30"/>
    <p:sldId id="294" r:id="rId31"/>
    <p:sldId id="283" r:id="rId32"/>
    <p:sldId id="284" r:id="rId33"/>
    <p:sldId id="285" r:id="rId34"/>
    <p:sldId id="286" r:id="rId35"/>
    <p:sldId id="295" r:id="rId3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4ffa9ac2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4ffa9ac2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96cf34b7c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96cf34b7c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596cf34b7c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596cf34b7c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96cf34b7c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96cf34b7c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596cf34b7c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596cf34b7c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596cf34b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596cf34b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96cf34b7c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96cf34b7c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596cf34b7c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596cf34b7c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596cf34b7c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596cf34b7c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96cf34b7c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96cf34b7c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96cf34b7c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596cf34b7c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104262746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104262746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5b7ddc80b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5b7ddc80b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596cf34b7c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596cf34b7c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596cf34b7c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596cf34b7c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596cf34b7c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596cf34b7c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59723d756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59723d756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596cf34b7c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596cf34b7c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596cf34b7c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596cf34b7c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6cf34b7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6cf34b7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96cf34b7c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96cf34b7c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596cf34b7c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596cf34b7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596cf34b7c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596cf34b7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596cf34b7c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596cf34b7c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96cf34b7c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96cf34b7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9723d756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9723d756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news.ycombinator.com/item?id=18442637"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arxiv.org/abs/1702.01715"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https://arxiv.org/abs/1702.01715"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Qualidade de Software</a:t>
            </a:r>
            <a:endParaRPr b="1" dirty="0"/>
          </a:p>
          <a:p>
            <a:pPr marL="0" lvl="0" indent="0" algn="ctr" rtl="0">
              <a:spcBef>
                <a:spcPts val="0"/>
              </a:spcBef>
              <a:spcAft>
                <a:spcPts val="0"/>
              </a:spcAft>
              <a:buNone/>
            </a:pPr>
            <a:endParaRPr dirty="0"/>
          </a:p>
          <a:p>
            <a:pPr marL="0" lvl="0" indent="0" algn="ctr" rtl="0">
              <a:spcBef>
                <a:spcPts val="0"/>
              </a:spcBef>
              <a:spcAft>
                <a:spcPts val="0"/>
              </a:spcAft>
              <a:buNone/>
            </a:pPr>
            <a:r>
              <a:rPr lang="en" sz="2400" dirty="0"/>
              <a:t>Prof. </a:t>
            </a:r>
            <a:r>
              <a:rPr lang="pt-BR" sz="2400" dirty="0" smtClean="0"/>
              <a:t>Eduardo Campos (CEFET-MG)</a:t>
            </a:r>
            <a:endParaRPr sz="2400" dirty="0"/>
          </a:p>
          <a:p>
            <a:pPr marL="0" lvl="0" indent="0" algn="ctr" rtl="0">
              <a:spcBef>
                <a:spcPts val="0"/>
              </a:spcBef>
              <a:spcAft>
                <a:spcPts val="0"/>
              </a:spcAft>
              <a:buNone/>
            </a:pPr>
            <a:endParaRPr sz="3000" dirty="0"/>
          </a:p>
        </p:txBody>
      </p:sp>
      <p:sp>
        <p:nvSpPr>
          <p:cNvPr id="55" name="Google Shape;55;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a:t>
            </a:fld>
            <a:endParaRPr/>
          </a:p>
        </p:txBody>
      </p:sp>
      <p:sp>
        <p:nvSpPr>
          <p:cNvPr id="4" name="Google Shape;56;p13"/>
          <p:cNvSpPr txBox="1"/>
          <p:nvPr/>
        </p:nvSpPr>
        <p:spPr>
          <a:xfrm>
            <a:off x="326640" y="4645094"/>
            <a:ext cx="4245360" cy="4298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dirty="0" smtClean="0">
                <a:solidFill>
                  <a:srgbClr val="24292E"/>
                </a:solidFill>
                <a:highlight>
                  <a:srgbClr val="FFFFFF"/>
                </a:highlight>
              </a:rPr>
              <a:t>Slides do prof. </a:t>
            </a:r>
            <a:r>
              <a:rPr lang="en" smtClean="0">
                <a:solidFill>
                  <a:srgbClr val="24292E"/>
                </a:solidFill>
                <a:highlight>
                  <a:srgbClr val="FFFFFF"/>
                </a:highlight>
              </a:rPr>
              <a:t>Marco Tulio </a:t>
            </a:r>
            <a:r>
              <a:rPr lang="en" dirty="0" smtClean="0">
                <a:solidFill>
                  <a:srgbClr val="24292E"/>
                </a:solidFill>
                <a:highlight>
                  <a:srgbClr val="FFFFFF"/>
                </a:highlight>
              </a:rPr>
              <a:t>Valente do DCC/UFMG</a:t>
            </a:r>
            <a:endParaRPr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339628"/>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Consequências do Acúmulo de Débito Técnico </a:t>
            </a:r>
            <a:endParaRPr dirty="0"/>
          </a:p>
        </p:txBody>
      </p:sp>
      <p:sp>
        <p:nvSpPr>
          <p:cNvPr id="96" name="Google Shape;96;p19"/>
          <p:cNvSpPr txBox="1">
            <a:spLocks noGrp="1"/>
          </p:cNvSpPr>
          <p:nvPr>
            <p:ph type="body" idx="1"/>
          </p:nvPr>
        </p:nvSpPr>
        <p:spPr>
          <a:xfrm>
            <a:off x="311700" y="1000075"/>
            <a:ext cx="8520600" cy="1101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1o gráfico: projeto onde débito técnico se acumulou ao longo dos anos; implementação de novas features é "quase impossível". Situação mais frequente do que a gente imagina ….</a:t>
            </a:r>
            <a:endParaRPr dirty="0"/>
          </a:p>
          <a:p>
            <a:pPr marL="457200" lvl="0" indent="-342900" algn="l" rtl="0">
              <a:spcBef>
                <a:spcPts val="1000"/>
              </a:spcBef>
              <a:spcAft>
                <a:spcPts val="0"/>
              </a:spcAft>
              <a:buSzPts val="1800"/>
              <a:buChar char="●"/>
            </a:pPr>
            <a:r>
              <a:rPr lang="en" dirty="0"/>
              <a:t>2o gráfico: projeto onde o débito técnico foi sendo pago ao longo dos anos; velocidade do time foi preservada mesmo com o envelhecimento do software</a:t>
            </a:r>
            <a:endParaRPr dirty="0"/>
          </a:p>
          <a:p>
            <a:pPr marL="0" lvl="0" indent="0" algn="l" rtl="0">
              <a:spcBef>
                <a:spcPts val="1000"/>
              </a:spcBef>
              <a:spcAft>
                <a:spcPts val="0"/>
              </a:spcAft>
              <a:buNone/>
            </a:pPr>
            <a:endParaRPr dirty="0"/>
          </a:p>
          <a:p>
            <a:pPr marL="0" lvl="0" indent="0" algn="l" rtl="0">
              <a:spcBef>
                <a:spcPts val="1000"/>
              </a:spcBef>
              <a:spcAft>
                <a:spcPts val="1000"/>
              </a:spcAft>
              <a:buNone/>
            </a:pPr>
            <a:endParaRPr dirty="0"/>
          </a:p>
        </p:txBody>
      </p:sp>
      <p:sp>
        <p:nvSpPr>
          <p:cNvPr id="97" name="Google Shape;9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98" name="Google Shape;98;p19"/>
          <p:cNvPicPr preferRelativeResize="0"/>
          <p:nvPr/>
        </p:nvPicPr>
        <p:blipFill>
          <a:blip r:embed="rId3">
            <a:alphaModFix/>
          </a:blip>
          <a:stretch>
            <a:fillRect/>
          </a:stretch>
        </p:blipFill>
        <p:spPr>
          <a:xfrm>
            <a:off x="720436" y="2544420"/>
            <a:ext cx="5475248" cy="2424650"/>
          </a:xfrm>
          <a:prstGeom prst="rect">
            <a:avLst/>
          </a:prstGeom>
          <a:noFill/>
          <a:ln>
            <a:noFill/>
          </a:ln>
        </p:spPr>
      </p:pic>
      <p:sp>
        <p:nvSpPr>
          <p:cNvPr id="99" name="Google Shape;99;p19"/>
          <p:cNvSpPr txBox="1"/>
          <p:nvPr/>
        </p:nvSpPr>
        <p:spPr>
          <a:xfrm>
            <a:off x="1961660" y="4663217"/>
            <a:ext cx="29928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t>https://builttoadapt.io/why-tdd-489fdcdda05e</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188716"/>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Exemplos de Débito Técnico</a:t>
            </a:r>
            <a:endParaRPr dirty="0"/>
          </a:p>
        </p:txBody>
      </p:sp>
      <p:sp>
        <p:nvSpPr>
          <p:cNvPr id="105" name="Google Shape;105;p20"/>
          <p:cNvSpPr txBox="1">
            <a:spLocks noGrp="1"/>
          </p:cNvSpPr>
          <p:nvPr>
            <p:ph type="body" idx="1"/>
          </p:nvPr>
        </p:nvSpPr>
        <p:spPr>
          <a:xfrm>
            <a:off x="311700" y="882311"/>
            <a:ext cx="8520600" cy="2996961"/>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sz="2000" dirty="0"/>
              <a:t>Sistemas sem testes</a:t>
            </a:r>
            <a:endParaRPr sz="2000" dirty="0"/>
          </a:p>
          <a:p>
            <a:pPr marL="457200" marR="0" lvl="0" indent="-342900" algn="l" rtl="0">
              <a:lnSpc>
                <a:spcPct val="115000"/>
              </a:lnSpc>
              <a:spcBef>
                <a:spcPts val="1000"/>
              </a:spcBef>
              <a:spcAft>
                <a:spcPts val="0"/>
              </a:spcAft>
              <a:buSzPts val="1800"/>
              <a:buChar char="●"/>
            </a:pPr>
            <a:r>
              <a:rPr lang="en" sz="2000" dirty="0"/>
              <a:t>Sistemas onde o </a:t>
            </a:r>
            <a:r>
              <a:rPr lang="en" sz="2000" i="1" dirty="0"/>
              <a:t>build</a:t>
            </a:r>
            <a:r>
              <a:rPr lang="en" sz="2000" dirty="0"/>
              <a:t> não é automatizado</a:t>
            </a:r>
            <a:endParaRPr sz="2000" dirty="0"/>
          </a:p>
          <a:p>
            <a:pPr marL="457200" marR="0" lvl="0" indent="-342900" algn="l" rtl="0">
              <a:lnSpc>
                <a:spcPct val="115000"/>
              </a:lnSpc>
              <a:spcBef>
                <a:spcPts val="1000"/>
              </a:spcBef>
              <a:spcAft>
                <a:spcPts val="0"/>
              </a:spcAft>
              <a:buSzPts val="1800"/>
              <a:buChar char="●"/>
            </a:pPr>
            <a:r>
              <a:rPr lang="en" sz="2000" dirty="0"/>
              <a:t>Sistemas com problemas arquiteturais. Por exemplo, não existe uma separação clara entre camadas (interface, regras de negócio, persistência)</a:t>
            </a:r>
            <a:endParaRPr sz="2000" dirty="0"/>
          </a:p>
          <a:p>
            <a:pPr marL="457200" marR="0" lvl="0" indent="-342900" algn="l" rtl="0">
              <a:lnSpc>
                <a:spcPct val="115000"/>
              </a:lnSpc>
              <a:spcBef>
                <a:spcPts val="1000"/>
              </a:spcBef>
              <a:spcAft>
                <a:spcPts val="0"/>
              </a:spcAft>
              <a:buSzPts val="1800"/>
              <a:buChar char="●"/>
            </a:pPr>
            <a:r>
              <a:rPr lang="en" sz="2000" dirty="0"/>
              <a:t>Sistemas lotados de code smells (</a:t>
            </a:r>
            <a:r>
              <a:rPr lang="en" sz="2000" i="1" dirty="0"/>
              <a:t>large class</a:t>
            </a:r>
            <a:r>
              <a:rPr lang="en" sz="2000" dirty="0"/>
              <a:t>, </a:t>
            </a:r>
            <a:r>
              <a:rPr lang="en" sz="2000" i="1" dirty="0"/>
              <a:t>large method</a:t>
            </a:r>
            <a:r>
              <a:rPr lang="en" sz="2000" dirty="0"/>
              <a:t>, </a:t>
            </a:r>
            <a:r>
              <a:rPr lang="en" sz="2000" i="1" dirty="0"/>
              <a:t>feature </a:t>
            </a:r>
            <a:r>
              <a:rPr lang="en" sz="2000" i="1" dirty="0" smtClean="0"/>
              <a:t>envy,</a:t>
            </a:r>
            <a:r>
              <a:rPr lang="en" sz="2000" dirty="0" smtClean="0"/>
              <a:t> </a:t>
            </a:r>
            <a:r>
              <a:rPr lang="en" sz="2000" dirty="0"/>
              <a:t>etc)</a:t>
            </a:r>
            <a:endParaRPr sz="2000" dirty="0"/>
          </a:p>
          <a:p>
            <a:pPr marL="45720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1000"/>
              </a:spcAft>
              <a:buNone/>
            </a:pPr>
            <a:endParaRPr dirty="0"/>
          </a:p>
        </p:txBody>
      </p:sp>
      <p:sp>
        <p:nvSpPr>
          <p:cNvPr id="106" name="Google Shape;10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pt-BR" dirty="0" smtClean="0"/>
              <a:t>Exemplos de Débito Técnico</a:t>
            </a:r>
            <a:endParaRPr lang="pt-BR" dirty="0"/>
          </a:p>
        </p:txBody>
      </p:sp>
      <p:sp>
        <p:nvSpPr>
          <p:cNvPr id="3" name="Text Placeholder 2"/>
          <p:cNvSpPr>
            <a:spLocks noGrp="1"/>
          </p:cNvSpPr>
          <p:nvPr>
            <p:ph type="body" idx="1"/>
          </p:nvPr>
        </p:nvSpPr>
        <p:spPr/>
        <p:txBody>
          <a:bodyPr/>
          <a:lstStyle/>
          <a:p>
            <a:pPr lvl="0">
              <a:spcBef>
                <a:spcPts val="1000"/>
              </a:spcBef>
            </a:pPr>
            <a:r>
              <a:rPr lang="pt-BR" sz="2000" dirty="0"/>
              <a:t>Sistemas com métodos complexos, pouco coesos e com alto acoplamento</a:t>
            </a:r>
          </a:p>
          <a:p>
            <a:pPr lvl="0">
              <a:spcBef>
                <a:spcPts val="1000"/>
              </a:spcBef>
            </a:pPr>
            <a:r>
              <a:rPr lang="pt-BR" sz="2000" dirty="0"/>
              <a:t>Sistemas sem nenhuma documentação</a:t>
            </a:r>
          </a:p>
          <a:p>
            <a:pPr lvl="0">
              <a:spcBef>
                <a:spcPts val="1000"/>
              </a:spcBef>
            </a:pPr>
            <a:r>
              <a:rPr lang="pt-BR" sz="2000" dirty="0"/>
              <a:t>Sistemas cujo código não segue uma convenção de estilo e layout</a:t>
            </a:r>
          </a:p>
          <a:p>
            <a:pPr lvl="0">
              <a:spcBef>
                <a:spcPts val="1000"/>
              </a:spcBef>
            </a:pPr>
            <a:r>
              <a:rPr lang="pt-BR" sz="2000" dirty="0"/>
              <a:t>Resumindo: tudo aquilo que atrasa a implementação de novas </a:t>
            </a:r>
            <a:r>
              <a:rPr lang="pt-BR" sz="2000" i="1" dirty="0"/>
              <a:t>features</a:t>
            </a:r>
          </a:p>
          <a:p>
            <a:endParaRPr lang="pt-BR"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3183439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285698"/>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Definição Ampliada</a:t>
            </a:r>
            <a:endParaRPr dirty="0"/>
          </a:p>
        </p:txBody>
      </p:sp>
      <p:sp>
        <p:nvSpPr>
          <p:cNvPr id="112" name="Google Shape;112;p21"/>
          <p:cNvSpPr txBox="1">
            <a:spLocks noGrp="1"/>
          </p:cNvSpPr>
          <p:nvPr>
            <p:ph type="body" idx="1"/>
          </p:nvPr>
        </p:nvSpPr>
        <p:spPr>
          <a:xfrm>
            <a:off x="311700" y="1076275"/>
            <a:ext cx="8520600" cy="11010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sz="2000" dirty="0"/>
              <a:t>Como todo termo que faz sucesso, sua definição tende a ser ampliada, para cenários não relacionados com a definição original</a:t>
            </a:r>
            <a:endParaRPr sz="2000" dirty="0"/>
          </a:p>
          <a:p>
            <a:pPr marL="457200" marR="0" lvl="0" indent="-342900" algn="l" rtl="0">
              <a:lnSpc>
                <a:spcPct val="115000"/>
              </a:lnSpc>
              <a:spcBef>
                <a:spcPts val="1000"/>
              </a:spcBef>
              <a:spcAft>
                <a:spcPts val="0"/>
              </a:spcAft>
              <a:buSzPts val="1800"/>
              <a:buChar char="●"/>
            </a:pPr>
            <a:r>
              <a:rPr lang="en" sz="2000" dirty="0"/>
              <a:t>Definição original:  TD agiliza a implementação de uma feature, mas atrasa a implementação de novas features; logo, relaciona-se com manutenibilidade</a:t>
            </a:r>
            <a:endParaRPr sz="2000" dirty="0"/>
          </a:p>
          <a:p>
            <a:pPr marL="457200" marR="0" lvl="0" indent="-342900" algn="l" rtl="0">
              <a:lnSpc>
                <a:spcPct val="115000"/>
              </a:lnSpc>
              <a:spcBef>
                <a:spcPts val="1000"/>
              </a:spcBef>
              <a:spcAft>
                <a:spcPts val="0"/>
              </a:spcAft>
              <a:buSzPts val="1800"/>
              <a:buChar char="●"/>
            </a:pPr>
            <a:r>
              <a:rPr lang="en" sz="2000" dirty="0"/>
              <a:t>Definição ampliada inclui:</a:t>
            </a:r>
            <a:endParaRPr sz="2000" dirty="0"/>
          </a:p>
          <a:p>
            <a:pPr marL="914400" marR="0" lvl="1" indent="-342900" algn="l" rtl="0">
              <a:lnSpc>
                <a:spcPct val="115000"/>
              </a:lnSpc>
              <a:spcBef>
                <a:spcPts val="1000"/>
              </a:spcBef>
              <a:spcAft>
                <a:spcPts val="0"/>
              </a:spcAft>
              <a:buSzPts val="1800"/>
              <a:buChar char="○"/>
            </a:pPr>
            <a:r>
              <a:rPr lang="en" sz="2000" dirty="0"/>
              <a:t>Problemas de performance</a:t>
            </a:r>
            <a:endParaRPr sz="2000" dirty="0"/>
          </a:p>
          <a:p>
            <a:pPr marL="914400" marR="0" lvl="1" indent="-342900" algn="l" rtl="0">
              <a:lnSpc>
                <a:spcPct val="115000"/>
              </a:lnSpc>
              <a:spcBef>
                <a:spcPts val="1000"/>
              </a:spcBef>
              <a:spcAft>
                <a:spcPts val="0"/>
              </a:spcAft>
              <a:buSzPts val="1800"/>
              <a:buChar char="○"/>
            </a:pPr>
            <a:r>
              <a:rPr lang="en" sz="2000" dirty="0"/>
              <a:t>Vulnerabilidades de segurança</a:t>
            </a:r>
            <a:endParaRPr sz="2000" dirty="0"/>
          </a:p>
          <a:p>
            <a:pPr marL="914400" marR="0" lvl="1" indent="-342900" algn="l" rtl="0">
              <a:lnSpc>
                <a:spcPct val="115000"/>
              </a:lnSpc>
              <a:spcBef>
                <a:spcPts val="1000"/>
              </a:spcBef>
              <a:spcAft>
                <a:spcPts val="0"/>
              </a:spcAft>
              <a:buSzPts val="1800"/>
              <a:buChar char="○"/>
            </a:pPr>
            <a:r>
              <a:rPr lang="en" sz="2000" dirty="0"/>
              <a:t>Problemas na interface com o </a:t>
            </a:r>
            <a:r>
              <a:rPr lang="en" sz="2000" dirty="0" smtClean="0"/>
              <a:t>usuário, etc.</a:t>
            </a:r>
            <a:endParaRPr sz="2000" dirty="0"/>
          </a:p>
          <a:p>
            <a:pPr marL="571500" marR="0" lvl="1" indent="0" algn="l" rtl="0">
              <a:lnSpc>
                <a:spcPct val="115000"/>
              </a:lnSpc>
              <a:spcBef>
                <a:spcPts val="1000"/>
              </a:spcBef>
              <a:spcAft>
                <a:spcPts val="0"/>
              </a:spcAft>
              <a:buSzPts val="1800"/>
              <a:buNone/>
            </a:pPr>
            <a:endParaRPr sz="2000" dirty="0"/>
          </a:p>
          <a:p>
            <a:pPr marL="914400" marR="0" lvl="0" indent="0" algn="l" rtl="0">
              <a:lnSpc>
                <a:spcPct val="115000"/>
              </a:lnSpc>
              <a:spcBef>
                <a:spcPts val="1000"/>
              </a:spcBef>
              <a:spcAft>
                <a:spcPts val="0"/>
              </a:spcAft>
              <a:buNone/>
            </a:pPr>
            <a:endParaRPr sz="1800" dirty="0"/>
          </a:p>
          <a:p>
            <a:pPr marL="45720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1000"/>
              </a:spcAft>
              <a:buNone/>
            </a:pPr>
            <a:endParaRPr dirty="0"/>
          </a:p>
        </p:txBody>
      </p:sp>
      <p:sp>
        <p:nvSpPr>
          <p:cNvPr id="113" name="Google Shape;113;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11700" y="251061"/>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Exemplos Reais</a:t>
            </a:r>
            <a:endParaRPr dirty="0"/>
          </a:p>
        </p:txBody>
      </p:sp>
      <p:sp>
        <p:nvSpPr>
          <p:cNvPr id="119" name="Google Shape;119;p22"/>
          <p:cNvSpPr txBox="1">
            <a:spLocks noGrp="1"/>
          </p:cNvSpPr>
          <p:nvPr>
            <p:ph type="body" idx="1"/>
          </p:nvPr>
        </p:nvSpPr>
        <p:spPr>
          <a:xfrm>
            <a:off x="311700" y="1000075"/>
            <a:ext cx="8520600" cy="11010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dirty="0"/>
              <a:t>Leia a seguinte thread do Hacker News:</a:t>
            </a:r>
            <a:endParaRPr dirty="0"/>
          </a:p>
          <a:p>
            <a:pPr lvl="1">
              <a:spcBef>
                <a:spcPts val="1000"/>
              </a:spcBef>
            </a:pPr>
            <a:r>
              <a:rPr lang="en" sz="1800" dirty="0"/>
              <a:t>What's the largest amount of bad code have you </a:t>
            </a:r>
            <a:r>
              <a:rPr lang="en" sz="1800" dirty="0" smtClean="0"/>
              <a:t>ever </a:t>
            </a:r>
            <a:r>
              <a:rPr lang="en" sz="1800" dirty="0"/>
              <a:t>seen work?</a:t>
            </a:r>
            <a:endParaRPr sz="1800" dirty="0"/>
          </a:p>
          <a:p>
            <a:pPr marL="914400" marR="0" lvl="1" indent="-317500" algn="l" rtl="0">
              <a:lnSpc>
                <a:spcPct val="115000"/>
              </a:lnSpc>
              <a:spcBef>
                <a:spcPts val="1000"/>
              </a:spcBef>
              <a:spcAft>
                <a:spcPts val="0"/>
              </a:spcAft>
              <a:buSzPts val="1400"/>
              <a:buChar char="○"/>
            </a:pPr>
            <a:r>
              <a:rPr lang="en" sz="1800" u="sng" dirty="0">
                <a:solidFill>
                  <a:schemeClr val="hlink"/>
                </a:solidFill>
                <a:hlinkClick r:id="rId3"/>
              </a:rPr>
              <a:t>https://news.ycombinator.com/item?id=18442637</a:t>
            </a:r>
            <a:endParaRPr sz="1800" dirty="0"/>
          </a:p>
          <a:p>
            <a:pPr marL="457200" marR="0" lvl="0" indent="-342900" algn="l" rtl="0">
              <a:lnSpc>
                <a:spcPct val="115000"/>
              </a:lnSpc>
              <a:spcBef>
                <a:spcPts val="1000"/>
              </a:spcBef>
              <a:spcAft>
                <a:spcPts val="0"/>
              </a:spcAft>
              <a:buSzPts val="1800"/>
              <a:buChar char="●"/>
            </a:pPr>
            <a:r>
              <a:rPr lang="en" dirty="0"/>
              <a:t>Veja esse comentário:</a:t>
            </a:r>
            <a:endParaRPr dirty="0"/>
          </a:p>
          <a:p>
            <a:pPr marL="914400" marR="0" lvl="1" indent="-330200" algn="l" rtl="0">
              <a:lnSpc>
                <a:spcPct val="115000"/>
              </a:lnSpc>
              <a:spcBef>
                <a:spcPts val="1000"/>
              </a:spcBef>
              <a:spcAft>
                <a:spcPts val="0"/>
              </a:spcAft>
              <a:buSzPts val="1600"/>
              <a:buChar char="○"/>
            </a:pPr>
            <a:r>
              <a:rPr lang="en" sz="1600" dirty="0"/>
              <a:t>You can't change a line of code in the product without breaking 1000s tests. </a:t>
            </a:r>
            <a:endParaRPr sz="1600" dirty="0"/>
          </a:p>
          <a:p>
            <a:pPr marL="914400" marR="0" lvl="1" indent="-330200" algn="l" rtl="0">
              <a:lnSpc>
                <a:spcPct val="115000"/>
              </a:lnSpc>
              <a:spcBef>
                <a:spcPts val="1000"/>
              </a:spcBef>
              <a:spcAft>
                <a:spcPts val="0"/>
              </a:spcAft>
              <a:buSzPts val="1600"/>
              <a:buChar char="○"/>
            </a:pPr>
            <a:r>
              <a:rPr lang="en" sz="1600" dirty="0" smtClean="0"/>
              <a:t>Very </a:t>
            </a:r>
            <a:r>
              <a:rPr lang="en" sz="1600" dirty="0"/>
              <a:t>complex pieces of logic ... all held together </a:t>
            </a:r>
            <a:r>
              <a:rPr lang="en" sz="1600" b="1" dirty="0"/>
              <a:t>with thousands of flags</a:t>
            </a:r>
            <a:r>
              <a:rPr lang="en" sz="1600" dirty="0"/>
              <a:t>. </a:t>
            </a:r>
            <a:endParaRPr sz="1600" dirty="0"/>
          </a:p>
          <a:p>
            <a:pPr marL="45720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1000"/>
              </a:spcAft>
              <a:buNone/>
            </a:pPr>
            <a:endParaRPr dirty="0"/>
          </a:p>
        </p:txBody>
      </p:sp>
      <p:sp>
        <p:nvSpPr>
          <p:cNvPr id="120" name="Google Shape;120;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23028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Principal Desafio: Como quantificar TD?</a:t>
            </a:r>
            <a:endParaRPr dirty="0"/>
          </a:p>
        </p:txBody>
      </p:sp>
      <p:sp>
        <p:nvSpPr>
          <p:cNvPr id="133" name="Google Shape;133;p24"/>
          <p:cNvSpPr txBox="1">
            <a:spLocks noGrp="1"/>
          </p:cNvSpPr>
          <p:nvPr>
            <p:ph type="body" idx="1"/>
          </p:nvPr>
        </p:nvSpPr>
        <p:spPr>
          <a:xfrm>
            <a:off x="311700" y="1110912"/>
            <a:ext cx="8520600" cy="2782216"/>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sz="2000" dirty="0"/>
              <a:t>Débito técnico é um problema real, que afeta todo sistema, em algum </a:t>
            </a:r>
            <a:r>
              <a:rPr lang="en" sz="2000" dirty="0" smtClean="0"/>
              <a:t>grau</a:t>
            </a:r>
            <a:endParaRPr sz="2000" dirty="0"/>
          </a:p>
          <a:p>
            <a:pPr marL="457200" marR="0" lvl="0" indent="-342900" algn="l" rtl="0">
              <a:lnSpc>
                <a:spcPct val="115000"/>
              </a:lnSpc>
              <a:spcBef>
                <a:spcPts val="1000"/>
              </a:spcBef>
              <a:spcAft>
                <a:spcPts val="0"/>
              </a:spcAft>
              <a:buSzPts val="1800"/>
              <a:buChar char="●"/>
            </a:pPr>
            <a:r>
              <a:rPr lang="en" sz="2000" dirty="0"/>
              <a:t>Porém, é difícil quantificar seu principal:</a:t>
            </a:r>
            <a:endParaRPr sz="2000" dirty="0"/>
          </a:p>
          <a:p>
            <a:pPr marL="914400" marR="0" lvl="1" indent="-317500" algn="l" rtl="0">
              <a:lnSpc>
                <a:spcPct val="115000"/>
              </a:lnSpc>
              <a:spcBef>
                <a:spcPts val="1000"/>
              </a:spcBef>
              <a:spcAft>
                <a:spcPts val="0"/>
              </a:spcAft>
              <a:buSzPts val="1400"/>
              <a:buChar char="○"/>
            </a:pPr>
            <a:r>
              <a:rPr lang="en" sz="2000" dirty="0"/>
              <a:t>Quanto tempo a mais eu precisaria para implementar essa feature de modo ideal? Isto é, sem introduzir um débito </a:t>
            </a:r>
            <a:r>
              <a:rPr lang="en" sz="2000" dirty="0" smtClean="0"/>
              <a:t>técnico...</a:t>
            </a:r>
            <a:endParaRPr sz="2000" dirty="0"/>
          </a:p>
          <a:p>
            <a:pPr marL="45720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1000"/>
              </a:spcAft>
              <a:buNone/>
            </a:pPr>
            <a:endParaRPr dirty="0"/>
          </a:p>
        </p:txBody>
      </p:sp>
      <p:sp>
        <p:nvSpPr>
          <p:cNvPr id="134" name="Google Shape;13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46254"/>
            <a:ext cx="8520600" cy="572700"/>
          </a:xfrm>
        </p:spPr>
        <p:txBody>
          <a:bodyPr/>
          <a:lstStyle/>
          <a:p>
            <a:pPr algn="ctr"/>
            <a:r>
              <a:rPr lang="en" dirty="0"/>
              <a:t>Principal Desafio: Como quantificar TD?</a:t>
            </a:r>
            <a:endParaRPr lang="pt-BR" dirty="0"/>
          </a:p>
        </p:txBody>
      </p:sp>
      <p:sp>
        <p:nvSpPr>
          <p:cNvPr id="3" name="Text Placeholder 2"/>
          <p:cNvSpPr>
            <a:spLocks noGrp="1"/>
          </p:cNvSpPr>
          <p:nvPr>
            <p:ph type="body" idx="1"/>
          </p:nvPr>
        </p:nvSpPr>
        <p:spPr>
          <a:xfrm>
            <a:off x="311700" y="1032885"/>
            <a:ext cx="8520600" cy="3416400"/>
          </a:xfrm>
        </p:spPr>
        <p:txBody>
          <a:bodyPr/>
          <a:lstStyle/>
          <a:p>
            <a:pPr lvl="0">
              <a:spcBef>
                <a:spcPts val="1000"/>
              </a:spcBef>
            </a:pPr>
            <a:r>
              <a:rPr lang="pt-BR" sz="2000" dirty="0"/>
              <a:t>E mais difícil ainda quantificar os juros: </a:t>
            </a:r>
          </a:p>
          <a:p>
            <a:pPr lvl="1">
              <a:spcBef>
                <a:spcPts val="1000"/>
              </a:spcBef>
            </a:pPr>
            <a:r>
              <a:rPr lang="pt-BR" sz="2000" dirty="0"/>
              <a:t>Quanto tempo a mais eu vou levar para implementar essa nova feature, devido ao débito técnico acumulado no sistema?</a:t>
            </a:r>
          </a:p>
          <a:p>
            <a:pPr lvl="0">
              <a:spcBef>
                <a:spcPts val="1000"/>
              </a:spcBef>
            </a:pPr>
            <a:r>
              <a:rPr lang="pt-BR" sz="2000" dirty="0"/>
              <a:t>Porém, existe uma recomendação: pagar primeiro o débito técnico de partes do sistema que são sempre modificadas</a:t>
            </a:r>
          </a:p>
          <a:p>
            <a:pPr lvl="0">
              <a:lnSpc>
                <a:spcPct val="100000"/>
              </a:lnSpc>
              <a:spcBef>
                <a:spcPts val="1000"/>
              </a:spcBef>
            </a:pPr>
            <a:r>
              <a:rPr lang="pt-BR" sz="2000" dirty="0"/>
              <a:t>Débito técnico em partes muito estáveis </a:t>
            </a:r>
            <a:endParaRPr lang="pt-BR" sz="2000" dirty="0" smtClean="0"/>
          </a:p>
          <a:p>
            <a:pPr marL="114300" lvl="0" indent="0">
              <a:lnSpc>
                <a:spcPct val="100000"/>
              </a:lnSpc>
              <a:spcBef>
                <a:spcPts val="1000"/>
              </a:spcBef>
              <a:buNone/>
            </a:pPr>
            <a:r>
              <a:rPr lang="pt-BR" sz="2000" dirty="0"/>
              <a:t> </a:t>
            </a:r>
            <a:r>
              <a:rPr lang="pt-BR" sz="2000" dirty="0" smtClean="0"/>
              <a:t>    do </a:t>
            </a:r>
            <a:r>
              <a:rPr lang="pt-BR" sz="2000" dirty="0"/>
              <a:t>código não é uma preocupação</a:t>
            </a:r>
          </a:p>
          <a:p>
            <a:endParaRPr lang="pt-BR"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2904965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7"/>
          <p:cNvSpPr txBox="1">
            <a:spLocks noGrp="1"/>
          </p:cNvSpPr>
          <p:nvPr>
            <p:ph type="title"/>
          </p:nvPr>
        </p:nvSpPr>
        <p:spPr>
          <a:xfrm>
            <a:off x="311700" y="327262"/>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Descarte de Sistemas</a:t>
            </a:r>
            <a:endParaRPr dirty="0"/>
          </a:p>
        </p:txBody>
      </p:sp>
      <p:sp>
        <p:nvSpPr>
          <p:cNvPr id="164" name="Google Shape;164;p27"/>
          <p:cNvSpPr txBox="1">
            <a:spLocks noGrp="1"/>
          </p:cNvSpPr>
          <p:nvPr>
            <p:ph type="body" idx="1"/>
          </p:nvPr>
        </p:nvSpPr>
        <p:spPr>
          <a:xfrm>
            <a:off x="311700" y="1152474"/>
            <a:ext cx="8520600" cy="3377961"/>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dirty="0"/>
              <a:t>Sistemas envelhecem e ficam mais difíceis de manter (Leis de </a:t>
            </a:r>
            <a:r>
              <a:rPr lang="en" i="1" dirty="0"/>
              <a:t>Lehman</a:t>
            </a:r>
            <a:r>
              <a:rPr lang="en" dirty="0"/>
              <a:t>)</a:t>
            </a:r>
            <a:endParaRPr dirty="0"/>
          </a:p>
          <a:p>
            <a:pPr marL="457200" marR="0" lvl="0" indent="-342900" algn="l" rtl="0">
              <a:lnSpc>
                <a:spcPct val="115000"/>
              </a:lnSpc>
              <a:spcBef>
                <a:spcPts val="1000"/>
              </a:spcBef>
              <a:spcAft>
                <a:spcPts val="0"/>
              </a:spcAft>
              <a:buSzPts val="1800"/>
              <a:buChar char="●"/>
            </a:pPr>
            <a:r>
              <a:rPr lang="en" dirty="0"/>
              <a:t>Chega-se a um ponto que a manutenção fica extremamente custosa; por exemplo, devido ao montante de TD</a:t>
            </a:r>
            <a:endParaRPr dirty="0"/>
          </a:p>
          <a:p>
            <a:pPr marL="457200" marR="0" lvl="0" indent="-342900" algn="l" rtl="0">
              <a:lnSpc>
                <a:spcPct val="115000"/>
              </a:lnSpc>
              <a:spcBef>
                <a:spcPts val="1000"/>
              </a:spcBef>
              <a:spcAft>
                <a:spcPts val="0"/>
              </a:spcAft>
              <a:buSzPts val="1800"/>
              <a:buChar char="●"/>
            </a:pPr>
            <a:r>
              <a:rPr lang="en" dirty="0"/>
              <a:t>Neste momento, eles são descartados e substituídos por um novo sistema</a:t>
            </a:r>
            <a:endParaRPr dirty="0"/>
          </a:p>
          <a:p>
            <a:pPr marL="457200" lvl="0" indent="-342900" algn="l" rtl="0">
              <a:spcBef>
                <a:spcPts val="1000"/>
              </a:spcBef>
              <a:spcAft>
                <a:spcPts val="0"/>
              </a:spcAft>
              <a:buSzPts val="1800"/>
              <a:buChar char="●"/>
            </a:pPr>
            <a:r>
              <a:rPr lang="en" dirty="0"/>
              <a:t>Descarte de sistemas ocorre com mais frequência que podemos imaginar</a:t>
            </a:r>
            <a:endParaRPr dirty="0"/>
          </a:p>
          <a:p>
            <a:pPr marL="457200" marR="0" lvl="0" indent="-342900" algn="l" rtl="0">
              <a:lnSpc>
                <a:spcPct val="115000"/>
              </a:lnSpc>
              <a:spcBef>
                <a:spcPts val="1000"/>
              </a:spcBef>
              <a:spcAft>
                <a:spcPts val="0"/>
              </a:spcAft>
              <a:buSzPts val="1800"/>
              <a:buChar char="●"/>
            </a:pPr>
            <a:r>
              <a:rPr lang="en" dirty="0"/>
              <a:t>Exemplo: Google (</a:t>
            </a:r>
            <a:r>
              <a:rPr lang="en" u="sng" dirty="0">
                <a:solidFill>
                  <a:schemeClr val="hlink"/>
                </a:solidFill>
                <a:hlinkClick r:id="rId3"/>
              </a:rPr>
              <a:t>https://arxiv.org/abs/1702.01715</a:t>
            </a:r>
            <a:r>
              <a:rPr lang="en" dirty="0"/>
              <a:t>)</a:t>
            </a:r>
            <a:endParaRPr dirty="0"/>
          </a:p>
          <a:p>
            <a:pPr marL="0" lvl="0" indent="0" algn="l" rtl="0">
              <a:spcBef>
                <a:spcPts val="1000"/>
              </a:spcBef>
              <a:spcAft>
                <a:spcPts val="0"/>
              </a:spcAft>
              <a:buNone/>
            </a:pPr>
            <a:endParaRPr dirty="0"/>
          </a:p>
          <a:p>
            <a:pPr marL="0" lvl="0" indent="0" algn="l" rtl="0">
              <a:spcBef>
                <a:spcPts val="1000"/>
              </a:spcBef>
              <a:spcAft>
                <a:spcPts val="1000"/>
              </a:spcAft>
              <a:buNone/>
            </a:pPr>
            <a:endParaRPr dirty="0"/>
          </a:p>
        </p:txBody>
      </p:sp>
      <p:sp>
        <p:nvSpPr>
          <p:cNvPr id="165" name="Google Shape;165;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a:spLocks noGrp="1"/>
          </p:cNvSpPr>
          <p:nvPr>
            <p:ph type="title"/>
          </p:nvPr>
        </p:nvSpPr>
        <p:spPr>
          <a:xfrm>
            <a:off x="311700" y="278771"/>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Como Conseguir Qualidade de Código?</a:t>
            </a:r>
            <a:endParaRPr dirty="0"/>
          </a:p>
        </p:txBody>
      </p:sp>
      <p:sp>
        <p:nvSpPr>
          <p:cNvPr id="171" name="Google Shape;171;p28"/>
          <p:cNvSpPr txBox="1">
            <a:spLocks noGrp="1"/>
          </p:cNvSpPr>
          <p:nvPr>
            <p:ph type="body" idx="1"/>
          </p:nvPr>
        </p:nvSpPr>
        <p:spPr>
          <a:xfrm>
            <a:off x="311700" y="993148"/>
            <a:ext cx="8520600" cy="3883652"/>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2"/>
              </a:buClr>
              <a:buSzPts val="1800"/>
              <a:buFont typeface="Arial"/>
              <a:buChar char="●"/>
            </a:pPr>
            <a:r>
              <a:rPr lang="en" dirty="0"/>
              <a:t>E, assim, evitar Débito Técnico?</a:t>
            </a:r>
            <a:endParaRPr dirty="0"/>
          </a:p>
          <a:p>
            <a:pPr marL="457200" marR="0" lvl="0" indent="-342900" algn="l" rtl="0">
              <a:lnSpc>
                <a:spcPct val="115000"/>
              </a:lnSpc>
              <a:spcBef>
                <a:spcPts val="1000"/>
              </a:spcBef>
              <a:spcAft>
                <a:spcPts val="0"/>
              </a:spcAft>
              <a:buSzPts val="1800"/>
              <a:buChar char="●"/>
            </a:pPr>
            <a:r>
              <a:rPr lang="en" dirty="0"/>
              <a:t>Seguir as práticas e princípios que mencionamos neste curso:</a:t>
            </a:r>
            <a:endParaRPr dirty="0"/>
          </a:p>
          <a:p>
            <a:pPr marL="914400" marR="0" lvl="1" indent="-317500" algn="l" rtl="0">
              <a:lnSpc>
                <a:spcPct val="115000"/>
              </a:lnSpc>
              <a:spcBef>
                <a:spcPts val="1000"/>
              </a:spcBef>
              <a:spcAft>
                <a:spcPts val="0"/>
              </a:spcAft>
              <a:buSzPts val="1400"/>
              <a:buChar char="○"/>
            </a:pPr>
            <a:r>
              <a:rPr lang="en" dirty="0"/>
              <a:t>Bom processo de desenvolvimento, com bons critérios para definir tarefas "done"</a:t>
            </a:r>
            <a:endParaRPr dirty="0"/>
          </a:p>
          <a:p>
            <a:pPr marL="914400" marR="0" lvl="1" indent="-317500" algn="l" rtl="0">
              <a:lnSpc>
                <a:spcPct val="115000"/>
              </a:lnSpc>
              <a:spcBef>
                <a:spcPts val="1000"/>
              </a:spcBef>
              <a:spcAft>
                <a:spcPts val="0"/>
              </a:spcAft>
              <a:buSzPts val="1400"/>
              <a:buChar char="○"/>
            </a:pPr>
            <a:r>
              <a:rPr lang="en" dirty="0"/>
              <a:t>Adotar bons princípios e padrões de projeto e de arquitetura</a:t>
            </a:r>
            <a:endParaRPr dirty="0"/>
          </a:p>
          <a:p>
            <a:pPr marL="914400" marR="0" lvl="1" indent="-317500" algn="l" rtl="0">
              <a:lnSpc>
                <a:spcPct val="115000"/>
              </a:lnSpc>
              <a:spcBef>
                <a:spcPts val="1000"/>
              </a:spcBef>
              <a:spcAft>
                <a:spcPts val="0"/>
              </a:spcAft>
              <a:buSzPts val="1400"/>
              <a:buChar char="○"/>
            </a:pPr>
            <a:r>
              <a:rPr lang="en" dirty="0"/>
              <a:t>Documentar as partes mais críticas do código, talvez usando UML</a:t>
            </a:r>
            <a:endParaRPr dirty="0"/>
          </a:p>
          <a:p>
            <a:pPr marL="914400" marR="0" lvl="1" indent="-317500" algn="l" rtl="0">
              <a:lnSpc>
                <a:spcPct val="115000"/>
              </a:lnSpc>
              <a:spcBef>
                <a:spcPts val="1000"/>
              </a:spcBef>
              <a:spcAft>
                <a:spcPts val="0"/>
              </a:spcAft>
              <a:buSzPts val="1400"/>
              <a:buChar char="○"/>
            </a:pPr>
            <a:r>
              <a:rPr lang="en" dirty="0"/>
              <a:t>Escrever sempre testes e, talvez, usar test-driven development</a:t>
            </a:r>
            <a:endParaRPr dirty="0"/>
          </a:p>
          <a:p>
            <a:pPr marL="914400" marR="0" lvl="1" indent="-317500" algn="l" rtl="0">
              <a:lnSpc>
                <a:spcPct val="115000"/>
              </a:lnSpc>
              <a:spcBef>
                <a:spcPts val="1000"/>
              </a:spcBef>
              <a:spcAft>
                <a:spcPts val="0"/>
              </a:spcAft>
              <a:buSzPts val="1400"/>
              <a:buChar char="○"/>
            </a:pPr>
            <a:r>
              <a:rPr lang="en" dirty="0"/>
              <a:t>Refatorar o código sempre</a:t>
            </a:r>
            <a:endParaRPr dirty="0"/>
          </a:p>
          <a:p>
            <a:pPr marL="914400" marR="0" lvl="1" indent="-317500" algn="l" rtl="0">
              <a:lnSpc>
                <a:spcPct val="115000"/>
              </a:lnSpc>
              <a:spcBef>
                <a:spcPts val="1000"/>
              </a:spcBef>
              <a:spcAft>
                <a:spcPts val="0"/>
              </a:spcAft>
              <a:buSzPts val="1400"/>
              <a:buChar char="○"/>
            </a:pPr>
            <a:r>
              <a:rPr lang="en" dirty="0"/>
              <a:t>Pagar débito técnico acumulado </a:t>
            </a:r>
            <a:endParaRPr dirty="0"/>
          </a:p>
          <a:p>
            <a:pPr marL="914400" marR="0" lvl="1" indent="-317500" algn="l" rtl="0">
              <a:lnSpc>
                <a:spcPct val="115000"/>
              </a:lnSpc>
              <a:spcBef>
                <a:spcPts val="1000"/>
              </a:spcBef>
              <a:spcAft>
                <a:spcPts val="0"/>
              </a:spcAft>
              <a:buSzPts val="1400"/>
              <a:buChar char="○"/>
            </a:pPr>
            <a:r>
              <a:rPr lang="en" dirty="0"/>
              <a:t>etc</a:t>
            </a:r>
            <a:endParaRPr dirty="0"/>
          </a:p>
          <a:p>
            <a:pPr marL="457200" marR="0" lvl="0" indent="-342900" algn="l" rtl="0">
              <a:lnSpc>
                <a:spcPct val="115000"/>
              </a:lnSpc>
              <a:spcBef>
                <a:spcPts val="1000"/>
              </a:spcBef>
              <a:spcAft>
                <a:spcPts val="0"/>
              </a:spcAft>
              <a:buSzPts val="1800"/>
              <a:buChar char="●"/>
            </a:pPr>
            <a:r>
              <a:rPr lang="en" dirty="0"/>
              <a:t>Mas falta uma prática: </a:t>
            </a:r>
            <a:r>
              <a:rPr lang="en" b="1" dirty="0"/>
              <a:t>revisões de código</a:t>
            </a:r>
            <a:endParaRPr b="1" dirty="0"/>
          </a:p>
          <a:p>
            <a:pPr marL="0" lvl="0" indent="0" algn="l" rtl="0">
              <a:spcBef>
                <a:spcPts val="1000"/>
              </a:spcBef>
              <a:spcAft>
                <a:spcPts val="0"/>
              </a:spcAft>
              <a:buNone/>
            </a:pPr>
            <a:endParaRPr dirty="0"/>
          </a:p>
          <a:p>
            <a:pPr marL="0" lvl="0" indent="0" algn="l" rtl="0">
              <a:spcBef>
                <a:spcPts val="1000"/>
              </a:spcBef>
              <a:spcAft>
                <a:spcPts val="1000"/>
              </a:spcAft>
              <a:buNone/>
            </a:pPr>
            <a:endParaRPr dirty="0"/>
          </a:p>
        </p:txBody>
      </p:sp>
      <p:sp>
        <p:nvSpPr>
          <p:cNvPr id="172" name="Google Shape;172;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Revisões de Código</a:t>
            </a:r>
            <a:endParaRPr/>
          </a:p>
          <a:p>
            <a:pPr marL="0" lvl="0" indent="0" algn="ctr" rtl="0">
              <a:spcBef>
                <a:spcPts val="0"/>
              </a:spcBef>
              <a:spcAft>
                <a:spcPts val="0"/>
              </a:spcAft>
              <a:buNone/>
            </a:pPr>
            <a:endParaRPr/>
          </a:p>
          <a:p>
            <a:pPr marL="0" lvl="0" indent="0" algn="ctr" rtl="0">
              <a:spcBef>
                <a:spcPts val="0"/>
              </a:spcBef>
              <a:spcAft>
                <a:spcPts val="0"/>
              </a:spcAft>
              <a:buNone/>
            </a:pPr>
            <a:endParaRPr sz="1800"/>
          </a:p>
        </p:txBody>
      </p:sp>
      <p:sp>
        <p:nvSpPr>
          <p:cNvPr id="178" name="Google Shape;178;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299552"/>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Qualidade de Software</a:t>
            </a:r>
            <a:endParaRPr dirty="0"/>
          </a:p>
        </p:txBody>
      </p:sp>
      <p:sp>
        <p:nvSpPr>
          <p:cNvPr id="62" name="Google Shape;62;p14"/>
          <p:cNvSpPr txBox="1">
            <a:spLocks noGrp="1"/>
          </p:cNvSpPr>
          <p:nvPr>
            <p:ph type="body" idx="1"/>
          </p:nvPr>
        </p:nvSpPr>
        <p:spPr>
          <a:xfrm>
            <a:off x="311700" y="1059534"/>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2"/>
              </a:buClr>
              <a:buSzPts val="1800"/>
              <a:buFont typeface="Arial"/>
              <a:buChar char="●"/>
            </a:pPr>
            <a:r>
              <a:rPr lang="en" sz="2400" dirty="0"/>
              <a:t>Objetivo recorrente em qualquer organização que produz software</a:t>
            </a:r>
            <a:endParaRPr sz="2400" dirty="0"/>
          </a:p>
          <a:p>
            <a:pPr marL="457200" marR="0" lvl="0" indent="-342900" algn="l" rtl="0">
              <a:lnSpc>
                <a:spcPct val="115000"/>
              </a:lnSpc>
              <a:spcBef>
                <a:spcPts val="1000"/>
              </a:spcBef>
              <a:spcAft>
                <a:spcPts val="0"/>
              </a:spcAft>
              <a:buSzPts val="1800"/>
              <a:buChar char="●"/>
            </a:pPr>
            <a:r>
              <a:rPr lang="en" sz="2400" dirty="0"/>
              <a:t>Impossível uma organização dizer que seu software </a:t>
            </a:r>
            <a:r>
              <a:rPr lang="en" sz="2400" b="1" dirty="0"/>
              <a:t>não</a:t>
            </a:r>
            <a:r>
              <a:rPr lang="en" sz="2400" dirty="0"/>
              <a:t> tem qualidade</a:t>
            </a:r>
            <a:endParaRPr sz="2400" dirty="0"/>
          </a:p>
          <a:p>
            <a:pPr lvl="0">
              <a:spcBef>
                <a:spcPts val="1000"/>
              </a:spcBef>
            </a:pPr>
            <a:r>
              <a:rPr lang="en" sz="2400" dirty="0"/>
              <a:t>Qualidade Interna e Externa de </a:t>
            </a:r>
            <a:r>
              <a:rPr lang="en" sz="2400" dirty="0" smtClean="0"/>
              <a:t>Software</a:t>
            </a:r>
            <a:endParaRPr sz="2400" dirty="0"/>
          </a:p>
          <a:p>
            <a:pPr marL="0" lvl="0" indent="0" algn="l" rtl="0">
              <a:spcBef>
                <a:spcPts val="1000"/>
              </a:spcBef>
              <a:spcAft>
                <a:spcPts val="1000"/>
              </a:spcAft>
              <a:buNone/>
            </a:pPr>
            <a:endParaRPr dirty="0"/>
          </a:p>
        </p:txBody>
      </p:sp>
      <p:sp>
        <p:nvSpPr>
          <p:cNvPr id="63" name="Google Shape;6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Revisões de Código</a:t>
            </a:r>
            <a:endParaRPr dirty="0"/>
          </a:p>
        </p:txBody>
      </p:sp>
      <p:sp>
        <p:nvSpPr>
          <p:cNvPr id="184" name="Google Shape;184;p30"/>
          <p:cNvSpPr txBox="1">
            <a:spLocks noGrp="1"/>
          </p:cNvSpPr>
          <p:nvPr>
            <p:ph type="body" idx="1"/>
          </p:nvPr>
        </p:nvSpPr>
        <p:spPr>
          <a:xfrm>
            <a:off x="311700" y="1152475"/>
            <a:ext cx="8520600" cy="2893052"/>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2"/>
              </a:buClr>
              <a:buSzPts val="1800"/>
              <a:buFont typeface="Arial"/>
              <a:buChar char="●"/>
            </a:pPr>
            <a:r>
              <a:rPr lang="en" dirty="0"/>
              <a:t>Prática de desenvolvimento que determina que todo código antes de entrar em produção tem que ser revisado e aprovado por, pelo menos, um outro membro do time</a:t>
            </a:r>
            <a:endParaRPr dirty="0"/>
          </a:p>
          <a:p>
            <a:pPr marL="457200" marR="0" lvl="0" indent="-342900" algn="l" rtl="0">
              <a:lnSpc>
                <a:spcPct val="115000"/>
              </a:lnSpc>
              <a:spcBef>
                <a:spcPts val="1000"/>
              </a:spcBef>
              <a:spcAft>
                <a:spcPts val="0"/>
              </a:spcAft>
              <a:buSzPts val="1800"/>
              <a:buChar char="●"/>
            </a:pPr>
            <a:r>
              <a:rPr lang="en" dirty="0"/>
              <a:t>Revisar: ler e entender o código, buscando por problemas de qualidade</a:t>
            </a:r>
            <a:endParaRPr dirty="0"/>
          </a:p>
          <a:p>
            <a:pPr marL="457200" marR="0" lvl="0" indent="-342900" algn="l" rtl="0">
              <a:lnSpc>
                <a:spcPct val="115000"/>
              </a:lnSpc>
              <a:spcBef>
                <a:spcPts val="1000"/>
              </a:spcBef>
              <a:spcAft>
                <a:spcPts val="0"/>
              </a:spcAft>
              <a:buSzPts val="1800"/>
              <a:buChar char="●"/>
            </a:pPr>
            <a:r>
              <a:rPr lang="en" dirty="0"/>
              <a:t>Prática hoje seguida por grandes empresas produtoras de software; e também por empresas menores</a:t>
            </a:r>
            <a:endParaRPr dirty="0"/>
          </a:p>
          <a:p>
            <a:pPr marL="457200" marR="0" lvl="0" indent="-342900" algn="l" rtl="0">
              <a:lnSpc>
                <a:spcPct val="115000"/>
              </a:lnSpc>
              <a:spcBef>
                <a:spcPts val="1000"/>
              </a:spcBef>
              <a:spcAft>
                <a:spcPts val="0"/>
              </a:spcAft>
              <a:buSzPts val="1800"/>
              <a:buChar char="●"/>
            </a:pPr>
            <a:r>
              <a:rPr lang="en" dirty="0"/>
              <a:t>Revisão ocorre de forma </a:t>
            </a:r>
            <a:r>
              <a:rPr lang="en" dirty="0" smtClean="0"/>
              <a:t>assíncrona</a:t>
            </a:r>
            <a:endParaRPr dirty="0"/>
          </a:p>
          <a:p>
            <a:pPr marL="0" lvl="0" indent="0" algn="l" rtl="0">
              <a:spcBef>
                <a:spcPts val="1000"/>
              </a:spcBef>
              <a:spcAft>
                <a:spcPts val="0"/>
              </a:spcAft>
              <a:buNone/>
            </a:pPr>
            <a:endParaRPr dirty="0"/>
          </a:p>
          <a:p>
            <a:pPr marL="0" lvl="0" indent="0" algn="l" rtl="0">
              <a:spcBef>
                <a:spcPts val="1000"/>
              </a:spcBef>
              <a:spcAft>
                <a:spcPts val="1000"/>
              </a:spcAft>
              <a:buNone/>
            </a:pPr>
            <a:endParaRPr dirty="0"/>
          </a:p>
        </p:txBody>
      </p:sp>
      <p:sp>
        <p:nvSpPr>
          <p:cNvPr id="185" name="Google Shape;185;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1"/>
          <p:cNvSpPr txBox="1">
            <a:spLocks noGrp="1"/>
          </p:cNvSpPr>
          <p:nvPr>
            <p:ph type="title"/>
          </p:nvPr>
        </p:nvSpPr>
        <p:spPr>
          <a:xfrm>
            <a:off x="658090" y="306480"/>
            <a:ext cx="792480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Exemplo de Revisão (1)</a:t>
            </a:r>
            <a:endParaRPr dirty="0"/>
          </a:p>
        </p:txBody>
      </p:sp>
      <p:sp>
        <p:nvSpPr>
          <p:cNvPr id="191" name="Google Shape;191;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pic>
        <p:nvPicPr>
          <p:cNvPr id="192" name="Google Shape;192;p31"/>
          <p:cNvPicPr preferRelativeResize="0"/>
          <p:nvPr/>
        </p:nvPicPr>
        <p:blipFill>
          <a:blip r:embed="rId3">
            <a:alphaModFix/>
          </a:blip>
          <a:stretch>
            <a:fillRect/>
          </a:stretch>
        </p:blipFill>
        <p:spPr>
          <a:xfrm>
            <a:off x="658091" y="1322525"/>
            <a:ext cx="5127000" cy="2640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09" y="188716"/>
            <a:ext cx="8520600" cy="572700"/>
          </a:xfrm>
        </p:spPr>
        <p:txBody>
          <a:bodyPr/>
          <a:lstStyle/>
          <a:p>
            <a:pPr algn="ctr"/>
            <a:r>
              <a:rPr lang="pt-BR" dirty="0" smtClean="0"/>
              <a:t>Exemplo de Revisão (2)</a:t>
            </a:r>
            <a:endParaRPr lang="pt-BR" dirty="0"/>
          </a:p>
        </p:txBody>
      </p:sp>
      <p:sp>
        <p:nvSpPr>
          <p:cNvPr id="3" name="Text Placeholder 2"/>
          <p:cNvSpPr>
            <a:spLocks noGrp="1"/>
          </p:cNvSpPr>
          <p:nvPr>
            <p:ph type="body" idx="1"/>
          </p:nvPr>
        </p:nvSpPr>
        <p:spPr>
          <a:xfrm>
            <a:off x="5816544" y="1503741"/>
            <a:ext cx="2930264" cy="1840107"/>
          </a:xfrm>
        </p:spPr>
        <p:txBody>
          <a:bodyPr/>
          <a:lstStyle/>
          <a:p>
            <a:pPr marL="0" lvl="0" indent="0">
              <a:buNone/>
            </a:pPr>
            <a:r>
              <a:rPr lang="pt-BR" dirty="0"/>
              <a:t>1: arquivos para revisar</a:t>
            </a:r>
          </a:p>
          <a:p>
            <a:pPr marL="0" lvl="0" indent="0">
              <a:buNone/>
            </a:pPr>
            <a:r>
              <a:rPr lang="pt-BR" dirty="0"/>
              <a:t>2: revisores</a:t>
            </a:r>
          </a:p>
          <a:p>
            <a:pPr marL="0" lvl="0" indent="0">
              <a:buNone/>
            </a:pPr>
            <a:r>
              <a:rPr lang="pt-BR" dirty="0"/>
              <a:t>3: diff </a:t>
            </a:r>
          </a:p>
          <a:p>
            <a:pPr marL="0" lvl="0" indent="0">
              <a:buNone/>
            </a:pPr>
            <a:r>
              <a:rPr lang="pt-BR" dirty="0"/>
              <a:t>4: comentários da revisão</a:t>
            </a:r>
          </a:p>
          <a:p>
            <a:pPr marL="0" lvl="0" indent="0">
              <a:buNone/>
            </a:pPr>
            <a:r>
              <a:rPr lang="pt-BR" dirty="0"/>
              <a:t>5: todos os comentários</a:t>
            </a:r>
          </a:p>
          <a:p>
            <a:endParaRPr lang="pt-BR"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pic>
        <p:nvPicPr>
          <p:cNvPr id="7" name="Google Shape;199;p32"/>
          <p:cNvPicPr preferRelativeResize="0"/>
          <p:nvPr/>
        </p:nvPicPr>
        <p:blipFill>
          <a:blip r:embed="rId2">
            <a:alphaModFix/>
          </a:blip>
          <a:stretch>
            <a:fillRect/>
          </a:stretch>
        </p:blipFill>
        <p:spPr>
          <a:xfrm>
            <a:off x="429491" y="893034"/>
            <a:ext cx="5098078" cy="3820974"/>
          </a:xfrm>
          <a:prstGeom prst="rect">
            <a:avLst/>
          </a:prstGeom>
          <a:noFill/>
          <a:ln>
            <a:noFill/>
          </a:ln>
        </p:spPr>
      </p:pic>
      <p:sp>
        <p:nvSpPr>
          <p:cNvPr id="8" name="Google Shape;201;p32"/>
          <p:cNvSpPr txBox="1"/>
          <p:nvPr/>
        </p:nvSpPr>
        <p:spPr>
          <a:xfrm>
            <a:off x="339409" y="4770017"/>
            <a:ext cx="5647629" cy="286800"/>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pPr>
            <a:r>
              <a:rPr lang="en" sz="1000" dirty="0" smtClean="0">
                <a:solidFill>
                  <a:schemeClr val="dk1"/>
                </a:solidFill>
              </a:rPr>
              <a:t>A. Bacchelli</a:t>
            </a:r>
            <a:r>
              <a:rPr lang="en" sz="1000" dirty="0">
                <a:solidFill>
                  <a:schemeClr val="dk1"/>
                </a:solidFill>
              </a:rPr>
              <a:t>, C. Bird Expectations, outcomes, and challenges of modern code review, </a:t>
            </a:r>
            <a:r>
              <a:rPr lang="en" sz="1000" dirty="0" smtClean="0">
                <a:solidFill>
                  <a:schemeClr val="dk1"/>
                </a:solidFill>
              </a:rPr>
              <a:t>ICSE </a:t>
            </a:r>
            <a:r>
              <a:rPr lang="en" sz="1000" dirty="0">
                <a:solidFill>
                  <a:schemeClr val="dk1"/>
                </a:solidFill>
              </a:rPr>
              <a:t>2013.</a:t>
            </a:r>
            <a:endParaRPr sz="1000" dirty="0"/>
          </a:p>
        </p:txBody>
      </p:sp>
    </p:spTree>
    <p:extLst>
      <p:ext uri="{BB962C8B-B14F-4D97-AF65-F5344CB8AC3E}">
        <p14:creationId xmlns:p14="http://schemas.microsoft.com/office/powerpoint/2010/main" val="3680248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title"/>
          </p:nvPr>
        </p:nvSpPr>
        <p:spPr>
          <a:xfrm>
            <a:off x="311700" y="204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Qual o objetivo de revisões de código?</a:t>
            </a:r>
            <a:endParaRPr dirty="0"/>
          </a:p>
        </p:txBody>
      </p:sp>
      <p:sp>
        <p:nvSpPr>
          <p:cNvPr id="207" name="Google Shape;207;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pic>
        <p:nvPicPr>
          <p:cNvPr id="208" name="Google Shape;208;p33"/>
          <p:cNvPicPr preferRelativeResize="0"/>
          <p:nvPr/>
        </p:nvPicPr>
        <p:blipFill>
          <a:blip r:embed="rId3">
            <a:alphaModFix/>
          </a:blip>
          <a:stretch>
            <a:fillRect/>
          </a:stretch>
        </p:blipFill>
        <p:spPr>
          <a:xfrm>
            <a:off x="1254706" y="1398384"/>
            <a:ext cx="5117074" cy="3393625"/>
          </a:xfrm>
          <a:prstGeom prst="rect">
            <a:avLst/>
          </a:prstGeom>
          <a:noFill/>
          <a:ln>
            <a:noFill/>
          </a:ln>
        </p:spPr>
      </p:pic>
      <p:sp>
        <p:nvSpPr>
          <p:cNvPr id="209" name="Google Shape;209;p33"/>
          <p:cNvSpPr txBox="1"/>
          <p:nvPr/>
        </p:nvSpPr>
        <p:spPr>
          <a:xfrm>
            <a:off x="76173" y="4770017"/>
            <a:ext cx="6241500" cy="28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rPr>
              <a:t>A. Bacchelli, C. Bird Expectations, outcomes, and challenges of modern code review, ICSE 2013.</a:t>
            </a:r>
            <a:endParaRPr sz="1100" dirty="0"/>
          </a:p>
        </p:txBody>
      </p:sp>
      <p:sp>
        <p:nvSpPr>
          <p:cNvPr id="210" name="Google Shape;210;p33"/>
          <p:cNvSpPr txBox="1">
            <a:spLocks noGrp="1"/>
          </p:cNvSpPr>
          <p:nvPr>
            <p:ph type="body" idx="1"/>
          </p:nvPr>
        </p:nvSpPr>
        <p:spPr>
          <a:xfrm>
            <a:off x="311700" y="1000075"/>
            <a:ext cx="8520600" cy="46158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Resultados de um </a:t>
            </a:r>
            <a:r>
              <a:rPr lang="en" i="1" dirty="0"/>
              <a:t>survey</a:t>
            </a:r>
            <a:r>
              <a:rPr lang="en" dirty="0"/>
              <a:t> com desenvolvedores e gerentes da </a:t>
            </a:r>
            <a:r>
              <a:rPr lang="en" i="1" dirty="0"/>
              <a:t>Microsoft</a:t>
            </a:r>
            <a:endParaRPr i="1" dirty="0"/>
          </a:p>
          <a:p>
            <a:pPr marL="0" lvl="0" indent="0" algn="l" rtl="0">
              <a:spcBef>
                <a:spcPts val="1000"/>
              </a:spcBef>
              <a:spcAft>
                <a:spcPts val="0"/>
              </a:spcAft>
              <a:buNone/>
            </a:pPr>
            <a:endParaRPr dirty="0"/>
          </a:p>
          <a:p>
            <a:pPr marL="0" lvl="0" indent="0" algn="l" rtl="0">
              <a:spcBef>
                <a:spcPts val="1000"/>
              </a:spcBef>
              <a:spcAft>
                <a:spcPts val="1000"/>
              </a:spcAft>
              <a:buNone/>
            </a:pP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txBox="1">
            <a:spLocks noGrp="1"/>
          </p:cNvSpPr>
          <p:nvPr>
            <p:ph type="title"/>
          </p:nvPr>
        </p:nvSpPr>
        <p:spPr>
          <a:xfrm>
            <a:off x="311700" y="2348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Tipos de comentários mais comuns em revisões</a:t>
            </a:r>
            <a:endParaRPr dirty="0"/>
          </a:p>
        </p:txBody>
      </p:sp>
      <p:sp>
        <p:nvSpPr>
          <p:cNvPr id="216" name="Google Shape;216;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217" name="Google Shape;217;p34"/>
          <p:cNvSpPr txBox="1"/>
          <p:nvPr/>
        </p:nvSpPr>
        <p:spPr>
          <a:xfrm>
            <a:off x="116276" y="4622814"/>
            <a:ext cx="6329987" cy="28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rPr>
              <a:t>A. Bacchelli, C. Bird Expectations, outcomes, and challenges of modern code review, ICSE 2013.</a:t>
            </a:r>
            <a:endParaRPr sz="1100" dirty="0"/>
          </a:p>
        </p:txBody>
      </p:sp>
      <p:pic>
        <p:nvPicPr>
          <p:cNvPr id="218" name="Google Shape;218;p34"/>
          <p:cNvPicPr preferRelativeResize="0"/>
          <p:nvPr/>
        </p:nvPicPr>
        <p:blipFill>
          <a:blip r:embed="rId3">
            <a:alphaModFix/>
          </a:blip>
          <a:stretch>
            <a:fillRect/>
          </a:stretch>
        </p:blipFill>
        <p:spPr>
          <a:xfrm>
            <a:off x="609599" y="1011608"/>
            <a:ext cx="5663481" cy="34475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5"/>
          <p:cNvSpPr txBox="1">
            <a:spLocks noGrp="1"/>
          </p:cNvSpPr>
          <p:nvPr>
            <p:ph type="title"/>
          </p:nvPr>
        </p:nvSpPr>
        <p:spPr>
          <a:xfrm>
            <a:off x="512618" y="224433"/>
            <a:ext cx="827116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"Etiqueta" para Revisão de Código (como autor)</a:t>
            </a:r>
            <a:endParaRPr dirty="0"/>
          </a:p>
        </p:txBody>
      </p:sp>
      <p:sp>
        <p:nvSpPr>
          <p:cNvPr id="224" name="Google Shape;224;p35"/>
          <p:cNvSpPr txBox="1">
            <a:spLocks noGrp="1"/>
          </p:cNvSpPr>
          <p:nvPr>
            <p:ph type="body" idx="1"/>
          </p:nvPr>
        </p:nvSpPr>
        <p:spPr>
          <a:xfrm>
            <a:off x="311700" y="1071895"/>
            <a:ext cx="8520600" cy="33078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dirty="0"/>
              <a:t>Primeiro, sempre usar um serviço de integração contínua (para garantir que o build não foi quebrado, que os testes estão passando etc)</a:t>
            </a:r>
            <a:endParaRPr dirty="0"/>
          </a:p>
          <a:p>
            <a:pPr marL="457200" lvl="0" indent="-342900" algn="l" rtl="0">
              <a:spcBef>
                <a:spcPts val="1000"/>
              </a:spcBef>
              <a:spcAft>
                <a:spcPts val="0"/>
              </a:spcAft>
              <a:buSzPts val="1800"/>
              <a:buChar char="●"/>
            </a:pPr>
            <a:r>
              <a:rPr lang="en" b="1" dirty="0"/>
              <a:t>Como autor</a:t>
            </a:r>
            <a:r>
              <a:rPr lang="en" dirty="0"/>
              <a:t>: submeta sempre mudanças pequenas </a:t>
            </a:r>
            <a:r>
              <a:rPr lang="en" dirty="0" smtClean="0"/>
              <a:t>(menos de 100 linhas)</a:t>
            </a:r>
            <a:endParaRPr sz="1800" dirty="0"/>
          </a:p>
          <a:p>
            <a:pPr marL="457200" lvl="0" indent="-342900" algn="l" rtl="0">
              <a:spcBef>
                <a:spcPts val="1000"/>
              </a:spcBef>
              <a:spcAft>
                <a:spcPts val="0"/>
              </a:spcAft>
              <a:buSzPts val="1800"/>
              <a:buChar char="●"/>
            </a:pPr>
            <a:r>
              <a:rPr lang="en" dirty="0"/>
              <a:t>Revisões com um "diff" pequeno são ainda mais importante se você for novo no projeto ou na empresa. Certamente, haverá resistência para revisar um "diff" enorme vindo de um novato ... Vale aqui o princípio de XP: </a:t>
            </a:r>
            <a:r>
              <a:rPr lang="en" i="1" dirty="0"/>
              <a:t>baby steps</a:t>
            </a:r>
            <a:r>
              <a:rPr lang="en" dirty="0"/>
              <a:t>!</a:t>
            </a:r>
            <a:endParaRPr dirty="0"/>
          </a:p>
          <a:p>
            <a:pPr marL="0" marR="0" lvl="0" indent="0" algn="l" rtl="0">
              <a:lnSpc>
                <a:spcPct val="115000"/>
              </a:lnSpc>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r>
              <a:rPr lang="en" dirty="0"/>
              <a:t>       </a:t>
            </a:r>
            <a:endParaRPr dirty="0"/>
          </a:p>
          <a:p>
            <a:pPr marL="0" lvl="0" indent="0" algn="l" rtl="0">
              <a:spcBef>
                <a:spcPts val="1000"/>
              </a:spcBef>
              <a:spcAft>
                <a:spcPts val="1000"/>
              </a:spcAft>
              <a:buNone/>
            </a:pPr>
            <a:endParaRPr dirty="0"/>
          </a:p>
        </p:txBody>
      </p:sp>
      <p:sp>
        <p:nvSpPr>
          <p:cNvPr id="225" name="Google Shape;225;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6"/>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"Etiqueta" para Revisão de Código (como revisor)</a:t>
            </a:r>
            <a:endParaRPr dirty="0"/>
          </a:p>
        </p:txBody>
      </p:sp>
      <p:sp>
        <p:nvSpPr>
          <p:cNvPr id="231" name="Google Shape;231;p36"/>
          <p:cNvSpPr txBox="1">
            <a:spLocks noGrp="1"/>
          </p:cNvSpPr>
          <p:nvPr>
            <p:ph type="body" idx="1"/>
          </p:nvPr>
        </p:nvSpPr>
        <p:spPr>
          <a:xfrm>
            <a:off x="311700" y="1152474"/>
            <a:ext cx="8520600" cy="3343325"/>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2000" b="1" dirty="0"/>
              <a:t>Como revisor:</a:t>
            </a:r>
            <a:r>
              <a:rPr lang="en" sz="2000" dirty="0"/>
              <a:t> seja educado e construtivo nas revisões</a:t>
            </a:r>
            <a:endParaRPr sz="2000" dirty="0"/>
          </a:p>
          <a:p>
            <a:pPr marL="457200" marR="0" lvl="0" indent="-342900" algn="l" rtl="0">
              <a:lnSpc>
                <a:spcPct val="115000"/>
              </a:lnSpc>
              <a:spcBef>
                <a:spcPts val="1000"/>
              </a:spcBef>
              <a:spcAft>
                <a:spcPts val="0"/>
              </a:spcAft>
              <a:buSzPts val="1800"/>
              <a:buChar char="●"/>
            </a:pPr>
            <a:r>
              <a:rPr lang="en" sz="2000" dirty="0"/>
              <a:t>Exemplos:</a:t>
            </a:r>
            <a:endParaRPr sz="2000" dirty="0"/>
          </a:p>
          <a:p>
            <a:pPr marL="457200" marR="0" lvl="0" indent="0" algn="l" rtl="0">
              <a:lnSpc>
                <a:spcPct val="115000"/>
              </a:lnSpc>
              <a:spcBef>
                <a:spcPts val="1000"/>
              </a:spcBef>
              <a:spcAft>
                <a:spcPts val="0"/>
              </a:spcAft>
              <a:buNone/>
            </a:pPr>
            <a:r>
              <a:rPr lang="en" dirty="0"/>
              <a:t>❌ Por que não quebrou esse método em métodos menores?</a:t>
            </a:r>
            <a:endParaRPr dirty="0"/>
          </a:p>
          <a:p>
            <a:pPr marL="0" marR="0" lvl="0" indent="0" algn="l" rtl="0">
              <a:lnSpc>
                <a:spcPct val="115000"/>
              </a:lnSpc>
              <a:spcBef>
                <a:spcPts val="1000"/>
              </a:spcBef>
              <a:spcAft>
                <a:spcPts val="0"/>
              </a:spcAft>
              <a:buNone/>
            </a:pPr>
            <a:r>
              <a:rPr lang="en" dirty="0"/>
              <a:t>       ✅ Talvez, possa avaliar a quebra desse método em métodos menores.</a:t>
            </a:r>
            <a:endParaRPr dirty="0"/>
          </a:p>
          <a:p>
            <a:pPr marL="457200" lvl="0" indent="0" algn="l" rtl="0">
              <a:spcBef>
                <a:spcPts val="1000"/>
              </a:spcBef>
              <a:spcAft>
                <a:spcPts val="0"/>
              </a:spcAft>
              <a:buClr>
                <a:schemeClr val="dk1"/>
              </a:buClr>
              <a:buSzPts val="1100"/>
              <a:buFont typeface="Arial"/>
              <a:buNone/>
            </a:pPr>
            <a:r>
              <a:rPr lang="en" dirty="0"/>
              <a:t>❌ Você não aprendeu no colégio que a área de um círculo é pi * raio</a:t>
            </a:r>
            <a:r>
              <a:rPr lang="en" baseline="30000" dirty="0"/>
              <a:t>2</a:t>
            </a:r>
            <a:r>
              <a:rPr lang="en" dirty="0"/>
              <a:t>?</a:t>
            </a:r>
            <a:endParaRPr dirty="0"/>
          </a:p>
          <a:p>
            <a:pPr marL="0" lvl="0" indent="0" algn="l" rtl="0">
              <a:spcBef>
                <a:spcPts val="1000"/>
              </a:spcBef>
              <a:spcAft>
                <a:spcPts val="0"/>
              </a:spcAft>
              <a:buClr>
                <a:schemeClr val="dk1"/>
              </a:buClr>
              <a:buSzPts val="1100"/>
              <a:buFont typeface="Arial"/>
              <a:buNone/>
            </a:pPr>
            <a:r>
              <a:rPr lang="en" dirty="0"/>
              <a:t>       ✅ O correto não seria pi * raio</a:t>
            </a:r>
            <a:r>
              <a:rPr lang="en" baseline="30000" dirty="0"/>
              <a:t>2</a:t>
            </a:r>
            <a:r>
              <a:rPr lang="en" dirty="0"/>
              <a:t>?</a:t>
            </a:r>
            <a:endParaRPr dirty="0"/>
          </a:p>
          <a:p>
            <a:pPr marL="0" marR="0" lvl="0" indent="0" algn="l" rtl="0">
              <a:lnSpc>
                <a:spcPct val="115000"/>
              </a:lnSpc>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r>
              <a:rPr lang="en" dirty="0"/>
              <a:t>       </a:t>
            </a:r>
            <a:endParaRPr dirty="0"/>
          </a:p>
          <a:p>
            <a:pPr marL="0" lvl="0" indent="0" algn="l" rtl="0">
              <a:spcBef>
                <a:spcPts val="1000"/>
              </a:spcBef>
              <a:spcAft>
                <a:spcPts val="1000"/>
              </a:spcAft>
              <a:buNone/>
            </a:pPr>
            <a:endParaRPr dirty="0"/>
          </a:p>
        </p:txBody>
      </p:sp>
      <p:sp>
        <p:nvSpPr>
          <p:cNvPr id="232" name="Google Shape;232;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7"/>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Revisão de Código no </a:t>
            </a:r>
            <a:r>
              <a:rPr lang="en" dirty="0" smtClean="0"/>
              <a:t>Google (1 de 2)</a:t>
            </a:r>
            <a:endParaRPr dirty="0"/>
          </a:p>
        </p:txBody>
      </p:sp>
      <p:sp>
        <p:nvSpPr>
          <p:cNvPr id="238" name="Google Shape;238;p37"/>
          <p:cNvSpPr txBox="1">
            <a:spLocks noGrp="1"/>
          </p:cNvSpPr>
          <p:nvPr>
            <p:ph type="body" idx="1"/>
          </p:nvPr>
        </p:nvSpPr>
        <p:spPr>
          <a:xfrm>
            <a:off x="311700" y="1152475"/>
            <a:ext cx="8520600" cy="3412598"/>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2000" dirty="0"/>
              <a:t>All changes must be reviewed by at least one other engineer</a:t>
            </a:r>
            <a:endParaRPr sz="2000" dirty="0"/>
          </a:p>
          <a:p>
            <a:pPr marL="457200" lvl="0" indent="-342900" algn="l" rtl="0">
              <a:spcBef>
                <a:spcPts val="1000"/>
              </a:spcBef>
              <a:spcAft>
                <a:spcPts val="0"/>
              </a:spcAft>
              <a:buSzPts val="1800"/>
              <a:buChar char="●"/>
            </a:pPr>
            <a:r>
              <a:rPr lang="en" sz="2000" dirty="0"/>
              <a:t>Google has tools for suggesting reviewer(s), by looking at </a:t>
            </a:r>
            <a:endParaRPr sz="2000" dirty="0"/>
          </a:p>
          <a:p>
            <a:pPr marL="914400" lvl="1" indent="-342900" algn="l" rtl="0">
              <a:spcBef>
                <a:spcPts val="1000"/>
              </a:spcBef>
              <a:spcAft>
                <a:spcPts val="0"/>
              </a:spcAft>
              <a:buSzPts val="1800"/>
              <a:buChar char="○"/>
            </a:pPr>
            <a:r>
              <a:rPr lang="en" sz="2000" dirty="0"/>
              <a:t>the ownership of the code being modified</a:t>
            </a:r>
            <a:endParaRPr sz="2000" dirty="0"/>
          </a:p>
          <a:p>
            <a:pPr marL="914400" lvl="1" indent="-342900" algn="l" rtl="0">
              <a:spcBef>
                <a:spcPts val="1000"/>
              </a:spcBef>
              <a:spcAft>
                <a:spcPts val="0"/>
              </a:spcAft>
              <a:buSzPts val="1800"/>
              <a:buChar char="○"/>
            </a:pPr>
            <a:r>
              <a:rPr lang="en" sz="2000" dirty="0"/>
              <a:t>the history of recent reviewers </a:t>
            </a:r>
            <a:endParaRPr sz="2000" dirty="0"/>
          </a:p>
          <a:p>
            <a:pPr marL="914400" lvl="1" indent="-342900" algn="l" rtl="0">
              <a:spcBef>
                <a:spcPts val="1000"/>
              </a:spcBef>
              <a:spcAft>
                <a:spcPts val="0"/>
              </a:spcAft>
              <a:buSzPts val="1800"/>
              <a:buChar char="○"/>
            </a:pPr>
            <a:r>
              <a:rPr lang="en" sz="2000" dirty="0"/>
              <a:t>the number of pending code reviews for each potential reviewer</a:t>
            </a:r>
            <a:endParaRPr sz="2000" dirty="0"/>
          </a:p>
          <a:p>
            <a:pPr marL="0" marR="0" lvl="0" indent="0" algn="l" rtl="0">
              <a:lnSpc>
                <a:spcPct val="115000"/>
              </a:lnSpc>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r>
              <a:rPr lang="en" dirty="0"/>
              <a:t>       </a:t>
            </a:r>
            <a:endParaRPr dirty="0"/>
          </a:p>
          <a:p>
            <a:pPr marL="0" lvl="0" indent="0" algn="l" rtl="0">
              <a:spcBef>
                <a:spcPts val="1000"/>
              </a:spcBef>
              <a:spcAft>
                <a:spcPts val="1000"/>
              </a:spcAft>
              <a:buNone/>
            </a:pPr>
            <a:endParaRPr dirty="0"/>
          </a:p>
        </p:txBody>
      </p:sp>
      <p:sp>
        <p:nvSpPr>
          <p:cNvPr id="239" name="Google Shape;239;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99553"/>
            <a:ext cx="8520600" cy="572700"/>
          </a:xfrm>
        </p:spPr>
        <p:txBody>
          <a:bodyPr/>
          <a:lstStyle/>
          <a:p>
            <a:pPr algn="ctr"/>
            <a:r>
              <a:rPr lang="en" dirty="0"/>
              <a:t>Revisão de Código no </a:t>
            </a:r>
            <a:r>
              <a:rPr lang="en" dirty="0" smtClean="0"/>
              <a:t>Google (2 de 2)</a:t>
            </a:r>
            <a:endParaRPr lang="pt-BR" dirty="0"/>
          </a:p>
        </p:txBody>
      </p:sp>
      <p:sp>
        <p:nvSpPr>
          <p:cNvPr id="3" name="Text Placeholder 2"/>
          <p:cNvSpPr>
            <a:spLocks noGrp="1"/>
          </p:cNvSpPr>
          <p:nvPr>
            <p:ph type="body" idx="1"/>
          </p:nvPr>
        </p:nvSpPr>
        <p:spPr>
          <a:xfrm>
            <a:off x="311700" y="1152475"/>
            <a:ext cx="8520600" cy="3416400"/>
          </a:xfrm>
        </p:spPr>
        <p:txBody>
          <a:bodyPr/>
          <a:lstStyle/>
          <a:p>
            <a:pPr lvl="0">
              <a:spcBef>
                <a:spcPts val="1000"/>
              </a:spcBef>
            </a:pPr>
            <a:r>
              <a:rPr lang="en-US" sz="2400" dirty="0"/>
              <a:t>At least one of the owners must review that </a:t>
            </a:r>
            <a:r>
              <a:rPr lang="en-US" sz="2400" dirty="0" smtClean="0"/>
              <a:t>change, but…</a:t>
            </a:r>
          </a:p>
          <a:p>
            <a:pPr lvl="0">
              <a:spcBef>
                <a:spcPts val="1000"/>
              </a:spcBef>
            </a:pPr>
            <a:r>
              <a:rPr lang="en-US" sz="2400" dirty="0" smtClean="0"/>
              <a:t>Apart </a:t>
            </a:r>
            <a:r>
              <a:rPr lang="en-US" sz="2400" dirty="0"/>
              <a:t>from that, the author is free to choose reviewers as they see </a:t>
            </a:r>
            <a:r>
              <a:rPr lang="en-US" sz="2400" dirty="0" smtClean="0"/>
              <a:t>fit</a:t>
            </a:r>
          </a:p>
          <a:p>
            <a:pPr lvl="0">
              <a:spcBef>
                <a:spcPts val="1000"/>
              </a:spcBef>
            </a:pPr>
            <a:r>
              <a:rPr lang="en-US" sz="2400" i="1" dirty="0" smtClean="0"/>
              <a:t>Software </a:t>
            </a:r>
            <a:r>
              <a:rPr lang="en-US" sz="2400" i="1" dirty="0"/>
              <a:t>Engineering at Google</a:t>
            </a:r>
            <a:r>
              <a:rPr lang="en-US" sz="2400" dirty="0"/>
              <a:t>, </a:t>
            </a:r>
            <a:r>
              <a:rPr lang="en-US" dirty="0">
                <a:hlinkClick r:id="rId2"/>
              </a:rPr>
              <a:t>https://</a:t>
            </a:r>
            <a:r>
              <a:rPr lang="en-US" dirty="0" smtClean="0">
                <a:hlinkClick r:id="rId2"/>
              </a:rPr>
              <a:t>arxiv.org/abs/1702.01715</a:t>
            </a:r>
            <a:endParaRPr lang="en-US" dirty="0" smtClean="0"/>
          </a:p>
          <a:p>
            <a:pPr lvl="0">
              <a:spcBef>
                <a:spcPts val="1000"/>
              </a:spcBef>
            </a:pPr>
            <a:endParaRPr lang="en-US" sz="2000" dirty="0" smtClean="0"/>
          </a:p>
          <a:p>
            <a:pPr lvl="0">
              <a:spcBef>
                <a:spcPts val="1000"/>
              </a:spcBef>
            </a:pPr>
            <a:endParaRPr lang="en-US" sz="2400" dirty="0"/>
          </a:p>
          <a:p>
            <a:pPr lvl="0">
              <a:spcBef>
                <a:spcPts val="1000"/>
              </a:spcBef>
            </a:pPr>
            <a:endParaRPr lang="en-US" sz="2400" dirty="0" smtClean="0"/>
          </a:p>
          <a:p>
            <a:pPr lvl="0">
              <a:spcBef>
                <a:spcPts val="1000"/>
              </a:spcBef>
            </a:pPr>
            <a:endParaRPr lang="en-US" sz="2400" dirty="0"/>
          </a:p>
          <a:p>
            <a:endParaRPr lang="pt-BR"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1157810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i="1" dirty="0"/>
              <a:t>Pull Request</a:t>
            </a:r>
            <a:endParaRPr i="1" dirty="0"/>
          </a:p>
        </p:txBody>
      </p:sp>
      <p:sp>
        <p:nvSpPr>
          <p:cNvPr id="253" name="Google Shape;253;p39"/>
          <p:cNvSpPr txBox="1">
            <a:spLocks noGrp="1"/>
          </p:cNvSpPr>
          <p:nvPr>
            <p:ph type="body" idx="1"/>
          </p:nvPr>
        </p:nvSpPr>
        <p:spPr>
          <a:xfrm>
            <a:off x="311700" y="1152475"/>
            <a:ext cx="8520600" cy="11010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sz="2000" dirty="0"/>
              <a:t>Mecanismo oferecido pelo GitHub para que desenvolvedores externos possam contribuir com um projeto no qual eles </a:t>
            </a:r>
            <a:r>
              <a:rPr lang="en" sz="2000" b="1" dirty="0"/>
              <a:t>não</a:t>
            </a:r>
            <a:r>
              <a:rPr lang="en" sz="2000" dirty="0"/>
              <a:t> tem permissão de push</a:t>
            </a:r>
            <a:endParaRPr sz="2000" dirty="0"/>
          </a:p>
          <a:p>
            <a:pPr marL="457200" marR="0" lvl="0" indent="-342900" algn="l" rtl="0">
              <a:lnSpc>
                <a:spcPct val="115000"/>
              </a:lnSpc>
              <a:spcBef>
                <a:spcPts val="1000"/>
              </a:spcBef>
              <a:spcAft>
                <a:spcPts val="0"/>
              </a:spcAft>
              <a:buSzPts val="1800"/>
              <a:buChar char="●"/>
            </a:pPr>
            <a:r>
              <a:rPr lang="en" sz="2000" dirty="0"/>
              <a:t>Suponha um projeto de seu grupo do trabalho prático dessa disciplina: para integrar uma modificação, você dá um push (pois tem permissão para isso)</a:t>
            </a:r>
            <a:endParaRPr sz="2000" dirty="0"/>
          </a:p>
          <a:p>
            <a:pPr marL="457200" marR="0" lvl="0" indent="-342900" algn="l" rtl="0">
              <a:lnSpc>
                <a:spcPct val="100000"/>
              </a:lnSpc>
              <a:spcBef>
                <a:spcPts val="1000"/>
              </a:spcBef>
              <a:spcAft>
                <a:spcPts val="0"/>
              </a:spcAft>
              <a:buSzPts val="1800"/>
              <a:buChar char="●"/>
            </a:pPr>
            <a:r>
              <a:rPr lang="en" sz="2000" dirty="0"/>
              <a:t>Mas suponha que você queira contribuir </a:t>
            </a:r>
            <a:endParaRPr lang="en" sz="2000" dirty="0" smtClean="0"/>
          </a:p>
          <a:p>
            <a:pPr marL="114300" marR="0" lvl="0" indent="0" algn="l" rtl="0">
              <a:lnSpc>
                <a:spcPct val="100000"/>
              </a:lnSpc>
              <a:spcBef>
                <a:spcPts val="1000"/>
              </a:spcBef>
              <a:spcAft>
                <a:spcPts val="0"/>
              </a:spcAft>
              <a:buSzPts val="1800"/>
              <a:buNone/>
            </a:pPr>
            <a:r>
              <a:rPr lang="en" sz="2000" dirty="0" smtClean="0"/>
              <a:t>     com </a:t>
            </a:r>
            <a:r>
              <a:rPr lang="en" sz="2000" dirty="0"/>
              <a:t>o facebook/react?</a:t>
            </a:r>
            <a:endParaRPr sz="2000" dirty="0"/>
          </a:p>
          <a:p>
            <a:pPr marL="457200" marR="0" lvl="0" indent="0" algn="l" rtl="0">
              <a:lnSpc>
                <a:spcPct val="115000"/>
              </a:lnSpc>
              <a:spcBef>
                <a:spcPts val="1000"/>
              </a:spcBef>
              <a:spcAft>
                <a:spcPts val="0"/>
              </a:spcAft>
              <a:buNone/>
            </a:pPr>
            <a:endParaRPr dirty="0"/>
          </a:p>
          <a:p>
            <a:pPr marL="457200" lvl="0" indent="0" algn="l" rtl="0">
              <a:spcBef>
                <a:spcPts val="1000"/>
              </a:spcBef>
              <a:spcAft>
                <a:spcPts val="0"/>
              </a:spcAft>
              <a:buNone/>
            </a:pPr>
            <a:endParaRPr sz="1400" dirty="0"/>
          </a:p>
          <a:p>
            <a:pPr marL="0" marR="0" lvl="0" indent="0" algn="l" rtl="0">
              <a:lnSpc>
                <a:spcPct val="115000"/>
              </a:lnSpc>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1000"/>
              </a:spcAft>
              <a:buNone/>
            </a:pPr>
            <a:endParaRPr dirty="0"/>
          </a:p>
        </p:txBody>
      </p:sp>
      <p:sp>
        <p:nvSpPr>
          <p:cNvPr id="254" name="Google Shape;254;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46254"/>
            <a:ext cx="8520600" cy="572700"/>
          </a:xfrm>
        </p:spPr>
        <p:txBody>
          <a:bodyPr/>
          <a:lstStyle/>
          <a:p>
            <a:pPr algn="ctr"/>
            <a:r>
              <a:rPr lang="en" dirty="0"/>
              <a:t>Qualidade de Software</a:t>
            </a:r>
            <a:endParaRPr lang="pt-BR" dirty="0"/>
          </a:p>
        </p:txBody>
      </p:sp>
      <p:sp>
        <p:nvSpPr>
          <p:cNvPr id="3" name="Text Placeholder 2"/>
          <p:cNvSpPr>
            <a:spLocks noGrp="1"/>
          </p:cNvSpPr>
          <p:nvPr>
            <p:ph type="body" idx="1"/>
          </p:nvPr>
        </p:nvSpPr>
        <p:spPr>
          <a:xfrm>
            <a:off x="311700" y="1032885"/>
            <a:ext cx="8520600" cy="3416400"/>
          </a:xfrm>
        </p:spPr>
        <p:txBody>
          <a:bodyPr/>
          <a:lstStyle/>
          <a:p>
            <a:pPr lvl="0">
              <a:spcBef>
                <a:spcPts val="1000"/>
              </a:spcBef>
            </a:pPr>
            <a:r>
              <a:rPr lang="pt-BR" dirty="0"/>
              <a:t>Qualidade Externa: pode ser avaliada sem conhecimento do código fonte </a:t>
            </a:r>
          </a:p>
          <a:p>
            <a:pPr lvl="1">
              <a:spcBef>
                <a:spcPts val="1000"/>
              </a:spcBef>
            </a:pPr>
            <a:r>
              <a:rPr lang="pt-BR" sz="1800" dirty="0"/>
              <a:t>Inclui fatores como correção, robustez, portabilidade, reusabilidade, compatibilidade, facilidade de uso, </a:t>
            </a:r>
            <a:r>
              <a:rPr lang="pt-BR" sz="1800" dirty="0" smtClean="0"/>
              <a:t>etc</a:t>
            </a:r>
          </a:p>
          <a:p>
            <a:pPr lvl="1">
              <a:spcBef>
                <a:spcPts val="1000"/>
              </a:spcBef>
            </a:pPr>
            <a:endParaRPr lang="pt-BR" sz="1800" dirty="0"/>
          </a:p>
          <a:p>
            <a:pPr lvl="0">
              <a:spcBef>
                <a:spcPts val="1000"/>
              </a:spcBef>
            </a:pPr>
            <a:r>
              <a:rPr lang="pt-BR" dirty="0"/>
              <a:t>Qualidade Interna: depende de conhecimento do código para ser avaliada</a:t>
            </a:r>
          </a:p>
          <a:p>
            <a:pPr lvl="1" indent="-342900">
              <a:spcBef>
                <a:spcPts val="1000"/>
              </a:spcBef>
              <a:buSzPts val="1800"/>
            </a:pPr>
            <a:r>
              <a:rPr lang="pt-BR" sz="1800" dirty="0"/>
              <a:t>Modularidade, legibilidade, testabilidade, </a:t>
            </a:r>
            <a:endParaRPr lang="pt-BR" sz="1800" dirty="0" smtClean="0"/>
          </a:p>
          <a:p>
            <a:pPr marL="571500" lvl="1" indent="0">
              <a:spcBef>
                <a:spcPts val="1000"/>
              </a:spcBef>
              <a:buSzPts val="1800"/>
              <a:buNone/>
            </a:pPr>
            <a:r>
              <a:rPr lang="pt-BR" sz="1800" dirty="0" smtClean="0"/>
              <a:t>   </a:t>
            </a:r>
            <a:r>
              <a:rPr lang="pt-BR" sz="1800" i="1" dirty="0" smtClean="0"/>
              <a:t>changeability</a:t>
            </a:r>
            <a:r>
              <a:rPr lang="pt-BR" sz="1800" dirty="0"/>
              <a:t>, </a:t>
            </a:r>
            <a:r>
              <a:rPr lang="pt-BR" sz="1800" i="1" dirty="0"/>
              <a:t>comprehensibility</a:t>
            </a:r>
            <a:r>
              <a:rPr lang="pt-BR" sz="1800" dirty="0"/>
              <a:t>, manutenibilidade</a:t>
            </a:r>
          </a:p>
          <a:p>
            <a:pPr lvl="1">
              <a:spcBef>
                <a:spcPts val="1000"/>
              </a:spcBef>
            </a:pPr>
            <a:endParaRPr lang="pt-BR" dirty="0"/>
          </a:p>
          <a:p>
            <a:endParaRPr lang="pt-BR"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22511352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 i="1" dirty="0"/>
              <a:t>Pull Request</a:t>
            </a:r>
            <a:endParaRPr lang="pt-BR" dirty="0"/>
          </a:p>
        </p:txBody>
      </p:sp>
      <p:sp>
        <p:nvSpPr>
          <p:cNvPr id="3" name="Text Placeholder 2"/>
          <p:cNvSpPr>
            <a:spLocks noGrp="1"/>
          </p:cNvSpPr>
          <p:nvPr>
            <p:ph type="body" idx="1"/>
          </p:nvPr>
        </p:nvSpPr>
        <p:spPr/>
        <p:txBody>
          <a:bodyPr/>
          <a:lstStyle/>
          <a:p>
            <a:pPr lvl="0">
              <a:spcBef>
                <a:spcPts val="1000"/>
              </a:spcBef>
            </a:pPr>
            <a:r>
              <a:rPr lang="pt-BR" sz="2000" dirty="0"/>
              <a:t>Pull Request: uma solicitação para que os donos de um projeto integrem um novo código que desenvolveu (i.e., uma lista de commits</a:t>
            </a:r>
            <a:r>
              <a:rPr lang="pt-BR" sz="2000" dirty="0" smtClean="0"/>
              <a:t>)</a:t>
            </a:r>
          </a:p>
          <a:p>
            <a:pPr lvl="0">
              <a:spcBef>
                <a:spcPts val="1000"/>
              </a:spcBef>
            </a:pPr>
            <a:endParaRPr lang="pt-BR" sz="2000" dirty="0"/>
          </a:p>
          <a:p>
            <a:pPr lvl="0">
              <a:spcBef>
                <a:spcPts val="1000"/>
              </a:spcBef>
            </a:pPr>
            <a:r>
              <a:rPr lang="pt-BR" sz="2000" dirty="0"/>
              <a:t>Logo, os donos do projeto vão ter que analisar sua contribuição e decidir se aprovam ou não</a:t>
            </a:r>
          </a:p>
          <a:p>
            <a:endParaRPr lang="pt-BR"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26187908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i="1" dirty="0"/>
              <a:t>Pull Request </a:t>
            </a:r>
            <a:r>
              <a:rPr lang="en" dirty="0"/>
              <a:t>vs Revisão de Código</a:t>
            </a:r>
            <a:endParaRPr dirty="0"/>
          </a:p>
        </p:txBody>
      </p:sp>
      <p:sp>
        <p:nvSpPr>
          <p:cNvPr id="260" name="Google Shape;260;p40"/>
          <p:cNvSpPr txBox="1">
            <a:spLocks noGrp="1"/>
          </p:cNvSpPr>
          <p:nvPr>
            <p:ph type="body" idx="1"/>
          </p:nvPr>
        </p:nvSpPr>
        <p:spPr>
          <a:xfrm>
            <a:off x="311700" y="1152475"/>
            <a:ext cx="8520600" cy="35109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dirty="0"/>
              <a:t>O que PR tem a ver com revisão de código? </a:t>
            </a:r>
            <a:endParaRPr dirty="0"/>
          </a:p>
          <a:p>
            <a:pPr marL="457200" marR="0" lvl="0" indent="-342900" algn="l" rtl="0">
              <a:lnSpc>
                <a:spcPct val="115000"/>
              </a:lnSpc>
              <a:spcBef>
                <a:spcPts val="1000"/>
              </a:spcBef>
              <a:spcAft>
                <a:spcPts val="0"/>
              </a:spcAft>
              <a:buSzPts val="1800"/>
              <a:buChar char="●"/>
            </a:pPr>
            <a:r>
              <a:rPr lang="en" dirty="0"/>
              <a:t>Revisão de código é essencial para aceitação de PRs</a:t>
            </a:r>
            <a:endParaRPr dirty="0"/>
          </a:p>
          <a:p>
            <a:pPr marL="457200" marR="0" lvl="0" indent="-342900" algn="l" rtl="0">
              <a:lnSpc>
                <a:spcPct val="115000"/>
              </a:lnSpc>
              <a:spcBef>
                <a:spcPts val="1000"/>
              </a:spcBef>
              <a:spcAft>
                <a:spcPts val="0"/>
              </a:spcAft>
              <a:buSzPts val="1800"/>
              <a:buChar char="●"/>
            </a:pPr>
            <a:r>
              <a:rPr lang="en" dirty="0"/>
              <a:t>Por isso, o GitHub também oferece uma ferramenta de revisão de código, </a:t>
            </a:r>
            <a:endParaRPr dirty="0"/>
          </a:p>
          <a:p>
            <a:pPr marL="457200" marR="0" lvl="0" indent="-342900" algn="l" rtl="0">
              <a:lnSpc>
                <a:spcPct val="115000"/>
              </a:lnSpc>
              <a:spcBef>
                <a:spcPts val="1000"/>
              </a:spcBef>
              <a:spcAft>
                <a:spcPts val="0"/>
              </a:spcAft>
              <a:buSzPts val="1800"/>
              <a:buChar char="●"/>
            </a:pPr>
            <a:r>
              <a:rPr lang="en" dirty="0"/>
              <a:t>Para se beneficiar dessa ferramenta, algumas empresas optam por adotar o modelo de PRs, mesmo usando repositórios privados</a:t>
            </a:r>
            <a:endParaRPr dirty="0"/>
          </a:p>
          <a:p>
            <a:pPr marL="457200" marR="0" lvl="0" indent="-342900" algn="l" rtl="0">
              <a:lnSpc>
                <a:spcPct val="115000"/>
              </a:lnSpc>
              <a:spcBef>
                <a:spcPts val="1000"/>
              </a:spcBef>
              <a:spcAft>
                <a:spcPts val="0"/>
              </a:spcAft>
              <a:buSzPts val="1800"/>
              <a:buChar char="●"/>
            </a:pPr>
            <a:r>
              <a:rPr lang="en" dirty="0" smtClean="0"/>
              <a:t>Outras </a:t>
            </a:r>
            <a:r>
              <a:rPr lang="en" dirty="0"/>
              <a:t>ferramentas de revisão de código: </a:t>
            </a:r>
            <a:endParaRPr lang="en" dirty="0" smtClean="0"/>
          </a:p>
          <a:p>
            <a:pPr marL="114300" marR="0" lvl="0" indent="0" algn="l" rtl="0">
              <a:lnSpc>
                <a:spcPct val="115000"/>
              </a:lnSpc>
              <a:spcBef>
                <a:spcPts val="1000"/>
              </a:spcBef>
              <a:spcAft>
                <a:spcPts val="0"/>
              </a:spcAft>
              <a:buSzPts val="1800"/>
              <a:buNone/>
            </a:pPr>
            <a:r>
              <a:rPr lang="en" dirty="0" smtClean="0"/>
              <a:t>     GitLab </a:t>
            </a:r>
            <a:r>
              <a:rPr lang="en" dirty="0"/>
              <a:t>(merge request), Gerrit, </a:t>
            </a:r>
            <a:endParaRPr lang="en" dirty="0" smtClean="0"/>
          </a:p>
          <a:p>
            <a:pPr marL="114300" marR="0" lvl="0" indent="0" algn="l" rtl="0">
              <a:lnSpc>
                <a:spcPct val="115000"/>
              </a:lnSpc>
              <a:spcBef>
                <a:spcPts val="1000"/>
              </a:spcBef>
              <a:spcAft>
                <a:spcPts val="0"/>
              </a:spcAft>
              <a:buSzPts val="1800"/>
              <a:buNone/>
            </a:pPr>
            <a:r>
              <a:rPr lang="en" dirty="0" smtClean="0"/>
              <a:t>     Phabricator </a:t>
            </a:r>
            <a:r>
              <a:rPr lang="en" dirty="0"/>
              <a:t>(Facebook), CodeFlow (Microsoft)</a:t>
            </a:r>
            <a:endParaRPr dirty="0"/>
          </a:p>
          <a:p>
            <a:pPr marL="457200" marR="0" lvl="0" indent="0" algn="l" rtl="0">
              <a:lnSpc>
                <a:spcPct val="115000"/>
              </a:lnSpc>
              <a:spcBef>
                <a:spcPts val="1000"/>
              </a:spcBef>
              <a:spcAft>
                <a:spcPts val="0"/>
              </a:spcAft>
              <a:buNone/>
            </a:pPr>
            <a:endParaRPr dirty="0"/>
          </a:p>
          <a:p>
            <a:pPr marL="0" marR="0" lvl="0" indent="0" algn="l" rtl="0">
              <a:lnSpc>
                <a:spcPct val="115000"/>
              </a:lnSpc>
              <a:spcBef>
                <a:spcPts val="1000"/>
              </a:spcBef>
              <a:spcAft>
                <a:spcPts val="0"/>
              </a:spcAft>
              <a:buNone/>
            </a:pPr>
            <a:r>
              <a:rPr lang="en" sz="1800" dirty="0"/>
              <a:t> </a:t>
            </a:r>
            <a:endParaRPr sz="1800" dirty="0"/>
          </a:p>
          <a:p>
            <a:pPr marL="457200" lvl="0" indent="0" algn="l" rtl="0">
              <a:spcBef>
                <a:spcPts val="1000"/>
              </a:spcBef>
              <a:spcAft>
                <a:spcPts val="0"/>
              </a:spcAft>
              <a:buNone/>
            </a:pPr>
            <a:endParaRPr sz="1400" dirty="0"/>
          </a:p>
          <a:p>
            <a:pPr marL="0" marR="0" lvl="0" indent="0" algn="l" rtl="0">
              <a:lnSpc>
                <a:spcPct val="115000"/>
              </a:lnSpc>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1000"/>
              </a:spcAft>
              <a:buNone/>
            </a:pPr>
            <a:endParaRPr dirty="0"/>
          </a:p>
        </p:txBody>
      </p:sp>
      <p:sp>
        <p:nvSpPr>
          <p:cNvPr id="261" name="Google Shape;261;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Outras Técnicas para Garantia de Qualidade </a:t>
            </a:r>
            <a:endParaRPr dirty="0"/>
          </a:p>
        </p:txBody>
      </p:sp>
      <p:sp>
        <p:nvSpPr>
          <p:cNvPr id="267" name="Google Shape;267;p41"/>
          <p:cNvSpPr txBox="1">
            <a:spLocks noGrp="1"/>
          </p:cNvSpPr>
          <p:nvPr>
            <p:ph type="body" idx="1"/>
          </p:nvPr>
        </p:nvSpPr>
        <p:spPr>
          <a:xfrm>
            <a:off x="311700" y="1152475"/>
            <a:ext cx="8520600" cy="35109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Char char="●"/>
            </a:pPr>
            <a:r>
              <a:rPr lang="en" sz="2400" dirty="0"/>
              <a:t>Inspeções de </a:t>
            </a:r>
            <a:r>
              <a:rPr lang="en" sz="2400" dirty="0" smtClean="0"/>
              <a:t>Código</a:t>
            </a:r>
            <a:endParaRPr sz="2400" dirty="0"/>
          </a:p>
          <a:p>
            <a:pPr marL="457200" marR="0" lvl="0" indent="-342900" algn="l" rtl="0">
              <a:lnSpc>
                <a:spcPct val="115000"/>
              </a:lnSpc>
              <a:spcBef>
                <a:spcPts val="1000"/>
              </a:spcBef>
              <a:spcAft>
                <a:spcPts val="0"/>
              </a:spcAft>
              <a:buSzPts val="1800"/>
              <a:buChar char="●"/>
            </a:pPr>
            <a:r>
              <a:rPr lang="en" sz="2400" dirty="0"/>
              <a:t>Ferramentas de Análise Estática</a:t>
            </a:r>
            <a:endParaRPr sz="2400" dirty="0"/>
          </a:p>
          <a:p>
            <a:pPr marL="457200" marR="0" lvl="0" indent="0" algn="l" rtl="0">
              <a:lnSpc>
                <a:spcPct val="115000"/>
              </a:lnSpc>
              <a:spcBef>
                <a:spcPts val="1000"/>
              </a:spcBef>
              <a:spcAft>
                <a:spcPts val="0"/>
              </a:spcAft>
              <a:buNone/>
            </a:pPr>
            <a:endParaRPr dirty="0"/>
          </a:p>
          <a:p>
            <a:pPr marL="0" marR="0" lvl="0" indent="0" algn="l" rtl="0">
              <a:lnSpc>
                <a:spcPct val="115000"/>
              </a:lnSpc>
              <a:spcBef>
                <a:spcPts val="1000"/>
              </a:spcBef>
              <a:spcAft>
                <a:spcPts val="0"/>
              </a:spcAft>
              <a:buNone/>
            </a:pPr>
            <a:r>
              <a:rPr lang="en" sz="1800" dirty="0"/>
              <a:t> </a:t>
            </a:r>
            <a:endParaRPr sz="1800" dirty="0"/>
          </a:p>
          <a:p>
            <a:pPr marL="457200" lvl="0" indent="0" algn="l" rtl="0">
              <a:spcBef>
                <a:spcPts val="1000"/>
              </a:spcBef>
              <a:spcAft>
                <a:spcPts val="0"/>
              </a:spcAft>
              <a:buNone/>
            </a:pPr>
            <a:endParaRPr sz="1400" dirty="0"/>
          </a:p>
          <a:p>
            <a:pPr marL="0" marR="0" lvl="0" indent="0" algn="l" rtl="0">
              <a:lnSpc>
                <a:spcPct val="115000"/>
              </a:lnSpc>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1000"/>
              </a:spcAft>
              <a:buNone/>
            </a:pPr>
            <a:endParaRPr dirty="0"/>
          </a:p>
        </p:txBody>
      </p:sp>
      <p:sp>
        <p:nvSpPr>
          <p:cNvPr id="268" name="Google Shape;268;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2"/>
          <p:cNvSpPr txBox="1">
            <a:spLocks noGrp="1"/>
          </p:cNvSpPr>
          <p:nvPr>
            <p:ph type="title"/>
          </p:nvPr>
        </p:nvSpPr>
        <p:spPr>
          <a:xfrm>
            <a:off x="311700" y="299552"/>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Inspeções de Código</a:t>
            </a:r>
            <a:endParaRPr dirty="0"/>
          </a:p>
        </p:txBody>
      </p:sp>
      <p:sp>
        <p:nvSpPr>
          <p:cNvPr id="274" name="Google Shape;274;p42"/>
          <p:cNvSpPr txBox="1">
            <a:spLocks noGrp="1"/>
          </p:cNvSpPr>
          <p:nvPr>
            <p:ph type="body" idx="1"/>
          </p:nvPr>
        </p:nvSpPr>
        <p:spPr>
          <a:xfrm>
            <a:off x="311700" y="1152475"/>
            <a:ext cx="8520600" cy="11010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endParaRPr/>
          </a:p>
          <a:p>
            <a:pPr marL="0" marR="0" lvl="0" indent="0" algn="l" rtl="0">
              <a:lnSpc>
                <a:spcPct val="115000"/>
              </a:lnSpc>
              <a:spcBef>
                <a:spcPts val="1000"/>
              </a:spcBef>
              <a:spcAft>
                <a:spcPts val="0"/>
              </a:spcAft>
              <a:buNone/>
            </a:pPr>
            <a:r>
              <a:rPr lang="en" sz="1800"/>
              <a:t> </a:t>
            </a:r>
            <a:endParaRPr sz="1800"/>
          </a:p>
          <a:p>
            <a:pPr marL="457200" lvl="0" indent="0" algn="l" rtl="0">
              <a:spcBef>
                <a:spcPts val="1000"/>
              </a:spcBef>
              <a:spcAft>
                <a:spcPts val="0"/>
              </a:spcAft>
              <a:buNone/>
            </a:pPr>
            <a:endParaRPr sz="1400"/>
          </a:p>
          <a:p>
            <a:pPr marL="0" marR="0" lvl="0" indent="0" algn="l" rtl="0">
              <a:lnSpc>
                <a:spcPct val="115000"/>
              </a:lnSpc>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1000"/>
              </a:spcAft>
              <a:buNone/>
            </a:pPr>
            <a:endParaRPr/>
          </a:p>
        </p:txBody>
      </p:sp>
      <p:sp>
        <p:nvSpPr>
          <p:cNvPr id="275" name="Google Shape;275;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
        <p:nvSpPr>
          <p:cNvPr id="276" name="Google Shape;276;p42"/>
          <p:cNvSpPr txBox="1">
            <a:spLocks noGrp="1"/>
          </p:cNvSpPr>
          <p:nvPr>
            <p:ph type="body" idx="1"/>
          </p:nvPr>
        </p:nvSpPr>
        <p:spPr>
          <a:xfrm>
            <a:off x="311700" y="1152475"/>
            <a:ext cx="8520600" cy="3840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Processo formal de verificação de código</a:t>
            </a:r>
            <a:endParaRPr dirty="0"/>
          </a:p>
          <a:p>
            <a:pPr marL="457200" lvl="0" indent="-342900" algn="l" rtl="0">
              <a:spcBef>
                <a:spcPts val="1000"/>
              </a:spcBef>
              <a:spcAft>
                <a:spcPts val="0"/>
              </a:spcAft>
              <a:buSzPts val="1800"/>
              <a:buChar char="●"/>
            </a:pPr>
            <a:r>
              <a:rPr lang="en" dirty="0"/>
              <a:t>Exemplo: processo proposto por Fagan, na IBM, ainda na década de 70:</a:t>
            </a:r>
            <a:endParaRPr dirty="0"/>
          </a:p>
          <a:p>
            <a:pPr marL="914400" lvl="1" indent="-342900" algn="l" rtl="0">
              <a:spcBef>
                <a:spcPts val="1000"/>
              </a:spcBef>
              <a:spcAft>
                <a:spcPts val="0"/>
              </a:spcAft>
              <a:buSzPts val="1800"/>
              <a:buChar char="○"/>
            </a:pPr>
            <a:r>
              <a:rPr lang="en" sz="1800" dirty="0"/>
              <a:t>Time de desenvolvedores (em geral, 4 membros) se reúne fisicamente e inspeciona cada linha do código</a:t>
            </a:r>
            <a:endParaRPr sz="1800" dirty="0"/>
          </a:p>
          <a:p>
            <a:pPr marL="914400" lvl="1" indent="-342900" algn="l" rtl="0">
              <a:spcBef>
                <a:spcPts val="1000"/>
              </a:spcBef>
              <a:spcAft>
                <a:spcPts val="0"/>
              </a:spcAft>
              <a:buSzPts val="1800"/>
              <a:buChar char="○"/>
            </a:pPr>
            <a:r>
              <a:rPr lang="en" sz="1800" dirty="0"/>
              <a:t>Composição dos times: um moderador, dois leitores (ou revisores, ou inspectores) e o autor do código</a:t>
            </a:r>
            <a:endParaRPr sz="1800" dirty="0"/>
          </a:p>
          <a:p>
            <a:pPr marL="914400" lvl="1" indent="-342900" algn="l" rtl="0">
              <a:spcBef>
                <a:spcPts val="1000"/>
              </a:spcBef>
              <a:spcAft>
                <a:spcPts val="0"/>
              </a:spcAft>
              <a:buSzPts val="1800"/>
              <a:buChar char="○"/>
            </a:pPr>
            <a:r>
              <a:rPr lang="en" sz="1800" dirty="0"/>
              <a:t>Tem como único objetivo encontrar defeitos</a:t>
            </a:r>
            <a:endParaRPr sz="1800" dirty="0"/>
          </a:p>
          <a:p>
            <a:pPr marL="0" lvl="0" indent="0" algn="l" rtl="0">
              <a:spcBef>
                <a:spcPts val="1000"/>
              </a:spcBef>
              <a:spcAft>
                <a:spcPts val="0"/>
              </a:spcAft>
              <a:buNone/>
            </a:pPr>
            <a:endParaRPr sz="1800" dirty="0"/>
          </a:p>
          <a:p>
            <a:pPr marL="0" marR="0" lvl="0" indent="0" algn="l" rtl="0">
              <a:lnSpc>
                <a:spcPct val="115000"/>
              </a:lnSpc>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r>
              <a:rPr lang="en" dirty="0"/>
              <a:t>       </a:t>
            </a:r>
            <a:endParaRPr dirty="0"/>
          </a:p>
          <a:p>
            <a:pPr marL="0" lvl="0" indent="0" algn="l" rtl="0">
              <a:spcBef>
                <a:spcPts val="1000"/>
              </a:spcBef>
              <a:spcAft>
                <a:spcPts val="1000"/>
              </a:spcAft>
              <a:buNone/>
            </a:pP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3"/>
          <p:cNvSpPr txBox="1">
            <a:spLocks noGrp="1"/>
          </p:cNvSpPr>
          <p:nvPr>
            <p:ph type="title"/>
          </p:nvPr>
        </p:nvSpPr>
        <p:spPr>
          <a:xfrm>
            <a:off x="311700" y="272276"/>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Ferramentas de Análise Estática</a:t>
            </a:r>
            <a:endParaRPr dirty="0"/>
          </a:p>
        </p:txBody>
      </p:sp>
      <p:sp>
        <p:nvSpPr>
          <p:cNvPr id="282" name="Google Shape;282;p43"/>
          <p:cNvSpPr txBox="1">
            <a:spLocks noGrp="1"/>
          </p:cNvSpPr>
          <p:nvPr>
            <p:ph type="body" idx="1"/>
          </p:nvPr>
        </p:nvSpPr>
        <p:spPr>
          <a:xfrm>
            <a:off x="311700" y="1152475"/>
            <a:ext cx="8520600" cy="11010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endParaRPr/>
          </a:p>
          <a:p>
            <a:pPr marL="0" marR="0" lvl="0" indent="0" algn="l" rtl="0">
              <a:lnSpc>
                <a:spcPct val="115000"/>
              </a:lnSpc>
              <a:spcBef>
                <a:spcPts val="1000"/>
              </a:spcBef>
              <a:spcAft>
                <a:spcPts val="0"/>
              </a:spcAft>
              <a:buNone/>
            </a:pPr>
            <a:r>
              <a:rPr lang="en" sz="1800"/>
              <a:t> </a:t>
            </a:r>
            <a:endParaRPr sz="1800"/>
          </a:p>
          <a:p>
            <a:pPr marL="457200" lvl="0" indent="0" algn="l" rtl="0">
              <a:spcBef>
                <a:spcPts val="1000"/>
              </a:spcBef>
              <a:spcAft>
                <a:spcPts val="0"/>
              </a:spcAft>
              <a:buNone/>
            </a:pPr>
            <a:endParaRPr sz="1400"/>
          </a:p>
          <a:p>
            <a:pPr marL="0" marR="0" lvl="0" indent="0" algn="l" rtl="0">
              <a:lnSpc>
                <a:spcPct val="115000"/>
              </a:lnSpc>
              <a:spcBef>
                <a:spcPts val="1000"/>
              </a:spcBef>
              <a:spcAft>
                <a:spcPts val="0"/>
              </a:spcAft>
              <a:buNone/>
            </a:pPr>
            <a:endParaRPr/>
          </a:p>
          <a:p>
            <a:pPr marL="0" lvl="0" indent="0" algn="l" rtl="0">
              <a:spcBef>
                <a:spcPts val="1000"/>
              </a:spcBef>
              <a:spcAft>
                <a:spcPts val="0"/>
              </a:spcAft>
              <a:buNone/>
            </a:pPr>
            <a:endParaRPr/>
          </a:p>
          <a:p>
            <a:pPr marL="0" lvl="0" indent="0" algn="l" rtl="0">
              <a:spcBef>
                <a:spcPts val="1000"/>
              </a:spcBef>
              <a:spcAft>
                <a:spcPts val="1000"/>
              </a:spcAft>
              <a:buNone/>
            </a:pPr>
            <a:endParaRPr/>
          </a:p>
        </p:txBody>
      </p:sp>
      <p:sp>
        <p:nvSpPr>
          <p:cNvPr id="283" name="Google Shape;283;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sp>
        <p:nvSpPr>
          <p:cNvPr id="284" name="Google Shape;284;p43"/>
          <p:cNvSpPr txBox="1">
            <a:spLocks noGrp="1"/>
          </p:cNvSpPr>
          <p:nvPr>
            <p:ph type="body" idx="1"/>
          </p:nvPr>
        </p:nvSpPr>
        <p:spPr>
          <a:xfrm>
            <a:off x="311700" y="1007500"/>
            <a:ext cx="8520600" cy="2022152"/>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Vantagem: não demandam uma especificação como entrada; isto é, elas tentam detectar bugs automaticamente</a:t>
            </a:r>
            <a:endParaRPr dirty="0"/>
          </a:p>
          <a:p>
            <a:pPr marL="457200" lvl="0" indent="-342900" algn="l" rtl="0">
              <a:spcBef>
                <a:spcPts val="1000"/>
              </a:spcBef>
              <a:spcAft>
                <a:spcPts val="0"/>
              </a:spcAft>
              <a:buSzPts val="1800"/>
              <a:buChar char="●"/>
            </a:pPr>
            <a:r>
              <a:rPr lang="en" dirty="0"/>
              <a:t>Estaticamente: via análise estática de código, sem demandar sua execução</a:t>
            </a:r>
            <a:endParaRPr dirty="0"/>
          </a:p>
          <a:p>
            <a:pPr marL="457200" lvl="0" indent="-342900" algn="l" rtl="0">
              <a:spcBef>
                <a:spcPts val="1000"/>
              </a:spcBef>
              <a:spcAft>
                <a:spcPts val="0"/>
              </a:spcAft>
              <a:buSzPts val="1800"/>
              <a:buChar char="●"/>
            </a:pPr>
            <a:r>
              <a:rPr lang="en" dirty="0"/>
              <a:t>Às vezes, chamadas também de linters (não confundir com check style)</a:t>
            </a:r>
            <a:endParaRPr dirty="0"/>
          </a:p>
          <a:p>
            <a:pPr marL="457200" lvl="0" indent="-342900" algn="l" rtl="0">
              <a:spcBef>
                <a:spcPts val="1000"/>
              </a:spcBef>
              <a:spcAft>
                <a:spcPts val="0"/>
              </a:spcAft>
              <a:buSzPts val="1800"/>
              <a:buChar char="●"/>
            </a:pPr>
            <a:r>
              <a:rPr lang="en" dirty="0"/>
              <a:t>Problema: costumam emitir um alto número de falso positivos.</a:t>
            </a:r>
            <a:endParaRPr dirty="0"/>
          </a:p>
          <a:p>
            <a:pPr marL="457200" lvl="0" indent="0" algn="l" rtl="0">
              <a:spcBef>
                <a:spcPts val="1000"/>
              </a:spcBef>
              <a:spcAft>
                <a:spcPts val="0"/>
              </a:spcAft>
              <a:buNone/>
            </a:pPr>
            <a:endParaRPr sz="1200" dirty="0">
              <a:latin typeface="Courier New"/>
              <a:ea typeface="Courier New"/>
              <a:cs typeface="Courier New"/>
              <a:sym typeface="Courier New"/>
            </a:endParaRPr>
          </a:p>
          <a:p>
            <a:pPr marL="0" marR="0" lvl="0" indent="0" algn="l" rtl="0">
              <a:lnSpc>
                <a:spcPct val="115000"/>
              </a:lnSpc>
              <a:spcBef>
                <a:spcPts val="1000"/>
              </a:spcBef>
              <a:spcAft>
                <a:spcPts val="0"/>
              </a:spcAft>
              <a:buNone/>
            </a:pPr>
            <a:endParaRPr dirty="0"/>
          </a:p>
          <a:p>
            <a:pPr marL="0" lvl="0" indent="0" algn="l" rtl="0">
              <a:spcBef>
                <a:spcPts val="1000"/>
              </a:spcBef>
              <a:spcAft>
                <a:spcPts val="0"/>
              </a:spcAft>
              <a:buNone/>
            </a:pPr>
            <a:endParaRPr dirty="0"/>
          </a:p>
          <a:p>
            <a:pPr marL="0" lvl="0" indent="0" algn="l" rtl="0">
              <a:spcBef>
                <a:spcPts val="1000"/>
              </a:spcBef>
              <a:spcAft>
                <a:spcPts val="0"/>
              </a:spcAft>
              <a:buNone/>
            </a:pPr>
            <a:r>
              <a:rPr lang="en" dirty="0"/>
              <a:t>       </a:t>
            </a:r>
            <a:endParaRPr dirty="0"/>
          </a:p>
          <a:p>
            <a:pPr marL="0" lvl="0" indent="0" algn="l" rtl="0">
              <a:spcBef>
                <a:spcPts val="1000"/>
              </a:spcBef>
              <a:spcAft>
                <a:spcPts val="1000"/>
              </a:spcAft>
              <a:buNone/>
            </a:pPr>
            <a:endParaRPr dirty="0"/>
          </a:p>
        </p:txBody>
      </p:sp>
      <p:sp>
        <p:nvSpPr>
          <p:cNvPr id="285" name="Google Shape;285;p43"/>
          <p:cNvSpPr txBox="1"/>
          <p:nvPr/>
        </p:nvSpPr>
        <p:spPr>
          <a:xfrm>
            <a:off x="1671414" y="3245325"/>
            <a:ext cx="4396877" cy="1668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dirty="0">
                <a:solidFill>
                  <a:schemeClr val="dk2"/>
                </a:solidFill>
                <a:latin typeface="Courier New"/>
                <a:ea typeface="Courier New"/>
                <a:cs typeface="Courier New"/>
                <a:sym typeface="Courier New"/>
              </a:rPr>
              <a:t>void setSmartButtonVisible(boolean visible) {</a:t>
            </a:r>
            <a:endParaRPr sz="1200" dirty="0">
              <a:solidFill>
                <a:schemeClr val="dk2"/>
              </a:solidFill>
              <a:latin typeface="Courier New"/>
              <a:ea typeface="Courier New"/>
              <a:cs typeface="Courier New"/>
              <a:sym typeface="Courier New"/>
            </a:endParaRPr>
          </a:p>
          <a:p>
            <a:pPr marL="0" lvl="0" indent="0" algn="l" rtl="0">
              <a:lnSpc>
                <a:spcPct val="115000"/>
              </a:lnSpc>
              <a:spcBef>
                <a:spcPts val="1000"/>
              </a:spcBef>
              <a:spcAft>
                <a:spcPts val="0"/>
              </a:spcAft>
              <a:buNone/>
            </a:pPr>
            <a:r>
              <a:rPr lang="en" sz="1200" dirty="0">
                <a:solidFill>
                  <a:schemeClr val="dk2"/>
                </a:solidFill>
                <a:latin typeface="Courier New"/>
                <a:ea typeface="Courier New"/>
                <a:cs typeface="Courier New"/>
                <a:sym typeface="Courier New"/>
              </a:rPr>
              <a:t>   ...</a:t>
            </a:r>
            <a:endParaRPr sz="1200" dirty="0">
              <a:solidFill>
                <a:schemeClr val="dk2"/>
              </a:solidFill>
              <a:latin typeface="Courier New"/>
              <a:ea typeface="Courier New"/>
              <a:cs typeface="Courier New"/>
              <a:sym typeface="Courier New"/>
            </a:endParaRPr>
          </a:p>
          <a:p>
            <a:pPr marL="0" lvl="0" indent="0" algn="l" rtl="0">
              <a:lnSpc>
                <a:spcPct val="115000"/>
              </a:lnSpc>
              <a:spcBef>
                <a:spcPts val="1000"/>
              </a:spcBef>
              <a:spcAft>
                <a:spcPts val="0"/>
              </a:spcAft>
              <a:buNone/>
            </a:pPr>
            <a:r>
              <a:rPr lang="en" sz="1200" dirty="0">
                <a:solidFill>
                  <a:schemeClr val="dk2"/>
                </a:solidFill>
                <a:latin typeface="Courier New"/>
                <a:ea typeface="Courier New"/>
                <a:cs typeface="Courier New"/>
                <a:sym typeface="Courier New"/>
              </a:rPr>
              <a:t>   if (c == null &amp;&amp; </a:t>
            </a:r>
            <a:r>
              <a:rPr lang="en" sz="1200" b="1" dirty="0">
                <a:solidFill>
                  <a:srgbClr val="FF0000"/>
                </a:solidFill>
                <a:latin typeface="Courier New"/>
                <a:ea typeface="Courier New"/>
                <a:cs typeface="Courier New"/>
                <a:sym typeface="Courier New"/>
              </a:rPr>
              <a:t>c.isDisposed()</a:t>
            </a:r>
            <a:r>
              <a:rPr lang="en" sz="1200" dirty="0">
                <a:solidFill>
                  <a:schemeClr val="dk2"/>
                </a:solidFill>
                <a:latin typeface="Courier New"/>
                <a:ea typeface="Courier New"/>
                <a:cs typeface="Courier New"/>
                <a:sym typeface="Courier New"/>
              </a:rPr>
              <a:t>)</a:t>
            </a:r>
            <a:endParaRPr sz="1200" dirty="0">
              <a:solidFill>
                <a:schemeClr val="dk2"/>
              </a:solidFill>
              <a:latin typeface="Courier New"/>
              <a:ea typeface="Courier New"/>
              <a:cs typeface="Courier New"/>
              <a:sym typeface="Courier New"/>
            </a:endParaRPr>
          </a:p>
          <a:p>
            <a:pPr marL="0" lvl="0" indent="0" algn="l" rtl="0">
              <a:lnSpc>
                <a:spcPct val="115000"/>
              </a:lnSpc>
              <a:spcBef>
                <a:spcPts val="1000"/>
              </a:spcBef>
              <a:spcAft>
                <a:spcPts val="0"/>
              </a:spcAft>
              <a:buNone/>
            </a:pPr>
            <a:r>
              <a:rPr lang="en" sz="1200" dirty="0">
                <a:solidFill>
                  <a:schemeClr val="dk2"/>
                </a:solidFill>
                <a:latin typeface="Courier New"/>
                <a:ea typeface="Courier New"/>
                <a:cs typeface="Courier New"/>
                <a:sym typeface="Courier New"/>
              </a:rPr>
              <a:t>      ...;</a:t>
            </a:r>
            <a:endParaRPr sz="1200" dirty="0">
              <a:solidFill>
                <a:schemeClr val="dk2"/>
              </a:solidFill>
              <a:latin typeface="Courier New"/>
              <a:ea typeface="Courier New"/>
              <a:cs typeface="Courier New"/>
              <a:sym typeface="Courier New"/>
            </a:endParaRPr>
          </a:p>
          <a:p>
            <a:pPr marL="0" lvl="0" indent="0" algn="l" rtl="0">
              <a:lnSpc>
                <a:spcPct val="115000"/>
              </a:lnSpc>
              <a:spcBef>
                <a:spcPts val="1000"/>
              </a:spcBef>
              <a:spcAft>
                <a:spcPts val="0"/>
              </a:spcAft>
              <a:buClr>
                <a:schemeClr val="dk1"/>
              </a:buClr>
              <a:buSzPts val="1100"/>
              <a:buFont typeface="Arial"/>
              <a:buNone/>
            </a:pPr>
            <a:r>
              <a:rPr lang="en" sz="1200" dirty="0">
                <a:solidFill>
                  <a:schemeClr val="dk2"/>
                </a:solidFill>
                <a:latin typeface="Courier New"/>
                <a:ea typeface="Courier New"/>
                <a:cs typeface="Courier New"/>
                <a:sym typeface="Courier New"/>
              </a:rPr>
              <a:t>   ... }</a:t>
            </a:r>
            <a:endParaRPr sz="1200" dirty="0">
              <a:solidFill>
                <a:schemeClr val="dk2"/>
              </a:solidFill>
              <a:latin typeface="Courier New"/>
              <a:ea typeface="Courier New"/>
              <a:cs typeface="Courier New"/>
              <a:sym typeface="Courier New"/>
            </a:endParaRPr>
          </a:p>
          <a:p>
            <a:pPr marL="0" lvl="0" indent="0" algn="l" rtl="0">
              <a:spcBef>
                <a:spcPts val="1000"/>
              </a:spcBef>
              <a:spcAft>
                <a:spcPts val="0"/>
              </a:spcAft>
              <a:buNone/>
            </a:pPr>
            <a:endParaRPr dirty="0"/>
          </a:p>
        </p:txBody>
      </p:sp>
      <p:cxnSp>
        <p:nvCxnSpPr>
          <p:cNvPr id="286" name="Google Shape;286;p43"/>
          <p:cNvCxnSpPr/>
          <p:nvPr/>
        </p:nvCxnSpPr>
        <p:spPr>
          <a:xfrm flipH="1" flipV="1">
            <a:off x="1309255" y="3602182"/>
            <a:ext cx="2348345" cy="367145"/>
          </a:xfrm>
          <a:prstGeom prst="straightConnector1">
            <a:avLst/>
          </a:prstGeom>
          <a:noFill/>
          <a:ln w="9525" cap="flat" cmpd="sng">
            <a:solidFill>
              <a:schemeClr val="dk2"/>
            </a:solidFill>
            <a:prstDash val="solid"/>
            <a:round/>
            <a:headEnd type="none" w="med" len="med"/>
            <a:tailEnd type="triangle" w="med" len="med"/>
          </a:ln>
        </p:spPr>
      </p:cxnSp>
      <p:sp>
        <p:nvSpPr>
          <p:cNvPr id="287" name="Google Shape;287;p43"/>
          <p:cNvSpPr txBox="1"/>
          <p:nvPr/>
        </p:nvSpPr>
        <p:spPr>
          <a:xfrm>
            <a:off x="0" y="3284625"/>
            <a:ext cx="1881300" cy="79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null pointer exception</a:t>
            </a:r>
            <a:endParaRPr sz="1100" dirty="0"/>
          </a:p>
          <a:p>
            <a:pPr marL="0" lvl="0" indent="0" algn="l" rtl="0">
              <a:spcBef>
                <a:spcPts val="0"/>
              </a:spcBef>
              <a:spcAft>
                <a:spcPts val="0"/>
              </a:spcAft>
              <a:buNone/>
            </a:pPr>
            <a:r>
              <a:rPr lang="en" sz="1100" dirty="0"/>
              <a:t>(quando c == null)</a:t>
            </a:r>
            <a:endParaRPr sz="11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46254"/>
            <a:ext cx="8520600" cy="572700"/>
          </a:xfrm>
        </p:spPr>
        <p:txBody>
          <a:bodyPr/>
          <a:lstStyle/>
          <a:p>
            <a:pPr algn="ctr"/>
            <a:r>
              <a:rPr lang="pt-BR" dirty="0" smtClean="0"/>
              <a:t>Agradecimentos</a:t>
            </a:r>
            <a:endParaRPr lang="pt-BR" dirty="0"/>
          </a:p>
        </p:txBody>
      </p:sp>
      <p:sp>
        <p:nvSpPr>
          <p:cNvPr id="3" name="Text Placeholder 2"/>
          <p:cNvSpPr>
            <a:spLocks noGrp="1"/>
          </p:cNvSpPr>
          <p:nvPr>
            <p:ph type="body" idx="1"/>
          </p:nvPr>
        </p:nvSpPr>
        <p:spPr/>
        <p:txBody>
          <a:bodyPr/>
          <a:lstStyle/>
          <a:p>
            <a:r>
              <a:rPr lang="pt-BR" dirty="0" smtClean="0"/>
              <a:t>Agradeço ao prof. Marco Tulio Valente do DCC/UFMG pelo material de aula disponibilizado.</a:t>
            </a:r>
          </a:p>
          <a:p>
            <a:endParaRPr lang="pt-BR" dirty="0"/>
          </a:p>
          <a:p>
            <a:r>
              <a:rPr lang="pt-BR" dirty="0" smtClean="0"/>
              <a:t>Livro: </a:t>
            </a:r>
            <a:endParaRPr lang="pt-BR"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7303" y="2022045"/>
            <a:ext cx="1790127" cy="2641172"/>
          </a:xfrm>
          <a:prstGeom prst="rect">
            <a:avLst/>
          </a:prstGeom>
        </p:spPr>
      </p:pic>
    </p:spTree>
    <p:extLst>
      <p:ext uri="{BB962C8B-B14F-4D97-AF65-F5344CB8AC3E}">
        <p14:creationId xmlns:p14="http://schemas.microsoft.com/office/powerpoint/2010/main" val="3957851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Qualidade de Software x Tipos ABC de Sistemas</a:t>
            </a:r>
            <a:endParaRPr dirty="0"/>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2"/>
              </a:buClr>
              <a:buSzPts val="1800"/>
              <a:buFont typeface="Arial"/>
              <a:buChar char="●"/>
            </a:pPr>
            <a:r>
              <a:rPr lang="en" dirty="0"/>
              <a:t>Classificação adotada no início do curso (proposta por Bertrand Meyer):</a:t>
            </a:r>
            <a:endParaRPr dirty="0"/>
          </a:p>
          <a:p>
            <a:pPr marL="914400" lvl="1" indent="-342900" algn="l" rtl="0">
              <a:spcBef>
                <a:spcPts val="1000"/>
              </a:spcBef>
              <a:spcAft>
                <a:spcPts val="0"/>
              </a:spcAft>
              <a:buSzPts val="1800"/>
              <a:buChar char="○"/>
            </a:pPr>
            <a:r>
              <a:rPr lang="en" sz="1800" dirty="0"/>
              <a:t>Sistemas C (Casuais): qualidade não é tão importante</a:t>
            </a:r>
            <a:endParaRPr sz="1800" dirty="0"/>
          </a:p>
          <a:p>
            <a:pPr marL="914400" lvl="1" indent="-342900" algn="l" rtl="0">
              <a:spcBef>
                <a:spcPts val="1000"/>
              </a:spcBef>
              <a:spcAft>
                <a:spcPts val="0"/>
              </a:spcAft>
              <a:buSzPts val="1800"/>
              <a:buChar char="○"/>
            </a:pPr>
            <a:r>
              <a:rPr lang="en" sz="1800" dirty="0"/>
              <a:t>Sistemas B (Business) </a:t>
            </a:r>
            <a:endParaRPr sz="1800" dirty="0"/>
          </a:p>
          <a:p>
            <a:pPr marL="914400" lvl="1" indent="-342900" algn="l" rtl="0">
              <a:spcBef>
                <a:spcPts val="1000"/>
              </a:spcBef>
              <a:spcAft>
                <a:spcPts val="0"/>
              </a:spcAft>
              <a:buSzPts val="1800"/>
              <a:buChar char="○"/>
            </a:pPr>
            <a:r>
              <a:rPr lang="en" sz="1800" dirty="0"/>
              <a:t>Sistemas A (Acute): requerem procedimentos específicos para garantir qualidade, incluindo certificação por órgãos externos</a:t>
            </a:r>
            <a:endParaRPr sz="1800" dirty="0"/>
          </a:p>
          <a:p>
            <a:pPr marL="457200" lvl="0" indent="-342900" algn="l" rtl="0">
              <a:spcBef>
                <a:spcPts val="1000"/>
              </a:spcBef>
              <a:spcAft>
                <a:spcPts val="0"/>
              </a:spcAft>
              <a:buSzPts val="1800"/>
              <a:buChar char="●"/>
            </a:pPr>
            <a:r>
              <a:rPr lang="en" dirty="0"/>
              <a:t>Nosso foco: qualidade interna de sistemas do tipo B</a:t>
            </a:r>
            <a:endParaRPr sz="1800" dirty="0"/>
          </a:p>
          <a:p>
            <a:pPr marL="0" lvl="0" indent="0" algn="l" rtl="0">
              <a:spcBef>
                <a:spcPts val="1000"/>
              </a:spcBef>
              <a:spcAft>
                <a:spcPts val="1000"/>
              </a:spcAft>
              <a:buNone/>
            </a:pPr>
            <a:endParaRPr dirty="0"/>
          </a:p>
        </p:txBody>
      </p:sp>
      <p:sp>
        <p:nvSpPr>
          <p:cNvPr id="70" name="Google Shape;7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Débito Técnico</a:t>
            </a:r>
            <a:endParaRPr dirty="0"/>
          </a:p>
          <a:p>
            <a:pPr lvl="0"/>
            <a:r>
              <a:rPr lang="en" dirty="0" smtClean="0"/>
              <a:t>(</a:t>
            </a:r>
            <a:r>
              <a:rPr lang="en" i="1" dirty="0" smtClean="0"/>
              <a:t>Technical Debt</a:t>
            </a:r>
            <a:r>
              <a:rPr lang="en" dirty="0" smtClean="0"/>
              <a:t>)</a:t>
            </a:r>
            <a:endParaRPr dirty="0"/>
          </a:p>
          <a:p>
            <a:pPr marL="0" lvl="0" indent="0" algn="ctr" rtl="0">
              <a:spcBef>
                <a:spcPts val="0"/>
              </a:spcBef>
              <a:spcAft>
                <a:spcPts val="0"/>
              </a:spcAft>
              <a:buNone/>
            </a:pPr>
            <a:endParaRPr sz="1800" dirty="0"/>
          </a:p>
        </p:txBody>
      </p:sp>
      <p:sp>
        <p:nvSpPr>
          <p:cNvPr id="76" name="Google Shape;7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67118" y="333033"/>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Débito Técnico</a:t>
            </a:r>
            <a:endParaRPr dirty="0"/>
          </a:p>
        </p:txBody>
      </p:sp>
      <p:sp>
        <p:nvSpPr>
          <p:cNvPr id="82" name="Google Shape;82;p17"/>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2400" dirty="0"/>
              <a:t>Gerentes e executivos às vezes não valorizam aspectos de qualidade interna de </a:t>
            </a:r>
            <a:r>
              <a:rPr lang="en" sz="2400" i="1" dirty="0"/>
              <a:t>software</a:t>
            </a:r>
            <a:r>
              <a:rPr lang="en" sz="2400" dirty="0"/>
              <a:t>, pois eles são "invisíveis" para os clientes </a:t>
            </a:r>
            <a:r>
              <a:rPr lang="en" sz="2400" dirty="0" smtClean="0"/>
              <a:t>finais</a:t>
            </a:r>
            <a:endParaRPr lang="en" sz="2400" dirty="0"/>
          </a:p>
          <a:p>
            <a:pPr marL="457200" lvl="0" indent="-342900" algn="l" rtl="0">
              <a:spcBef>
                <a:spcPts val="0"/>
              </a:spcBef>
              <a:spcAft>
                <a:spcPts val="0"/>
              </a:spcAft>
              <a:buSzPts val="1800"/>
              <a:buChar char="●"/>
            </a:pPr>
            <a:endParaRPr lang="en" sz="2400" dirty="0"/>
          </a:p>
          <a:p>
            <a:pPr marL="457200" lvl="0" indent="-342900" algn="l" rtl="0">
              <a:spcBef>
                <a:spcPts val="0"/>
              </a:spcBef>
              <a:spcAft>
                <a:spcPts val="0"/>
              </a:spcAft>
              <a:buSzPts val="1800"/>
              <a:buChar char="●"/>
            </a:pPr>
            <a:r>
              <a:rPr lang="en" sz="2400" dirty="0" smtClean="0"/>
              <a:t>Não </a:t>
            </a:r>
            <a:r>
              <a:rPr lang="en" sz="2400" dirty="0"/>
              <a:t>envolvem a correção de bugs ou a implementação de </a:t>
            </a:r>
            <a:r>
              <a:rPr lang="en" sz="2400" i="1" dirty="0"/>
              <a:t>features</a:t>
            </a:r>
            <a:r>
              <a:rPr lang="en" sz="2400" dirty="0"/>
              <a:t> </a:t>
            </a:r>
            <a:endParaRPr sz="2400" dirty="0"/>
          </a:p>
        </p:txBody>
      </p:sp>
      <p:sp>
        <p:nvSpPr>
          <p:cNvPr id="83" name="Google Shape;83;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46254"/>
            <a:ext cx="8520600" cy="572700"/>
          </a:xfrm>
        </p:spPr>
        <p:txBody>
          <a:bodyPr/>
          <a:lstStyle/>
          <a:p>
            <a:pPr algn="ctr"/>
            <a:r>
              <a:rPr lang="pt-BR" dirty="0" smtClean="0"/>
              <a:t>Débito Técnico</a:t>
            </a:r>
            <a:endParaRPr lang="pt-BR" dirty="0"/>
          </a:p>
        </p:txBody>
      </p:sp>
      <p:sp>
        <p:nvSpPr>
          <p:cNvPr id="3" name="Text Placeholder 2"/>
          <p:cNvSpPr>
            <a:spLocks noGrp="1"/>
          </p:cNvSpPr>
          <p:nvPr>
            <p:ph type="body" idx="1"/>
          </p:nvPr>
        </p:nvSpPr>
        <p:spPr>
          <a:xfrm>
            <a:off x="311700" y="1032885"/>
            <a:ext cx="8520600" cy="3416400"/>
          </a:xfrm>
        </p:spPr>
        <p:txBody>
          <a:bodyPr/>
          <a:lstStyle/>
          <a:p>
            <a:r>
              <a:rPr lang="pt-BR" sz="2000" dirty="0"/>
              <a:t>Analogia para explicar para "leigos" a importância de qualidade </a:t>
            </a:r>
            <a:r>
              <a:rPr lang="pt-BR" sz="2000" dirty="0" smtClean="0"/>
              <a:t>interna</a:t>
            </a:r>
          </a:p>
          <a:p>
            <a:endParaRPr lang="pt-BR" sz="2000" dirty="0"/>
          </a:p>
          <a:p>
            <a:r>
              <a:rPr lang="pt-BR" sz="2000" dirty="0"/>
              <a:t>Baseada em termos da área financeira (débito, principal, juros, etc)</a:t>
            </a:r>
          </a:p>
          <a:p>
            <a:endParaRPr lang="pt-BR" sz="2000" dirty="0" smtClean="0"/>
          </a:p>
          <a:p>
            <a:r>
              <a:rPr lang="pt-BR" sz="2000" dirty="0"/>
              <a:t>Soluções não-ótimas de design e implementação que permitem lançar uma feature </a:t>
            </a:r>
            <a:r>
              <a:rPr lang="pt-BR" sz="2000" dirty="0" smtClean="0"/>
              <a:t>rapidamente, </a:t>
            </a:r>
            <a:r>
              <a:rPr lang="pt-BR" sz="2000" dirty="0"/>
              <a:t>mas que </a:t>
            </a:r>
            <a:r>
              <a:rPr lang="pt-BR" sz="2000" dirty="0" smtClean="0"/>
              <a:t>tornam a implementação </a:t>
            </a:r>
            <a:r>
              <a:rPr lang="pt-BR" sz="2000" dirty="0"/>
              <a:t>de novas features mais custosas</a:t>
            </a:r>
          </a:p>
          <a:p>
            <a:endParaRPr lang="pt-BR"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2248646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180633"/>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Primeiro Artigo sobre Débito </a:t>
            </a:r>
            <a:r>
              <a:rPr lang="en" dirty="0" smtClean="0"/>
              <a:t>Técnico (1 de 2)</a:t>
            </a:r>
            <a:endParaRPr dirty="0"/>
          </a:p>
        </p:txBody>
      </p:sp>
      <p:sp>
        <p:nvSpPr>
          <p:cNvPr id="89" name="Google Shape;89;p18"/>
          <p:cNvSpPr txBox="1">
            <a:spLocks noGrp="1"/>
          </p:cNvSpPr>
          <p:nvPr>
            <p:ph type="body" idx="1"/>
          </p:nvPr>
        </p:nvSpPr>
        <p:spPr>
          <a:xfrm>
            <a:off x="311700" y="10000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2000" dirty="0"/>
              <a:t>Ward Cunningham. The WyCash Portfolio Management System (Experience Report). OOPSLA 1992.</a:t>
            </a:r>
            <a:endParaRPr sz="2000" dirty="0"/>
          </a:p>
          <a:p>
            <a:pPr marL="914400" lvl="1" indent="-342900" algn="l" rtl="0">
              <a:spcBef>
                <a:spcPts val="1000"/>
              </a:spcBef>
              <a:spcAft>
                <a:spcPts val="0"/>
              </a:spcAft>
              <a:buSzPts val="1800"/>
              <a:buChar char="○"/>
            </a:pPr>
            <a:r>
              <a:rPr lang="en" sz="1800" i="1" dirty="0"/>
              <a:t>Although immature code may work fine and be completely acceptable …  excess quantities will make a program unmasterable …</a:t>
            </a:r>
            <a:endParaRPr sz="1800" i="1" dirty="0"/>
          </a:p>
          <a:p>
            <a:pPr marL="914400" lvl="1" indent="-342900" algn="l" rtl="0">
              <a:spcBef>
                <a:spcPts val="1000"/>
              </a:spcBef>
              <a:spcAft>
                <a:spcPts val="0"/>
              </a:spcAft>
              <a:buSzPts val="1800"/>
              <a:buChar char="○"/>
            </a:pPr>
            <a:r>
              <a:rPr lang="en" sz="1800" i="1" dirty="0"/>
              <a:t>Leading to ... an inflexible product.</a:t>
            </a:r>
            <a:endParaRPr sz="1800" i="1" dirty="0"/>
          </a:p>
          <a:p>
            <a:pPr marL="914400" lvl="1" indent="-342900" algn="l" rtl="0">
              <a:spcBef>
                <a:spcPts val="1000"/>
              </a:spcBef>
              <a:spcAft>
                <a:spcPts val="0"/>
              </a:spcAft>
              <a:buSzPts val="1800"/>
              <a:buChar char="○"/>
            </a:pPr>
            <a:r>
              <a:rPr lang="en" sz="1800" i="1" dirty="0"/>
              <a:t>Shipping first time code is like going into debt. </a:t>
            </a:r>
            <a:endParaRPr sz="1800" i="1" dirty="0"/>
          </a:p>
          <a:p>
            <a:pPr marL="0" lvl="0" indent="0" algn="l" rtl="0">
              <a:spcBef>
                <a:spcPts val="1000"/>
              </a:spcBef>
              <a:spcAft>
                <a:spcPts val="0"/>
              </a:spcAft>
              <a:buNone/>
            </a:pPr>
            <a:endParaRPr dirty="0"/>
          </a:p>
          <a:p>
            <a:pPr marL="0" lvl="0" indent="0" algn="l" rtl="0">
              <a:spcBef>
                <a:spcPts val="1000"/>
              </a:spcBef>
              <a:spcAft>
                <a:spcPts val="1000"/>
              </a:spcAft>
              <a:buNone/>
            </a:pPr>
            <a:endParaRPr dirty="0"/>
          </a:p>
        </p:txBody>
      </p:sp>
      <p:sp>
        <p:nvSpPr>
          <p:cNvPr id="90" name="Google Shape;90;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46254"/>
            <a:ext cx="8520600" cy="572700"/>
          </a:xfrm>
        </p:spPr>
        <p:txBody>
          <a:bodyPr/>
          <a:lstStyle/>
          <a:p>
            <a:pPr algn="ctr"/>
            <a:r>
              <a:rPr lang="en" dirty="0"/>
              <a:t>Primeiro Artigo sobre Débito </a:t>
            </a:r>
            <a:r>
              <a:rPr lang="en" dirty="0" smtClean="0"/>
              <a:t>Técnico (2 de 2)</a:t>
            </a:r>
            <a:endParaRPr lang="pt-BR" dirty="0"/>
          </a:p>
        </p:txBody>
      </p:sp>
      <p:sp>
        <p:nvSpPr>
          <p:cNvPr id="3" name="Text Placeholder 2"/>
          <p:cNvSpPr>
            <a:spLocks noGrp="1"/>
          </p:cNvSpPr>
          <p:nvPr>
            <p:ph type="body" idx="1"/>
          </p:nvPr>
        </p:nvSpPr>
        <p:spPr>
          <a:xfrm>
            <a:off x="311700" y="1032885"/>
            <a:ext cx="8638336" cy="3416400"/>
          </a:xfrm>
        </p:spPr>
        <p:txBody>
          <a:bodyPr/>
          <a:lstStyle/>
          <a:p>
            <a:pPr lvl="0"/>
            <a:r>
              <a:rPr lang="en-US" sz="2000" dirty="0"/>
              <a:t>Ward Cunningham. The </a:t>
            </a:r>
            <a:r>
              <a:rPr lang="en-US" sz="2000" dirty="0" err="1"/>
              <a:t>WyCash</a:t>
            </a:r>
            <a:r>
              <a:rPr lang="en-US" sz="2000" dirty="0"/>
              <a:t> Portfolio Management System (Experience Report). OOPSLA </a:t>
            </a:r>
            <a:r>
              <a:rPr lang="en-US" sz="2000" dirty="0" smtClean="0"/>
              <a:t>1992.</a:t>
            </a:r>
            <a:endParaRPr lang="en-US" sz="2000" i="1" dirty="0"/>
          </a:p>
          <a:p>
            <a:pPr lvl="1"/>
            <a:r>
              <a:rPr lang="en-US" sz="2000" i="1" dirty="0" smtClean="0"/>
              <a:t>A </a:t>
            </a:r>
            <a:r>
              <a:rPr lang="en-US" sz="2000" i="1" dirty="0"/>
              <a:t>little debt speeds development so long as it is paid back </a:t>
            </a:r>
            <a:r>
              <a:rPr lang="en-US" sz="2000" i="1" dirty="0" smtClean="0"/>
              <a:t>promptly</a:t>
            </a:r>
          </a:p>
          <a:p>
            <a:pPr lvl="1"/>
            <a:r>
              <a:rPr lang="en-US" sz="2000" i="1" dirty="0" smtClean="0"/>
              <a:t>The </a:t>
            </a:r>
            <a:r>
              <a:rPr lang="en-US" sz="2000" i="1" dirty="0"/>
              <a:t>danger occurs when the debt is not </a:t>
            </a:r>
            <a:r>
              <a:rPr lang="en-US" sz="2000" i="1" dirty="0" smtClean="0"/>
              <a:t>repaid</a:t>
            </a:r>
          </a:p>
          <a:p>
            <a:pPr lvl="1"/>
            <a:r>
              <a:rPr lang="en-US" sz="2000" i="1" dirty="0" smtClean="0"/>
              <a:t>Every </a:t>
            </a:r>
            <a:r>
              <a:rPr lang="en-US" sz="2000" i="1" dirty="0"/>
              <a:t>minute on not-quite-right code counts </a:t>
            </a:r>
            <a:endParaRPr lang="en-US" sz="2000" i="1" dirty="0" smtClean="0"/>
          </a:p>
          <a:p>
            <a:pPr marL="596900" lvl="1" indent="0">
              <a:buNone/>
            </a:pPr>
            <a:r>
              <a:rPr lang="en-US" sz="2000" i="1" dirty="0"/>
              <a:t> </a:t>
            </a:r>
            <a:r>
              <a:rPr lang="en-US" sz="2000" i="1" dirty="0" smtClean="0"/>
              <a:t>   as </a:t>
            </a:r>
            <a:r>
              <a:rPr lang="en-US" sz="2000" i="1" dirty="0"/>
              <a:t>interest on that </a:t>
            </a:r>
            <a:r>
              <a:rPr lang="en-US" sz="2000" i="1" dirty="0" smtClean="0"/>
              <a:t>debt</a:t>
            </a:r>
            <a:endParaRPr lang="pt-BR" sz="2000" i="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266214485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1825</Words>
  <Application>Microsoft Office PowerPoint</Application>
  <PresentationFormat>On-screen Show (16:9)</PresentationFormat>
  <Paragraphs>269</Paragraphs>
  <Slides>35</Slides>
  <Notes>26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Courier New</vt:lpstr>
      <vt:lpstr>Simple Light</vt:lpstr>
      <vt:lpstr>Qualidade de Software  Prof. Eduardo Campos (CEFET-MG) </vt:lpstr>
      <vt:lpstr>Qualidade de Software</vt:lpstr>
      <vt:lpstr>Qualidade de Software</vt:lpstr>
      <vt:lpstr>Qualidade de Software x Tipos ABC de Sistemas</vt:lpstr>
      <vt:lpstr>Débito Técnico (Technical Debt) </vt:lpstr>
      <vt:lpstr>Débito Técnico</vt:lpstr>
      <vt:lpstr>Débito Técnico</vt:lpstr>
      <vt:lpstr>Primeiro Artigo sobre Débito Técnico (1 de 2)</vt:lpstr>
      <vt:lpstr>Primeiro Artigo sobre Débito Técnico (2 de 2)</vt:lpstr>
      <vt:lpstr>Consequências do Acúmulo de Débito Técnico </vt:lpstr>
      <vt:lpstr>Exemplos de Débito Técnico</vt:lpstr>
      <vt:lpstr>Exemplos de Débito Técnico</vt:lpstr>
      <vt:lpstr>Definição Ampliada</vt:lpstr>
      <vt:lpstr>Exemplos Reais</vt:lpstr>
      <vt:lpstr>Principal Desafio: Como quantificar TD?</vt:lpstr>
      <vt:lpstr>Principal Desafio: Como quantificar TD?</vt:lpstr>
      <vt:lpstr>Descarte de Sistemas</vt:lpstr>
      <vt:lpstr>Como Conseguir Qualidade de Código?</vt:lpstr>
      <vt:lpstr>Revisões de Código  </vt:lpstr>
      <vt:lpstr>Revisões de Código</vt:lpstr>
      <vt:lpstr>Exemplo de Revisão (1)</vt:lpstr>
      <vt:lpstr>Exemplo de Revisão (2)</vt:lpstr>
      <vt:lpstr>Qual o objetivo de revisões de código?</vt:lpstr>
      <vt:lpstr>Tipos de comentários mais comuns em revisões</vt:lpstr>
      <vt:lpstr>"Etiqueta" para Revisão de Código (como autor)</vt:lpstr>
      <vt:lpstr>"Etiqueta" para Revisão de Código (como revisor)</vt:lpstr>
      <vt:lpstr>Revisão de Código no Google (1 de 2)</vt:lpstr>
      <vt:lpstr>Revisão de Código no Google (2 de 2)</vt:lpstr>
      <vt:lpstr>Pull Request</vt:lpstr>
      <vt:lpstr>Pull Request</vt:lpstr>
      <vt:lpstr>Pull Request vs Revisão de Código</vt:lpstr>
      <vt:lpstr>Outras Técnicas para Garantia de Qualidade </vt:lpstr>
      <vt:lpstr>Inspeções de Código</vt:lpstr>
      <vt:lpstr>Ferramentas de Análise Estática</vt:lpstr>
      <vt:lpstr>Agradecimentos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Qualidade de Software  Prof. Eduardo Campos </dc:title>
  <cp:lastModifiedBy>Eduardo Cunha Campos</cp:lastModifiedBy>
  <cp:revision>59</cp:revision>
  <dcterms:modified xsi:type="dcterms:W3CDTF">2020-08-17T13:02:12Z</dcterms:modified>
</cp:coreProperties>
</file>