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fcf07537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fcf07537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b6116b3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b6116b3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2954e506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2954e50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2954e506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2954e50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2954e506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2954e506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2954e506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2954e506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2954e506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2954e506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2954e506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2954e506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74a8a231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74a8a231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2954e506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2954e506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2954e506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2954e506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2954e50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2954e50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2954e506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2954e506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92954e506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92954e506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2954e5068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2954e506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2954e5068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2954e5068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2d588eb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92d588eb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2d588eb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2d588eb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92954e5068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92954e506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2954e5068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2954e506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2954e5068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2954e5068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2954e506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2954e506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05c490a6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05c490a6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2954e5068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2954e506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74a8a231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974a8a231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2954e5068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2954e506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2954e5068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2954e506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2954e5068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2954e506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2954e5068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2954e506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2954e5068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92954e506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4e703b9b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4e703b9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3e24fd88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3e24fd88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2954e5068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2954e506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286d0e05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286d0e0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92954e5068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92954e506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2954e5068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92954e506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2954e5068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2954e5068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2954e5068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2954e506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2954e5068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2954e5068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92954e5068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92954e506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92954e5068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92954e506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2954e5068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2954e5068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2954e5068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2954e5068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2954e5068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2954e5068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05c490a6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05c490a6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92954e5068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92954e5068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92954e5068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92954e5068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94e25e91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94e25e91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3e24fd88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3e24fd88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93e24fd88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93e24fd88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92954e5068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92954e506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2954e5068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2954e5068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2954e5068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92954e506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92954e5068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92954e5068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92954e5068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92954e5068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286d0e053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286d0e05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2954e5068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92954e5068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2954e5068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2954e506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2954e5068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92954e5068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92954e5068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92954e506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92954e5068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92954e5068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92954e5068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92954e5068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92954e5068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92954e5068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92954e5068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92954e506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92954e5068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92954e5068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92954e5068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92954e506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2954e506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2954e50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92954e5068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92954e5068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92d4fb879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92d4fb879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92954e5068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92954e5068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92954e5068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92954e5068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2954e5068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2954e5068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92954e5068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92954e5068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b6116b39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b6116b39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92954e5068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92954e5068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92954e5068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92954e506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92954e5068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92954e5068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2954e506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2954e506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2954e506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2954e50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docs.google.com/presentation/d/1god5fDDd1aP6PwhPodOnAZSPpD80lqYDrHhuhyD7Tvg/edit#slide=id.g3f5c82004_99_135"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testing.googleblog.com/2020/08/code-coverage-best-practices.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repl.it/@mtvalente/ExemploMocks"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3200" dirty="0"/>
          </a:p>
          <a:p>
            <a:pPr marL="0" lvl="0" indent="0" algn="ctr" rtl="0">
              <a:spcBef>
                <a:spcPts val="0"/>
              </a:spcBef>
              <a:spcAft>
                <a:spcPts val="0"/>
              </a:spcAft>
              <a:buNone/>
            </a:pPr>
            <a:r>
              <a:rPr lang="en" sz="3200" b="1" dirty="0" smtClean="0"/>
              <a:t>Testes de Software</a:t>
            </a:r>
            <a:endParaRPr sz="3200" b="1" dirty="0"/>
          </a:p>
          <a:p>
            <a:pPr marL="0" lvl="0" indent="0" algn="ctr" rtl="0">
              <a:spcBef>
                <a:spcPts val="0"/>
              </a:spcBef>
              <a:spcAft>
                <a:spcPts val="0"/>
              </a:spcAft>
              <a:buNone/>
            </a:pPr>
            <a:endParaRPr sz="3000" dirty="0"/>
          </a:p>
          <a:p>
            <a:pPr marL="0" lvl="0" indent="0" algn="ctr" rtl="0">
              <a:spcBef>
                <a:spcPts val="0"/>
              </a:spcBef>
              <a:spcAft>
                <a:spcPts val="0"/>
              </a:spcAft>
              <a:buNone/>
            </a:pPr>
            <a:r>
              <a:rPr lang="en" sz="2400" dirty="0"/>
              <a:t>Prof. </a:t>
            </a:r>
            <a:r>
              <a:rPr lang="en" sz="2400" dirty="0" smtClean="0"/>
              <a:t>Eduardo Campos (CEFET-MG)</a:t>
            </a:r>
            <a:endParaRPr sz="2400" dirty="0"/>
          </a:p>
          <a:p>
            <a:pPr marL="0" lvl="0" indent="0" algn="ctr" rtl="0">
              <a:spcBef>
                <a:spcPts val="0"/>
              </a:spcBef>
              <a:spcAft>
                <a:spcPts val="0"/>
              </a:spcAft>
              <a:buNone/>
            </a:pPr>
            <a:endParaRPr sz="2400" dirty="0"/>
          </a:p>
          <a:p>
            <a:pPr marL="0" lvl="0" indent="0" algn="ctr" rtl="0">
              <a:spcBef>
                <a:spcPts val="0"/>
              </a:spcBef>
              <a:spcAft>
                <a:spcPts val="0"/>
              </a:spcAft>
              <a:buNone/>
            </a:pPr>
            <a:r>
              <a:rPr lang="en" sz="1400" dirty="0"/>
              <a:t>https://engsoftmoderna.info</a:t>
            </a:r>
            <a:endParaRPr sz="1400" dirty="0"/>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6" name="Google Shape;56;p13"/>
          <p:cNvSpPr txBox="1"/>
          <p:nvPr/>
        </p:nvSpPr>
        <p:spPr>
          <a:xfrm>
            <a:off x="751450" y="4455775"/>
            <a:ext cx="7695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FF0000"/>
                </a:solidFill>
                <a:highlight>
                  <a:schemeClr val="lt1"/>
                </a:highlight>
              </a:rPr>
              <a:t>Slides do prof. Marco Tulio Valente do DCC/UFMG</a:t>
            </a:r>
            <a:endParaRPr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Anti-padrões de suíte de testes: "casquinha de sorvete" e "ampulheta"</a:t>
            </a:r>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pic>
        <p:nvPicPr>
          <p:cNvPr id="127" name="Google Shape;127;p22"/>
          <p:cNvPicPr preferRelativeResize="0"/>
          <p:nvPr/>
        </p:nvPicPr>
        <p:blipFill>
          <a:blip r:embed="rId3">
            <a:alphaModFix/>
          </a:blip>
          <a:stretch>
            <a:fillRect/>
          </a:stretch>
        </p:blipFill>
        <p:spPr>
          <a:xfrm>
            <a:off x="427051" y="1418150"/>
            <a:ext cx="5135100" cy="3344350"/>
          </a:xfrm>
          <a:prstGeom prst="rect">
            <a:avLst/>
          </a:prstGeom>
          <a:noFill/>
          <a:ln w="9525" cap="flat" cmpd="sng">
            <a:solidFill>
              <a:schemeClr val="dk2"/>
            </a:solidFill>
            <a:prstDash val="solid"/>
            <a:round/>
            <a:headEnd type="none" w="sm" len="sm"/>
            <a:tailEnd type="none" w="sm" len="sm"/>
          </a:ln>
        </p:spPr>
      </p:pic>
      <p:sp>
        <p:nvSpPr>
          <p:cNvPr id="128" name="Google Shape;128;p22"/>
          <p:cNvSpPr txBox="1"/>
          <p:nvPr/>
        </p:nvSpPr>
        <p:spPr>
          <a:xfrm>
            <a:off x="1182750" y="4845275"/>
            <a:ext cx="2972700" cy="2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Fonte: Software Engineering at Google. O'Reilly, 2020.</a:t>
            </a:r>
            <a:endParaRPr sz="23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Testes de Unidade </a:t>
            </a:r>
            <a:endParaRPr b="1"/>
          </a:p>
          <a:p>
            <a:pPr marL="0" lvl="0" indent="0" algn="ctr" rtl="0">
              <a:spcBef>
                <a:spcPts val="0"/>
              </a:spcBef>
              <a:spcAft>
                <a:spcPts val="0"/>
              </a:spcAft>
              <a:buNone/>
            </a:pPr>
            <a:r>
              <a:rPr lang="en" sz="3400"/>
              <a:t>(nosso principal objeto de estudo)</a:t>
            </a:r>
            <a:endParaRPr sz="3400"/>
          </a:p>
        </p:txBody>
      </p:sp>
      <p:sp>
        <p:nvSpPr>
          <p:cNvPr id="134" name="Google Shape;13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Testes de Unidade</a:t>
            </a:r>
            <a:endParaRPr/>
          </a:p>
        </p:txBody>
      </p:sp>
      <p:sp>
        <p:nvSpPr>
          <p:cNvPr id="140" name="Google Shape;140;p24"/>
          <p:cNvSpPr txBox="1">
            <a:spLocks noGrp="1"/>
          </p:cNvSpPr>
          <p:nvPr>
            <p:ph type="body" idx="1"/>
          </p:nvPr>
        </p:nvSpPr>
        <p:spPr>
          <a:xfrm>
            <a:off x="311700" y="1152475"/>
            <a:ext cx="4977600" cy="1043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SzPts val="2400"/>
              <a:buChar char="●"/>
            </a:pPr>
            <a:r>
              <a:rPr lang="en" sz="2400"/>
              <a:t>São testes automatizados </a:t>
            </a:r>
            <a:endParaRPr sz="2400"/>
          </a:p>
          <a:p>
            <a:pPr marL="457200" marR="0" lvl="0" indent="0" algn="l" rtl="0">
              <a:lnSpc>
                <a:spcPct val="100000"/>
              </a:lnSpc>
              <a:spcBef>
                <a:spcPts val="1000"/>
              </a:spcBef>
              <a:spcAft>
                <a:spcPts val="0"/>
              </a:spcAft>
              <a:buNone/>
            </a:pPr>
            <a:r>
              <a:rPr lang="en" sz="2400"/>
              <a:t>de pequenas unidades de </a:t>
            </a:r>
            <a:endParaRPr sz="2400"/>
          </a:p>
          <a:p>
            <a:pPr marL="457200" marR="0" lvl="0" indent="0" algn="l" rtl="0">
              <a:lnSpc>
                <a:spcPct val="100000"/>
              </a:lnSpc>
              <a:spcBef>
                <a:spcPts val="1000"/>
              </a:spcBef>
              <a:spcAft>
                <a:spcPts val="0"/>
              </a:spcAft>
              <a:buNone/>
            </a:pPr>
            <a:r>
              <a:rPr lang="en" sz="2400"/>
              <a:t>código (normalmente, classes)</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141" name="Google Shape;14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pic>
        <p:nvPicPr>
          <p:cNvPr id="142" name="Google Shape;142;p24"/>
          <p:cNvPicPr preferRelativeResize="0"/>
          <p:nvPr/>
        </p:nvPicPr>
        <p:blipFill>
          <a:blip r:embed="rId3">
            <a:alphaModFix/>
          </a:blip>
          <a:stretch>
            <a:fillRect/>
          </a:stretch>
        </p:blipFill>
        <p:spPr>
          <a:xfrm>
            <a:off x="5746500" y="103325"/>
            <a:ext cx="2545042"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Primeiro Exemplo: teste de unidade para uma classe Stack</a:t>
            </a:r>
            <a:endParaRPr sz="3400"/>
          </a:p>
        </p:txBody>
      </p:sp>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pic>
        <p:nvPicPr>
          <p:cNvPr id="154" name="Google Shape;154;p26"/>
          <p:cNvPicPr preferRelativeResize="0"/>
          <p:nvPr/>
        </p:nvPicPr>
        <p:blipFill>
          <a:blip r:embed="rId3">
            <a:alphaModFix/>
          </a:blip>
          <a:stretch>
            <a:fillRect/>
          </a:stretch>
        </p:blipFill>
        <p:spPr>
          <a:xfrm>
            <a:off x="228600" y="291525"/>
            <a:ext cx="3323844" cy="4765301"/>
          </a:xfrm>
          <a:prstGeom prst="rect">
            <a:avLst/>
          </a:prstGeom>
          <a:noFill/>
          <a:ln>
            <a:noFill/>
          </a:ln>
        </p:spPr>
      </p:pic>
      <p:sp>
        <p:nvSpPr>
          <p:cNvPr id="155" name="Google Shape;155;p26"/>
          <p:cNvSpPr txBox="1"/>
          <p:nvPr/>
        </p:nvSpPr>
        <p:spPr>
          <a:xfrm>
            <a:off x="1283525" y="38325"/>
            <a:ext cx="77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Classe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pic>
        <p:nvPicPr>
          <p:cNvPr id="161" name="Google Shape;161;p27"/>
          <p:cNvPicPr preferRelativeResize="0"/>
          <p:nvPr/>
        </p:nvPicPr>
        <p:blipFill>
          <a:blip r:embed="rId3">
            <a:alphaModFix/>
          </a:blip>
          <a:stretch>
            <a:fillRect/>
          </a:stretch>
        </p:blipFill>
        <p:spPr>
          <a:xfrm>
            <a:off x="228600" y="291525"/>
            <a:ext cx="3323844" cy="4765301"/>
          </a:xfrm>
          <a:prstGeom prst="rect">
            <a:avLst/>
          </a:prstGeom>
          <a:noFill/>
          <a:ln>
            <a:noFill/>
          </a:ln>
        </p:spPr>
      </p:pic>
      <p:sp>
        <p:nvSpPr>
          <p:cNvPr id="162" name="Google Shape;162;p27"/>
          <p:cNvSpPr txBox="1"/>
          <p:nvPr/>
        </p:nvSpPr>
        <p:spPr>
          <a:xfrm>
            <a:off x="1283525" y="38325"/>
            <a:ext cx="77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Classe</a:t>
            </a:r>
            <a:endParaRPr/>
          </a:p>
        </p:txBody>
      </p:sp>
      <p:sp>
        <p:nvSpPr>
          <p:cNvPr id="163" name="Google Shape;163;p27"/>
          <p:cNvSpPr txBox="1"/>
          <p:nvPr/>
        </p:nvSpPr>
        <p:spPr>
          <a:xfrm>
            <a:off x="5042700" y="38325"/>
            <a:ext cx="2550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Teste (também é uma classe)</a:t>
            </a:r>
            <a:endParaRPr/>
          </a:p>
        </p:txBody>
      </p:sp>
      <p:pic>
        <p:nvPicPr>
          <p:cNvPr id="164" name="Google Shape;164;p27"/>
          <p:cNvPicPr preferRelativeResize="0"/>
          <p:nvPr/>
        </p:nvPicPr>
        <p:blipFill>
          <a:blip r:embed="rId4">
            <a:alphaModFix/>
          </a:blip>
          <a:stretch>
            <a:fillRect/>
          </a:stretch>
        </p:blipFill>
        <p:spPr>
          <a:xfrm>
            <a:off x="3857244" y="355725"/>
            <a:ext cx="4615213" cy="37503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pic>
        <p:nvPicPr>
          <p:cNvPr id="170" name="Google Shape;170;p28"/>
          <p:cNvPicPr preferRelativeResize="0"/>
          <p:nvPr/>
        </p:nvPicPr>
        <p:blipFill>
          <a:blip r:embed="rId3">
            <a:alphaModFix/>
          </a:blip>
          <a:stretch>
            <a:fillRect/>
          </a:stretch>
        </p:blipFill>
        <p:spPr>
          <a:xfrm>
            <a:off x="152400" y="533400"/>
            <a:ext cx="5505450" cy="4352925"/>
          </a:xfrm>
          <a:prstGeom prst="rect">
            <a:avLst/>
          </a:prstGeom>
          <a:noFill/>
          <a:ln>
            <a:noFill/>
          </a:ln>
        </p:spPr>
      </p:pic>
      <p:cxnSp>
        <p:nvCxnSpPr>
          <p:cNvPr id="171" name="Google Shape;171;p28"/>
          <p:cNvCxnSpPr>
            <a:endCxn id="172" idx="1"/>
          </p:cNvCxnSpPr>
          <p:nvPr/>
        </p:nvCxnSpPr>
        <p:spPr>
          <a:xfrm rot="10800000" flipH="1">
            <a:off x="1259850" y="1432650"/>
            <a:ext cx="5094300" cy="941400"/>
          </a:xfrm>
          <a:prstGeom prst="straightConnector1">
            <a:avLst/>
          </a:prstGeom>
          <a:noFill/>
          <a:ln w="9525" cap="flat" cmpd="sng">
            <a:solidFill>
              <a:schemeClr val="dk2"/>
            </a:solidFill>
            <a:prstDash val="solid"/>
            <a:round/>
            <a:headEnd type="none" w="med" len="med"/>
            <a:tailEnd type="stealth" w="med" len="med"/>
          </a:ln>
        </p:spPr>
      </p:cxnSp>
      <p:sp>
        <p:nvSpPr>
          <p:cNvPr id="172" name="Google Shape;172;p28"/>
          <p:cNvSpPr txBox="1"/>
          <p:nvPr/>
        </p:nvSpPr>
        <p:spPr>
          <a:xfrm>
            <a:off x="6354150" y="1082850"/>
            <a:ext cx="29718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Métodos de teste (sem parâmetros,</a:t>
            </a:r>
            <a:endParaRPr/>
          </a:p>
          <a:p>
            <a:pPr marL="0" lvl="0" indent="0" algn="l" rtl="0">
              <a:spcBef>
                <a:spcPts val="0"/>
              </a:spcBef>
              <a:spcAft>
                <a:spcPts val="0"/>
              </a:spcAft>
              <a:buNone/>
            </a:pPr>
            <a:r>
              <a:rPr lang="en"/>
              <a:t>começam com test)</a:t>
            </a:r>
            <a:endParaRPr/>
          </a:p>
        </p:txBody>
      </p:sp>
      <p:cxnSp>
        <p:nvCxnSpPr>
          <p:cNvPr id="173" name="Google Shape;173;p28"/>
          <p:cNvCxnSpPr>
            <a:endCxn id="174" idx="1"/>
          </p:cNvCxnSpPr>
          <p:nvPr/>
        </p:nvCxnSpPr>
        <p:spPr>
          <a:xfrm rot="10800000" flipH="1">
            <a:off x="3529650" y="2194050"/>
            <a:ext cx="2824500" cy="679800"/>
          </a:xfrm>
          <a:prstGeom prst="straightConnector1">
            <a:avLst/>
          </a:prstGeom>
          <a:noFill/>
          <a:ln w="9525" cap="flat" cmpd="sng">
            <a:solidFill>
              <a:schemeClr val="dk2"/>
            </a:solidFill>
            <a:prstDash val="solid"/>
            <a:round/>
            <a:headEnd type="none" w="med" len="med"/>
            <a:tailEnd type="stealth" w="med" len="med"/>
          </a:ln>
        </p:spPr>
      </p:cxnSp>
      <p:sp>
        <p:nvSpPr>
          <p:cNvPr id="174" name="Google Shape;174;p28"/>
          <p:cNvSpPr txBox="1"/>
          <p:nvPr/>
        </p:nvSpPr>
        <p:spPr>
          <a:xfrm>
            <a:off x="6354150" y="1997250"/>
            <a:ext cx="1680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Fixture</a:t>
            </a:r>
            <a:r>
              <a:rPr lang="en"/>
              <a:t> (contexto)</a:t>
            </a:r>
            <a:endParaRPr/>
          </a:p>
        </p:txBody>
      </p:sp>
      <p:sp>
        <p:nvSpPr>
          <p:cNvPr id="175" name="Google Shape;175;p28"/>
          <p:cNvSpPr txBox="1"/>
          <p:nvPr/>
        </p:nvSpPr>
        <p:spPr>
          <a:xfrm>
            <a:off x="6354150" y="2454450"/>
            <a:ext cx="2395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Chama </a:t>
            </a:r>
            <a:r>
              <a:rPr lang="en" b="1"/>
              <a:t>método sob teste</a:t>
            </a:r>
            <a:endParaRPr b="1"/>
          </a:p>
        </p:txBody>
      </p:sp>
      <p:cxnSp>
        <p:nvCxnSpPr>
          <p:cNvPr id="176" name="Google Shape;176;p28"/>
          <p:cNvCxnSpPr>
            <a:endCxn id="175" idx="1"/>
          </p:cNvCxnSpPr>
          <p:nvPr/>
        </p:nvCxnSpPr>
        <p:spPr>
          <a:xfrm rot="10800000" flipH="1">
            <a:off x="4032750" y="2651250"/>
            <a:ext cx="2321400" cy="555600"/>
          </a:xfrm>
          <a:prstGeom prst="straightConnector1">
            <a:avLst/>
          </a:prstGeom>
          <a:noFill/>
          <a:ln w="9525" cap="flat" cmpd="sng">
            <a:solidFill>
              <a:schemeClr val="dk2"/>
            </a:solidFill>
            <a:prstDash val="solid"/>
            <a:round/>
            <a:headEnd type="none" w="med" len="med"/>
            <a:tailEnd type="stealth" w="med" len="med"/>
          </a:ln>
        </p:spPr>
      </p:cxnSp>
      <p:cxnSp>
        <p:nvCxnSpPr>
          <p:cNvPr id="177" name="Google Shape;177;p28"/>
          <p:cNvCxnSpPr/>
          <p:nvPr/>
        </p:nvCxnSpPr>
        <p:spPr>
          <a:xfrm rot="10800000" flipH="1">
            <a:off x="2738250" y="3363150"/>
            <a:ext cx="3592200" cy="260100"/>
          </a:xfrm>
          <a:prstGeom prst="straightConnector1">
            <a:avLst/>
          </a:prstGeom>
          <a:noFill/>
          <a:ln w="9525" cap="flat" cmpd="sng">
            <a:solidFill>
              <a:schemeClr val="dk2"/>
            </a:solidFill>
            <a:prstDash val="solid"/>
            <a:round/>
            <a:headEnd type="none" w="med" len="med"/>
            <a:tailEnd type="stealth" w="med" len="med"/>
          </a:ln>
        </p:spPr>
      </p:cxnSp>
      <p:sp>
        <p:nvSpPr>
          <p:cNvPr id="178" name="Google Shape;178;p28"/>
          <p:cNvSpPr txBox="1"/>
          <p:nvPr/>
        </p:nvSpPr>
        <p:spPr>
          <a:xfrm>
            <a:off x="6354150" y="2911650"/>
            <a:ext cx="2395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Comando </a:t>
            </a:r>
            <a:r>
              <a:rPr lang="en" b="1"/>
              <a:t>assert</a:t>
            </a:r>
            <a:r>
              <a:rPr lang="en"/>
              <a:t>: verifica se resultado é aquele esperado; se não for, lança uma exceção</a:t>
            </a:r>
            <a:endParaRPr/>
          </a:p>
        </p:txBody>
      </p:sp>
      <p:sp>
        <p:nvSpPr>
          <p:cNvPr id="179" name="Google Shape;179;p28"/>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Anatomia de um Teste de Unidade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
        <p:nvSpPr>
          <p:cNvPr id="185" name="Google Shape;185;p29"/>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Framework de testes: xUnit</a:t>
            </a:r>
            <a:endParaRPr/>
          </a:p>
        </p:txBody>
      </p:sp>
      <p:pic>
        <p:nvPicPr>
          <p:cNvPr id="186" name="Google Shape;186;p29"/>
          <p:cNvPicPr preferRelativeResize="0"/>
          <p:nvPr/>
        </p:nvPicPr>
        <p:blipFill>
          <a:blip r:embed="rId3">
            <a:alphaModFix/>
          </a:blip>
          <a:stretch>
            <a:fillRect/>
          </a:stretch>
        </p:blipFill>
        <p:spPr>
          <a:xfrm>
            <a:off x="381000" y="941525"/>
            <a:ext cx="4238625" cy="1019175"/>
          </a:xfrm>
          <a:prstGeom prst="rect">
            <a:avLst/>
          </a:prstGeom>
          <a:noFill/>
          <a:ln w="9525" cap="flat" cmpd="sng">
            <a:solidFill>
              <a:schemeClr val="dk2"/>
            </a:solidFill>
            <a:prstDash val="solid"/>
            <a:round/>
            <a:headEnd type="none" w="sm" len="sm"/>
            <a:tailEnd type="none" w="sm" len="sm"/>
          </a:ln>
        </p:spPr>
      </p:pic>
      <p:sp>
        <p:nvSpPr>
          <p:cNvPr id="187" name="Google Shape;187;p29"/>
          <p:cNvSpPr txBox="1"/>
          <p:nvPr/>
        </p:nvSpPr>
        <p:spPr>
          <a:xfrm>
            <a:off x="5785250" y="1263625"/>
            <a:ext cx="241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Testes passaram!</a:t>
            </a:r>
            <a:endParaRPr/>
          </a:p>
        </p:txBody>
      </p:sp>
      <p:sp>
        <p:nvSpPr>
          <p:cNvPr id="188" name="Google Shape;188;p29"/>
          <p:cNvSpPr/>
          <p:nvPr/>
        </p:nvSpPr>
        <p:spPr>
          <a:xfrm>
            <a:off x="4830300" y="1187550"/>
            <a:ext cx="905700" cy="5331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9" name="Google Shape;189;p29"/>
          <p:cNvPicPr preferRelativeResize="0"/>
          <p:nvPr/>
        </p:nvPicPr>
        <p:blipFill>
          <a:blip r:embed="rId4">
            <a:alphaModFix/>
          </a:blip>
          <a:stretch>
            <a:fillRect/>
          </a:stretch>
        </p:blipFill>
        <p:spPr>
          <a:xfrm>
            <a:off x="7700475" y="118475"/>
            <a:ext cx="1019175" cy="10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195" name="Google Shape;195;p30"/>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Framework de testes: xUnit</a:t>
            </a:r>
            <a:endParaRPr/>
          </a:p>
        </p:txBody>
      </p:sp>
      <p:pic>
        <p:nvPicPr>
          <p:cNvPr id="196" name="Google Shape;196;p30"/>
          <p:cNvPicPr preferRelativeResize="0"/>
          <p:nvPr/>
        </p:nvPicPr>
        <p:blipFill>
          <a:blip r:embed="rId3">
            <a:alphaModFix/>
          </a:blip>
          <a:stretch>
            <a:fillRect/>
          </a:stretch>
        </p:blipFill>
        <p:spPr>
          <a:xfrm>
            <a:off x="381000" y="941525"/>
            <a:ext cx="4238625" cy="1019175"/>
          </a:xfrm>
          <a:prstGeom prst="rect">
            <a:avLst/>
          </a:prstGeom>
          <a:noFill/>
          <a:ln w="9525" cap="flat" cmpd="sng">
            <a:solidFill>
              <a:schemeClr val="dk2"/>
            </a:solidFill>
            <a:prstDash val="solid"/>
            <a:round/>
            <a:headEnd type="none" w="sm" len="sm"/>
            <a:tailEnd type="none" w="sm" len="sm"/>
          </a:ln>
        </p:spPr>
      </p:pic>
      <p:pic>
        <p:nvPicPr>
          <p:cNvPr id="197" name="Google Shape;197;p30"/>
          <p:cNvPicPr preferRelativeResize="0"/>
          <p:nvPr/>
        </p:nvPicPr>
        <p:blipFill>
          <a:blip r:embed="rId4">
            <a:alphaModFix/>
          </a:blip>
          <a:stretch>
            <a:fillRect/>
          </a:stretch>
        </p:blipFill>
        <p:spPr>
          <a:xfrm>
            <a:off x="381000" y="2494100"/>
            <a:ext cx="4276725" cy="1304925"/>
          </a:xfrm>
          <a:prstGeom prst="rect">
            <a:avLst/>
          </a:prstGeom>
          <a:noFill/>
          <a:ln w="9525" cap="flat" cmpd="sng">
            <a:solidFill>
              <a:schemeClr val="dk2"/>
            </a:solidFill>
            <a:prstDash val="solid"/>
            <a:round/>
            <a:headEnd type="none" w="sm" len="sm"/>
            <a:tailEnd type="none" w="sm" len="sm"/>
          </a:ln>
        </p:spPr>
      </p:pic>
      <p:sp>
        <p:nvSpPr>
          <p:cNvPr id="198" name="Google Shape;198;p30"/>
          <p:cNvSpPr txBox="1"/>
          <p:nvPr/>
        </p:nvSpPr>
        <p:spPr>
          <a:xfrm>
            <a:off x="5785250" y="1263625"/>
            <a:ext cx="241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Testes passaram!</a:t>
            </a:r>
            <a:endParaRPr/>
          </a:p>
        </p:txBody>
      </p:sp>
      <p:sp>
        <p:nvSpPr>
          <p:cNvPr id="199" name="Google Shape;199;p30"/>
          <p:cNvSpPr/>
          <p:nvPr/>
        </p:nvSpPr>
        <p:spPr>
          <a:xfrm>
            <a:off x="4830300" y="1187550"/>
            <a:ext cx="905700" cy="5331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txBox="1"/>
          <p:nvPr/>
        </p:nvSpPr>
        <p:spPr>
          <a:xfrm>
            <a:off x="5861450" y="2863825"/>
            <a:ext cx="241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Algum teste falhou!</a:t>
            </a:r>
            <a:endParaRPr/>
          </a:p>
        </p:txBody>
      </p:sp>
      <p:pic>
        <p:nvPicPr>
          <p:cNvPr id="201" name="Google Shape;201;p30"/>
          <p:cNvPicPr preferRelativeResize="0"/>
          <p:nvPr/>
        </p:nvPicPr>
        <p:blipFill>
          <a:blip r:embed="rId5">
            <a:alphaModFix/>
          </a:blip>
          <a:stretch>
            <a:fillRect/>
          </a:stretch>
        </p:blipFill>
        <p:spPr>
          <a:xfrm>
            <a:off x="7700475" y="118475"/>
            <a:ext cx="1019175" cy="1019175"/>
          </a:xfrm>
          <a:prstGeom prst="rect">
            <a:avLst/>
          </a:prstGeom>
          <a:noFill/>
          <a:ln>
            <a:noFill/>
          </a:ln>
        </p:spPr>
      </p:pic>
      <p:sp>
        <p:nvSpPr>
          <p:cNvPr id="202" name="Google Shape;202;p30"/>
          <p:cNvSpPr/>
          <p:nvPr/>
        </p:nvSpPr>
        <p:spPr>
          <a:xfrm>
            <a:off x="4906500" y="2787750"/>
            <a:ext cx="905700" cy="5331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Mais métodos de teste</a:t>
            </a:r>
            <a:endParaRPr sz="3400"/>
          </a:p>
        </p:txBody>
      </p:sp>
      <p:sp>
        <p:nvSpPr>
          <p:cNvPr id="208" name="Google Shape;20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4650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Relembrando Cap. 1 (Introdução)</a:t>
            </a: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14" name="Google Shape;214;p32"/>
          <p:cNvPicPr preferRelativeResize="0"/>
          <p:nvPr/>
        </p:nvPicPr>
        <p:blipFill>
          <a:blip r:embed="rId3">
            <a:alphaModFix/>
          </a:blip>
          <a:stretch>
            <a:fillRect/>
          </a:stretch>
        </p:blipFill>
        <p:spPr>
          <a:xfrm>
            <a:off x="228600" y="228600"/>
            <a:ext cx="3295650" cy="4629150"/>
          </a:xfrm>
          <a:prstGeom prst="rect">
            <a:avLst/>
          </a:prstGeom>
          <a:noFill/>
          <a:ln>
            <a:noFill/>
          </a:ln>
        </p:spPr>
      </p:pic>
      <p:cxnSp>
        <p:nvCxnSpPr>
          <p:cNvPr id="215" name="Google Shape;215;p32"/>
          <p:cNvCxnSpPr/>
          <p:nvPr/>
        </p:nvCxnSpPr>
        <p:spPr>
          <a:xfrm rot="10800000" flipH="1">
            <a:off x="1145325" y="812150"/>
            <a:ext cx="2998500" cy="458100"/>
          </a:xfrm>
          <a:prstGeom prst="straightConnector1">
            <a:avLst/>
          </a:prstGeom>
          <a:noFill/>
          <a:ln w="9525" cap="flat" cmpd="sng">
            <a:solidFill>
              <a:schemeClr val="dk2"/>
            </a:solidFill>
            <a:prstDash val="solid"/>
            <a:round/>
            <a:headEnd type="none" w="med" len="med"/>
            <a:tailEnd type="stealth" w="med" len="med"/>
          </a:ln>
        </p:spPr>
      </p:cxnSp>
      <p:sp>
        <p:nvSpPr>
          <p:cNvPr id="216" name="Google Shape;216;p32"/>
          <p:cNvSpPr txBox="1"/>
          <p:nvPr/>
        </p:nvSpPr>
        <p:spPr>
          <a:xfrm>
            <a:off x="4168550" y="624725"/>
            <a:ext cx="3727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Executado antes de qualquer método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22" name="Google Shape;222;p33"/>
          <p:cNvPicPr preferRelativeResize="0"/>
          <p:nvPr/>
        </p:nvPicPr>
        <p:blipFill>
          <a:blip r:embed="rId3">
            <a:alphaModFix/>
          </a:blip>
          <a:stretch>
            <a:fillRect/>
          </a:stretch>
        </p:blipFill>
        <p:spPr>
          <a:xfrm>
            <a:off x="304800" y="228600"/>
            <a:ext cx="3467100" cy="4505325"/>
          </a:xfrm>
          <a:prstGeom prst="rect">
            <a:avLst/>
          </a:prstGeom>
          <a:noFill/>
          <a:ln>
            <a:noFill/>
          </a:ln>
        </p:spPr>
      </p:pic>
      <p:cxnSp>
        <p:nvCxnSpPr>
          <p:cNvPr id="223" name="Google Shape;223;p33"/>
          <p:cNvCxnSpPr>
            <a:endCxn id="224" idx="1"/>
          </p:cNvCxnSpPr>
          <p:nvPr/>
        </p:nvCxnSpPr>
        <p:spPr>
          <a:xfrm rot="10800000" flipH="1">
            <a:off x="1897400" y="1069225"/>
            <a:ext cx="2581500" cy="654900"/>
          </a:xfrm>
          <a:prstGeom prst="straightConnector1">
            <a:avLst/>
          </a:prstGeom>
          <a:noFill/>
          <a:ln w="9525" cap="flat" cmpd="sng">
            <a:solidFill>
              <a:schemeClr val="dk2"/>
            </a:solidFill>
            <a:prstDash val="solid"/>
            <a:round/>
            <a:headEnd type="none" w="med" len="med"/>
            <a:tailEnd type="stealth" w="med" len="med"/>
          </a:ln>
        </p:spPr>
      </p:cxnSp>
      <p:sp>
        <p:nvSpPr>
          <p:cNvPr id="224" name="Google Shape;224;p33"/>
          <p:cNvSpPr txBox="1"/>
          <p:nvPr/>
        </p:nvSpPr>
        <p:spPr>
          <a:xfrm>
            <a:off x="4478900" y="549025"/>
            <a:ext cx="3467100" cy="10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Parâmetros: valor esperado (3) e valor </a:t>
            </a:r>
            <a:endParaRPr/>
          </a:p>
          <a:p>
            <a:pPr marL="0" lvl="0" indent="0" algn="l" rtl="0">
              <a:lnSpc>
                <a:spcPct val="115000"/>
              </a:lnSpc>
              <a:spcBef>
                <a:spcPts val="0"/>
              </a:spcBef>
              <a:spcAft>
                <a:spcPts val="0"/>
              </a:spcAft>
              <a:buNone/>
            </a:pPr>
            <a:r>
              <a:rPr lang="en"/>
              <a:t>encontrado (size), nesta ordem.</a:t>
            </a:r>
            <a:endParaRPr/>
          </a:p>
          <a:p>
            <a:pPr marL="0" lvl="0" indent="0" algn="l" rtl="0">
              <a:lnSpc>
                <a:spcPct val="115000"/>
              </a:lnSpc>
              <a:spcBef>
                <a:spcPts val="0"/>
              </a:spcBef>
              <a:spcAft>
                <a:spcPts val="0"/>
              </a:spcAft>
              <a:buNone/>
            </a:pPr>
            <a:r>
              <a:rPr lang="en"/>
              <a:t>Mensagem quando o assert falha:</a:t>
            </a:r>
            <a:endParaRPr/>
          </a:p>
          <a:p>
            <a:pPr marL="0" lvl="0" indent="0" algn="l" rtl="0">
              <a:lnSpc>
                <a:spcPct val="115000"/>
              </a:lnSpc>
              <a:spcBef>
                <a:spcPts val="0"/>
              </a:spcBef>
              <a:spcAft>
                <a:spcPts val="0"/>
              </a:spcAft>
              <a:buNone/>
            </a:pPr>
            <a:r>
              <a:rPr lang="en">
                <a:latin typeface="Courier New"/>
                <a:ea typeface="Courier New"/>
                <a:cs typeface="Courier New"/>
                <a:sym typeface="Courier New"/>
              </a:rPr>
              <a:t>Expected 3 but found [valor]</a:t>
            </a:r>
            <a:endParaRPr>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230" name="Google Shape;230;p34"/>
          <p:cNvPicPr preferRelativeResize="0"/>
          <p:nvPr/>
        </p:nvPicPr>
        <p:blipFill>
          <a:blip r:embed="rId3">
            <a:alphaModFix/>
          </a:blip>
          <a:stretch>
            <a:fillRect/>
          </a:stretch>
        </p:blipFill>
        <p:spPr>
          <a:xfrm>
            <a:off x="152400" y="228600"/>
            <a:ext cx="5010150" cy="2105025"/>
          </a:xfrm>
          <a:prstGeom prst="rect">
            <a:avLst/>
          </a:prstGeom>
          <a:noFill/>
          <a:ln>
            <a:noFill/>
          </a:ln>
        </p:spPr>
      </p:pic>
      <p:cxnSp>
        <p:nvCxnSpPr>
          <p:cNvPr id="231" name="Google Shape;231;p34"/>
          <p:cNvCxnSpPr/>
          <p:nvPr/>
        </p:nvCxnSpPr>
        <p:spPr>
          <a:xfrm>
            <a:off x="1144050" y="1522250"/>
            <a:ext cx="1456200" cy="1531800"/>
          </a:xfrm>
          <a:prstGeom prst="straightConnector1">
            <a:avLst/>
          </a:prstGeom>
          <a:noFill/>
          <a:ln w="9525" cap="flat" cmpd="sng">
            <a:solidFill>
              <a:schemeClr val="dk2"/>
            </a:solidFill>
            <a:prstDash val="solid"/>
            <a:round/>
            <a:headEnd type="none" w="med" len="med"/>
            <a:tailEnd type="stealth" w="med" len="med"/>
          </a:ln>
        </p:spPr>
      </p:cxnSp>
      <p:sp>
        <p:nvSpPr>
          <p:cNvPr id="232" name="Google Shape;232;p34"/>
          <p:cNvSpPr txBox="1"/>
          <p:nvPr/>
        </p:nvSpPr>
        <p:spPr>
          <a:xfrm>
            <a:off x="2573900" y="2758825"/>
            <a:ext cx="3467100" cy="10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assert</a:t>
            </a:r>
            <a:r>
              <a:rPr lang="en"/>
              <a:t> não seria útil aqui; pois ele não seria alcançado.</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t>Mais alguns conceitos sobre testes</a:t>
            </a:r>
            <a:endParaRPr sz="3400" b="1"/>
          </a:p>
        </p:txBody>
      </p:sp>
      <p:sp>
        <p:nvSpPr>
          <p:cNvPr id="238" name="Google Shape;23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t>Testes tiveram profundo impacto na indústria de software</a:t>
            </a:r>
            <a:endParaRPr sz="3400"/>
          </a:p>
        </p:txBody>
      </p:sp>
      <p:sp>
        <p:nvSpPr>
          <p:cNvPr id="244" name="Google Shape;24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616500" y="1312650"/>
            <a:ext cx="8520600" cy="2294100"/>
          </a:xfrm>
          <a:prstGeom prst="rect">
            <a:avLst/>
          </a:prstGeom>
        </p:spPr>
        <p:txBody>
          <a:bodyPr spcFirstLastPara="1" wrap="square" lIns="91425" tIns="91425" rIns="91425" bIns="91425" anchor="ctr" anchorCtr="0">
            <a:noAutofit/>
          </a:bodyPr>
          <a:lstStyle/>
          <a:p>
            <a:pPr marL="457200" marR="0" lvl="0" indent="0" algn="l" rtl="0">
              <a:lnSpc>
                <a:spcPct val="114000"/>
              </a:lnSpc>
              <a:spcBef>
                <a:spcPts val="0"/>
              </a:spcBef>
              <a:spcAft>
                <a:spcPts val="0"/>
              </a:spcAft>
              <a:buNone/>
            </a:pPr>
            <a:r>
              <a:rPr lang="en" sz="2200">
                <a:solidFill>
                  <a:schemeClr val="dk2"/>
                </a:solidFill>
              </a:rPr>
              <a:t>"Testes de unidade são amplamente usados no Google. Todo código de produção deve ter testes de unidade"</a:t>
            </a:r>
            <a:endParaRPr sz="2200">
              <a:solidFill>
                <a:schemeClr val="dk2"/>
              </a:solidFill>
            </a:endParaRPr>
          </a:p>
          <a:p>
            <a:pPr marL="457200" marR="0" lvl="0" indent="0" algn="l" rtl="0">
              <a:lnSpc>
                <a:spcPct val="114000"/>
              </a:lnSpc>
              <a:spcBef>
                <a:spcPts val="1000"/>
              </a:spcBef>
              <a:spcAft>
                <a:spcPts val="0"/>
              </a:spcAft>
              <a:buNone/>
            </a:pPr>
            <a:endParaRPr sz="2200">
              <a:solidFill>
                <a:schemeClr val="dk2"/>
              </a:solidFill>
            </a:endParaRPr>
          </a:p>
          <a:p>
            <a:pPr marL="457200" marR="0" lvl="0" indent="0" algn="l" rtl="0">
              <a:lnSpc>
                <a:spcPct val="114000"/>
              </a:lnSpc>
              <a:spcBef>
                <a:spcPts val="1000"/>
              </a:spcBef>
              <a:spcAft>
                <a:spcPts val="0"/>
              </a:spcAft>
              <a:buNone/>
            </a:pPr>
            <a:r>
              <a:rPr lang="en" sz="2200">
                <a:solidFill>
                  <a:schemeClr val="dk2"/>
                </a:solidFill>
              </a:rPr>
              <a:t>"No Facebook, engenheiros são responsáveis pelos testes de unidade de qualquer código novo que eles desenvolvam."</a:t>
            </a:r>
            <a:endParaRPr sz="2200">
              <a:solidFill>
                <a:schemeClr val="dk2"/>
              </a:solidFill>
            </a:endParaRPr>
          </a:p>
          <a:p>
            <a:pPr marL="457200" marR="0" lvl="0" indent="0" algn="l" rtl="0">
              <a:lnSpc>
                <a:spcPct val="114000"/>
              </a:lnSpc>
              <a:spcBef>
                <a:spcPts val="1000"/>
              </a:spcBef>
              <a:spcAft>
                <a:spcPts val="0"/>
              </a:spcAft>
              <a:buNone/>
            </a:pPr>
            <a:endParaRPr sz="2200">
              <a:solidFill>
                <a:schemeClr val="dk2"/>
              </a:solidFill>
            </a:endParaRPr>
          </a:p>
          <a:p>
            <a:pPr marL="457200" marR="0" lvl="0" indent="0" algn="l" rtl="0">
              <a:lnSpc>
                <a:spcPct val="100000"/>
              </a:lnSpc>
              <a:spcBef>
                <a:spcPts val="1000"/>
              </a:spcBef>
              <a:spcAft>
                <a:spcPts val="0"/>
              </a:spcAft>
              <a:buNone/>
            </a:pPr>
            <a:r>
              <a:rPr lang="en" sz="2200">
                <a:solidFill>
                  <a:schemeClr val="dk2"/>
                </a:solidFill>
              </a:rPr>
              <a:t>"Código sem testes é código ruim" </a:t>
            </a:r>
            <a:endParaRPr sz="2200">
              <a:solidFill>
                <a:schemeClr val="dk2"/>
              </a:solidFill>
            </a:endParaRPr>
          </a:p>
          <a:p>
            <a:pPr marL="457200" marR="0" lvl="0" indent="0" algn="l" rtl="0">
              <a:lnSpc>
                <a:spcPct val="100000"/>
              </a:lnSpc>
              <a:spcBef>
                <a:spcPts val="1000"/>
              </a:spcBef>
              <a:spcAft>
                <a:spcPts val="0"/>
              </a:spcAft>
              <a:buNone/>
            </a:pPr>
            <a:r>
              <a:rPr lang="en" sz="2200">
                <a:solidFill>
                  <a:schemeClr val="dk2"/>
                </a:solidFill>
              </a:rPr>
              <a:t>-- Michael Feathers</a:t>
            </a:r>
            <a:endParaRPr sz="2200">
              <a:solidFill>
                <a:schemeClr val="dk2"/>
              </a:solidFill>
            </a:endParaRPr>
          </a:p>
          <a:p>
            <a:pPr marL="0" lvl="0" indent="0" algn="ctr" rtl="0">
              <a:spcBef>
                <a:spcPts val="1000"/>
              </a:spcBef>
              <a:spcAft>
                <a:spcPts val="0"/>
              </a:spcAft>
              <a:buNone/>
            </a:pPr>
            <a:endParaRPr sz="1200">
              <a:solidFill>
                <a:srgbClr val="111111"/>
              </a:solidFill>
              <a:highlight>
                <a:srgbClr val="FCFCFC"/>
              </a:highlight>
              <a:latin typeface="Roboto"/>
              <a:ea typeface="Roboto"/>
              <a:cs typeface="Roboto"/>
              <a:sym typeface="Roboto"/>
            </a:endParaRPr>
          </a:p>
          <a:p>
            <a:pPr marL="0" lvl="0" indent="0" algn="ctr" rtl="0">
              <a:spcBef>
                <a:spcPts val="0"/>
              </a:spcBef>
              <a:spcAft>
                <a:spcPts val="0"/>
              </a:spcAft>
              <a:buNone/>
            </a:pPr>
            <a:endParaRPr sz="1200">
              <a:solidFill>
                <a:srgbClr val="111111"/>
              </a:solidFill>
              <a:highlight>
                <a:srgbClr val="FCFCFC"/>
              </a:highlight>
              <a:latin typeface="Roboto"/>
              <a:ea typeface="Roboto"/>
              <a:cs typeface="Roboto"/>
              <a:sym typeface="Roboto"/>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251" name="Google Shape;251;p37"/>
          <p:cNvPicPr preferRelativeResize="0"/>
          <p:nvPr/>
        </p:nvPicPr>
        <p:blipFill>
          <a:blip r:embed="rId3">
            <a:alphaModFix/>
          </a:blip>
          <a:stretch>
            <a:fillRect/>
          </a:stretch>
        </p:blipFill>
        <p:spPr>
          <a:xfrm>
            <a:off x="152400" y="457200"/>
            <a:ext cx="742525" cy="757250"/>
          </a:xfrm>
          <a:prstGeom prst="rect">
            <a:avLst/>
          </a:prstGeom>
          <a:noFill/>
          <a:ln>
            <a:noFill/>
          </a:ln>
        </p:spPr>
      </p:pic>
      <p:pic>
        <p:nvPicPr>
          <p:cNvPr id="252" name="Google Shape;252;p37"/>
          <p:cNvPicPr preferRelativeResize="0"/>
          <p:nvPr/>
        </p:nvPicPr>
        <p:blipFill>
          <a:blip r:embed="rId4">
            <a:alphaModFix/>
          </a:blip>
          <a:stretch>
            <a:fillRect/>
          </a:stretch>
        </p:blipFill>
        <p:spPr>
          <a:xfrm>
            <a:off x="147649" y="1804999"/>
            <a:ext cx="742525" cy="742525"/>
          </a:xfrm>
          <a:prstGeom prst="rect">
            <a:avLst/>
          </a:prstGeom>
          <a:noFill/>
          <a:ln>
            <a:noFill/>
          </a:ln>
        </p:spPr>
      </p:pic>
      <p:pic>
        <p:nvPicPr>
          <p:cNvPr id="253" name="Google Shape;253;p37"/>
          <p:cNvPicPr preferRelativeResize="0"/>
          <p:nvPr/>
        </p:nvPicPr>
        <p:blipFill>
          <a:blip r:embed="rId5">
            <a:alphaModFix/>
          </a:blip>
          <a:stretch>
            <a:fillRect/>
          </a:stretch>
        </p:blipFill>
        <p:spPr>
          <a:xfrm>
            <a:off x="86699" y="3191849"/>
            <a:ext cx="943075" cy="943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Benefícios</a:t>
            </a:r>
            <a:endParaRPr/>
          </a:p>
        </p:txBody>
      </p:sp>
      <p:sp>
        <p:nvSpPr>
          <p:cNvPr id="259" name="Google Shape;25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Detectar bugs</a:t>
            </a:r>
            <a:endParaRPr sz="2400"/>
          </a:p>
          <a:p>
            <a:pPr marL="914400" marR="0" lvl="1" indent="-381000" algn="l" rtl="0">
              <a:lnSpc>
                <a:spcPct val="114000"/>
              </a:lnSpc>
              <a:spcBef>
                <a:spcPts val="1000"/>
              </a:spcBef>
              <a:spcAft>
                <a:spcPts val="0"/>
              </a:spcAft>
              <a:buSzPts val="2400"/>
              <a:buChar char="○"/>
            </a:pPr>
            <a:r>
              <a:rPr lang="en" sz="2400"/>
              <a:t>Na classe C sendo implementada ou modificada</a:t>
            </a:r>
            <a:endParaRPr sz="2400"/>
          </a:p>
          <a:p>
            <a:pPr marL="914400" marR="0" lvl="1" indent="-381000" algn="l" rtl="0">
              <a:lnSpc>
                <a:spcPct val="114000"/>
              </a:lnSpc>
              <a:spcBef>
                <a:spcPts val="1000"/>
              </a:spcBef>
              <a:spcAft>
                <a:spcPts val="0"/>
              </a:spcAft>
              <a:buSzPts val="2400"/>
              <a:buChar char="○"/>
            </a:pPr>
            <a:r>
              <a:rPr lang="en" sz="2400"/>
              <a:t>Em uma outra classe; mudança em C pode afetar C' (regressão)</a:t>
            </a:r>
            <a:endParaRPr sz="2400"/>
          </a:p>
          <a:p>
            <a:pPr marL="457200" marR="0" lvl="0" indent="-381000" algn="l" rtl="0">
              <a:lnSpc>
                <a:spcPct val="114000"/>
              </a:lnSpc>
              <a:spcBef>
                <a:spcPts val="1000"/>
              </a:spcBef>
              <a:spcAft>
                <a:spcPts val="0"/>
              </a:spcAft>
              <a:buSzPts val="2400"/>
              <a:buChar char="●"/>
            </a:pPr>
            <a:r>
              <a:rPr lang="en" sz="2400"/>
              <a:t>Documentação</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260" name="Google Shape;26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Princípios FIRST</a:t>
            </a:r>
            <a:endParaRPr/>
          </a:p>
        </p:txBody>
      </p:sp>
      <p:sp>
        <p:nvSpPr>
          <p:cNvPr id="266" name="Google Shape;26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Rápidos (Fast)</a:t>
            </a:r>
            <a:endParaRPr sz="2400"/>
          </a:p>
          <a:p>
            <a:pPr marL="457200" marR="0" lvl="0" indent="-381000" algn="l" rtl="0">
              <a:lnSpc>
                <a:spcPct val="114000"/>
              </a:lnSpc>
              <a:spcBef>
                <a:spcPts val="1000"/>
              </a:spcBef>
              <a:spcAft>
                <a:spcPts val="0"/>
              </a:spcAft>
              <a:buSzPts val="2400"/>
              <a:buChar char="●"/>
            </a:pPr>
            <a:r>
              <a:rPr lang="en" sz="2400"/>
              <a:t>Independentes (ordem não é importante)</a:t>
            </a:r>
            <a:endParaRPr sz="2400"/>
          </a:p>
          <a:p>
            <a:pPr marL="457200" marR="0" lvl="0" indent="-381000" algn="l" rtl="0">
              <a:lnSpc>
                <a:spcPct val="114000"/>
              </a:lnSpc>
              <a:spcBef>
                <a:spcPts val="1000"/>
              </a:spcBef>
              <a:spcAft>
                <a:spcPts val="0"/>
              </a:spcAft>
              <a:buSzPts val="2400"/>
              <a:buChar char="●"/>
            </a:pPr>
            <a:r>
              <a:rPr lang="en" sz="2400"/>
              <a:t>Determinísticos (Repeatable, não-flaky ou não-erráticos)</a:t>
            </a:r>
            <a:endParaRPr sz="2400"/>
          </a:p>
          <a:p>
            <a:pPr marL="457200" marR="0" lvl="0" indent="-381000" algn="l" rtl="0">
              <a:lnSpc>
                <a:spcPct val="114000"/>
              </a:lnSpc>
              <a:spcBef>
                <a:spcPts val="1000"/>
              </a:spcBef>
              <a:spcAft>
                <a:spcPts val="0"/>
              </a:spcAft>
              <a:buSzPts val="2400"/>
              <a:buChar char="●"/>
            </a:pPr>
            <a:r>
              <a:rPr lang="en" sz="2400"/>
              <a:t>Auto-verificáveis (Self-checking): barra verde ou vermelha</a:t>
            </a:r>
            <a:endParaRPr sz="2400"/>
          </a:p>
          <a:p>
            <a:pPr marL="457200" marR="0" lvl="0" indent="-381000" algn="l" rtl="0">
              <a:lnSpc>
                <a:spcPct val="114000"/>
              </a:lnSpc>
              <a:spcBef>
                <a:spcPts val="1000"/>
              </a:spcBef>
              <a:spcAft>
                <a:spcPts val="0"/>
              </a:spcAft>
              <a:buSzPts val="2400"/>
              <a:buChar char="●"/>
            </a:pPr>
            <a:r>
              <a:rPr lang="en" sz="2400"/>
              <a:t>Timely (escritos o quanto antes)</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267" name="Google Shape;26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Por que alguns testes tem comportamento flaky? </a:t>
            </a:r>
            <a:endParaRPr/>
          </a:p>
        </p:txBody>
      </p:sp>
      <p:sp>
        <p:nvSpPr>
          <p:cNvPr id="273" name="Google Shape;27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74" name="Google Shape;274;p40"/>
          <p:cNvSpPr txBox="1">
            <a:spLocks noGrp="1"/>
          </p:cNvSpPr>
          <p:nvPr>
            <p:ph type="body" idx="1"/>
          </p:nvPr>
        </p:nvSpPr>
        <p:spPr>
          <a:xfrm>
            <a:off x="6655725" y="1304875"/>
            <a:ext cx="2430900" cy="1099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000"/>
              </a:spcBef>
              <a:spcAft>
                <a:spcPts val="0"/>
              </a:spcAft>
              <a:buNone/>
            </a:pPr>
            <a:r>
              <a:rPr lang="en" sz="2300"/>
              <a:t>Concorrência (65% dos casos)</a:t>
            </a:r>
            <a:endParaRPr sz="2300"/>
          </a:p>
          <a:p>
            <a:pPr marL="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1600"/>
              </a:spcAft>
              <a:buNone/>
            </a:pPr>
            <a:endParaRPr/>
          </a:p>
        </p:txBody>
      </p:sp>
      <p:pic>
        <p:nvPicPr>
          <p:cNvPr id="275" name="Google Shape;275;p40"/>
          <p:cNvPicPr preferRelativeResize="0"/>
          <p:nvPr/>
        </p:nvPicPr>
        <p:blipFill>
          <a:blip r:embed="rId3">
            <a:alphaModFix/>
          </a:blip>
          <a:stretch>
            <a:fillRect/>
          </a:stretch>
        </p:blipFill>
        <p:spPr>
          <a:xfrm>
            <a:off x="457200" y="1252375"/>
            <a:ext cx="6088601" cy="2900524"/>
          </a:xfrm>
          <a:prstGeom prst="rect">
            <a:avLst/>
          </a:prstGeom>
          <a:noFill/>
          <a:ln w="9525" cap="flat" cmpd="sng">
            <a:solidFill>
              <a:schemeClr val="dk2"/>
            </a:solidFill>
            <a:prstDash val="solid"/>
            <a:round/>
            <a:headEnd type="none" w="sm" len="sm"/>
            <a:tailEnd type="none" w="sm" len="sm"/>
          </a:ln>
        </p:spPr>
      </p:pic>
      <p:sp>
        <p:nvSpPr>
          <p:cNvPr id="276" name="Google Shape;276;p40"/>
          <p:cNvSpPr/>
          <p:nvPr/>
        </p:nvSpPr>
        <p:spPr>
          <a:xfrm>
            <a:off x="824675" y="3080525"/>
            <a:ext cx="5236200" cy="2235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txBox="1"/>
          <p:nvPr/>
        </p:nvSpPr>
        <p:spPr>
          <a:xfrm>
            <a:off x="1430475" y="929750"/>
            <a:ext cx="4662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Fonte: An Empirical Analysis of Flaky Tests, FSE 2014.</a:t>
            </a:r>
            <a:endParaRPr sz="1100"/>
          </a:p>
        </p:txBody>
      </p:sp>
      <p:sp>
        <p:nvSpPr>
          <p:cNvPr id="278" name="Google Shape;278;p40"/>
          <p:cNvSpPr txBox="1"/>
          <p:nvPr/>
        </p:nvSpPr>
        <p:spPr>
          <a:xfrm>
            <a:off x="416275" y="4374525"/>
            <a:ext cx="53262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E se "region server" demorar mais de 2s para dar o "ping"?</a:t>
            </a:r>
            <a:endParaRPr/>
          </a:p>
        </p:txBody>
      </p:sp>
      <p:cxnSp>
        <p:nvCxnSpPr>
          <p:cNvPr id="279" name="Google Shape;279;p40"/>
          <p:cNvCxnSpPr>
            <a:stCxn id="276" idx="2"/>
            <a:endCxn id="278" idx="0"/>
          </p:cNvCxnSpPr>
          <p:nvPr/>
        </p:nvCxnSpPr>
        <p:spPr>
          <a:xfrm flipH="1">
            <a:off x="3079475" y="3304025"/>
            <a:ext cx="363300" cy="107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Número de assert por testes</a:t>
            </a:r>
            <a:endParaRPr/>
          </a:p>
        </p:txBody>
      </p:sp>
      <p:sp>
        <p:nvSpPr>
          <p:cNvPr id="285" name="Google Shape;285;p41"/>
          <p:cNvSpPr txBox="1">
            <a:spLocks noGrp="1"/>
          </p:cNvSpPr>
          <p:nvPr>
            <p:ph type="body" idx="1"/>
          </p:nvPr>
        </p:nvSpPr>
        <p:spPr>
          <a:xfrm>
            <a:off x="311700" y="1152475"/>
            <a:ext cx="8520600" cy="6279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Na maioria das vezes, deve-se ter um único assert / teste</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286" name="Google Shape;28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29</a:t>
            </a:fld>
            <a:endParaRPr/>
          </a:p>
        </p:txBody>
      </p:sp>
      <p:pic>
        <p:nvPicPr>
          <p:cNvPr id="287" name="Google Shape;287;p41"/>
          <p:cNvPicPr preferRelativeResize="0"/>
          <p:nvPr/>
        </p:nvPicPr>
        <p:blipFill>
          <a:blip r:embed="rId3">
            <a:alphaModFix/>
          </a:blip>
          <a:stretch>
            <a:fillRect/>
          </a:stretch>
        </p:blipFill>
        <p:spPr>
          <a:xfrm>
            <a:off x="4953000" y="1856575"/>
            <a:ext cx="3400425" cy="2876550"/>
          </a:xfrm>
          <a:prstGeom prst="rect">
            <a:avLst/>
          </a:prstGeom>
          <a:noFill/>
          <a:ln>
            <a:noFill/>
          </a:ln>
        </p:spPr>
      </p:pic>
      <p:pic>
        <p:nvPicPr>
          <p:cNvPr id="288" name="Google Shape;288;p41"/>
          <p:cNvPicPr preferRelativeResize="0"/>
          <p:nvPr/>
        </p:nvPicPr>
        <p:blipFill>
          <a:blip r:embed="rId4">
            <a:alphaModFix/>
          </a:blip>
          <a:stretch>
            <a:fillRect/>
          </a:stretch>
        </p:blipFill>
        <p:spPr>
          <a:xfrm>
            <a:off x="381000" y="2237575"/>
            <a:ext cx="3200400" cy="1905000"/>
          </a:xfrm>
          <a:prstGeom prst="rect">
            <a:avLst/>
          </a:prstGeom>
          <a:noFill/>
          <a:ln>
            <a:noFill/>
          </a:ln>
        </p:spPr>
      </p:pic>
      <p:sp>
        <p:nvSpPr>
          <p:cNvPr id="289" name="Google Shape;289;p41"/>
          <p:cNvSpPr/>
          <p:nvPr/>
        </p:nvSpPr>
        <p:spPr>
          <a:xfrm>
            <a:off x="3789950" y="2957000"/>
            <a:ext cx="9891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Testes de Software</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Verificam se um programa apresenta um resultado esperado, ao ser executado com alguns casos de teste</a:t>
            </a:r>
            <a:endParaRPr sz="2400"/>
          </a:p>
          <a:p>
            <a:pPr marL="457200" marR="0" lvl="0" indent="-381000" algn="l" rtl="0">
              <a:lnSpc>
                <a:spcPct val="114000"/>
              </a:lnSpc>
              <a:spcBef>
                <a:spcPts val="1000"/>
              </a:spcBef>
              <a:spcAft>
                <a:spcPts val="0"/>
              </a:spcAft>
              <a:buSzPts val="2400"/>
              <a:buChar char="●"/>
            </a:pPr>
            <a:r>
              <a:rPr lang="en" sz="2400"/>
              <a:t>Podem ser:</a:t>
            </a:r>
            <a:endParaRPr sz="2400"/>
          </a:p>
          <a:p>
            <a:pPr marL="914400" marR="0" lvl="1" indent="-381000" algn="l" rtl="0">
              <a:lnSpc>
                <a:spcPct val="114000"/>
              </a:lnSpc>
              <a:spcBef>
                <a:spcPts val="1000"/>
              </a:spcBef>
              <a:spcAft>
                <a:spcPts val="0"/>
              </a:spcAft>
              <a:buSzPts val="2400"/>
              <a:buChar char="○"/>
            </a:pPr>
            <a:r>
              <a:rPr lang="en" sz="2400"/>
              <a:t>Manuais</a:t>
            </a:r>
            <a:endParaRPr sz="2400"/>
          </a:p>
          <a:p>
            <a:pPr marL="914400" marR="0" lvl="1" indent="-381000" algn="l" rtl="0">
              <a:lnSpc>
                <a:spcPct val="114000"/>
              </a:lnSpc>
              <a:spcBef>
                <a:spcPts val="1000"/>
              </a:spcBef>
              <a:spcAft>
                <a:spcPts val="0"/>
              </a:spcAft>
              <a:buSzPts val="2400"/>
              <a:buChar char="○"/>
            </a:pPr>
            <a:r>
              <a:rPr lang="en" sz="2400" b="1"/>
              <a:t>Automatizados</a:t>
            </a:r>
            <a:r>
              <a:rPr lang="en" sz="2400"/>
              <a:t> (nosso foco)</a:t>
            </a:r>
            <a:endParaRPr sz="2400"/>
          </a:p>
          <a:p>
            <a:pPr marL="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Número de assert por testes</a:t>
            </a:r>
            <a:endParaRPr/>
          </a:p>
        </p:txBody>
      </p:sp>
      <p:sp>
        <p:nvSpPr>
          <p:cNvPr id="295" name="Google Shape;295;p42"/>
          <p:cNvSpPr txBox="1">
            <a:spLocks noGrp="1"/>
          </p:cNvSpPr>
          <p:nvPr>
            <p:ph type="body" idx="1"/>
          </p:nvPr>
        </p:nvSpPr>
        <p:spPr>
          <a:xfrm>
            <a:off x="311700" y="1152475"/>
            <a:ext cx="8520600" cy="6279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Mas existem exceções razoáveis ...</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pic>
        <p:nvPicPr>
          <p:cNvPr id="296" name="Google Shape;296;p42"/>
          <p:cNvPicPr preferRelativeResize="0"/>
          <p:nvPr/>
        </p:nvPicPr>
        <p:blipFill>
          <a:blip r:embed="rId3">
            <a:alphaModFix/>
          </a:blip>
          <a:stretch>
            <a:fillRect/>
          </a:stretch>
        </p:blipFill>
        <p:spPr>
          <a:xfrm>
            <a:off x="533400" y="1856575"/>
            <a:ext cx="4686300" cy="260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t>Quantos testes eu tenho que escrever?</a:t>
            </a:r>
            <a:endParaRPr sz="3400"/>
          </a:p>
        </p:txBody>
      </p:sp>
      <p:sp>
        <p:nvSpPr>
          <p:cNvPr id="302" name="Google Shape;30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Cobertura de Testes</a:t>
            </a:r>
            <a:endParaRPr/>
          </a:p>
        </p:txBody>
      </p:sp>
      <p:sp>
        <p:nvSpPr>
          <p:cNvPr id="308" name="Google Shape;30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Cobertura de testes = (número de comandos executados pelos testes) / (total de comandos do programa)</a:t>
            </a:r>
            <a:endParaRPr sz="1800"/>
          </a:p>
          <a:p>
            <a:pPr marL="914400" lvl="0" indent="0" algn="l" rtl="0">
              <a:spcBef>
                <a:spcPts val="1000"/>
              </a:spcBef>
              <a:spcAft>
                <a:spcPts val="1600"/>
              </a:spcAft>
              <a:buNone/>
            </a:pPr>
            <a:endParaRPr/>
          </a:p>
        </p:txBody>
      </p:sp>
      <p:sp>
        <p:nvSpPr>
          <p:cNvPr id="309" name="Google Shape;30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5537700" y="445025"/>
            <a:ext cx="328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100% de cobertura</a:t>
            </a:r>
            <a:endParaRPr/>
          </a:p>
        </p:txBody>
      </p:sp>
      <p:sp>
        <p:nvSpPr>
          <p:cNvPr id="315" name="Google Shape;31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33</a:t>
            </a:fld>
            <a:endParaRPr/>
          </a:p>
        </p:txBody>
      </p:sp>
      <p:pic>
        <p:nvPicPr>
          <p:cNvPr id="316" name="Google Shape;316;p45"/>
          <p:cNvPicPr preferRelativeResize="0"/>
          <p:nvPr/>
        </p:nvPicPr>
        <p:blipFill>
          <a:blip r:embed="rId3">
            <a:alphaModFix/>
          </a:blip>
          <a:stretch>
            <a:fillRect/>
          </a:stretch>
        </p:blipFill>
        <p:spPr>
          <a:xfrm>
            <a:off x="152400" y="354000"/>
            <a:ext cx="5076675" cy="4637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34</a:t>
            </a:fld>
            <a:endParaRPr/>
          </a:p>
        </p:txBody>
      </p:sp>
      <p:pic>
        <p:nvPicPr>
          <p:cNvPr id="322" name="Google Shape;322;p46"/>
          <p:cNvPicPr preferRelativeResize="0"/>
          <p:nvPr/>
        </p:nvPicPr>
        <p:blipFill>
          <a:blip r:embed="rId3">
            <a:alphaModFix/>
          </a:blip>
          <a:stretch>
            <a:fillRect/>
          </a:stretch>
        </p:blipFill>
        <p:spPr>
          <a:xfrm>
            <a:off x="152400" y="152400"/>
            <a:ext cx="5376333" cy="4838700"/>
          </a:xfrm>
          <a:prstGeom prst="rect">
            <a:avLst/>
          </a:prstGeom>
          <a:noFill/>
          <a:ln w="9525" cap="flat" cmpd="sng">
            <a:solidFill>
              <a:schemeClr val="dk2"/>
            </a:solidFill>
            <a:prstDash val="solid"/>
            <a:round/>
            <a:headEnd type="none" w="sm" len="sm"/>
            <a:tailEnd type="none" w="sm" len="sm"/>
          </a:ln>
        </p:spPr>
      </p:pic>
      <p:cxnSp>
        <p:nvCxnSpPr>
          <p:cNvPr id="323" name="Google Shape;323;p46"/>
          <p:cNvCxnSpPr>
            <a:endCxn id="324" idx="1"/>
          </p:cNvCxnSpPr>
          <p:nvPr/>
        </p:nvCxnSpPr>
        <p:spPr>
          <a:xfrm rot="10800000" flipH="1">
            <a:off x="1752875" y="2420725"/>
            <a:ext cx="4214100" cy="1152900"/>
          </a:xfrm>
          <a:prstGeom prst="straightConnector1">
            <a:avLst/>
          </a:prstGeom>
          <a:noFill/>
          <a:ln w="9525" cap="flat" cmpd="sng">
            <a:solidFill>
              <a:schemeClr val="dk2"/>
            </a:solidFill>
            <a:prstDash val="solid"/>
            <a:round/>
            <a:headEnd type="none" w="med" len="med"/>
            <a:tailEnd type="stealth" w="med" len="med"/>
          </a:ln>
        </p:spPr>
      </p:cxnSp>
      <p:sp>
        <p:nvSpPr>
          <p:cNvPr id="324" name="Google Shape;324;p46"/>
          <p:cNvSpPr txBox="1"/>
          <p:nvPr/>
        </p:nvSpPr>
        <p:spPr>
          <a:xfrm>
            <a:off x="5966975" y="2019925"/>
            <a:ext cx="2294700" cy="80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amarelo: apenas um dos branches do comando de decisão é avaliado</a:t>
            </a:r>
            <a:endParaRPr/>
          </a:p>
        </p:txBody>
      </p:sp>
      <p:cxnSp>
        <p:nvCxnSpPr>
          <p:cNvPr id="325" name="Google Shape;325;p46"/>
          <p:cNvCxnSpPr/>
          <p:nvPr/>
        </p:nvCxnSpPr>
        <p:spPr>
          <a:xfrm rot="10800000" flipH="1">
            <a:off x="4132150" y="3185925"/>
            <a:ext cx="1855800" cy="5802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6"/>
          <p:cNvSpPr txBox="1"/>
          <p:nvPr/>
        </p:nvSpPr>
        <p:spPr>
          <a:xfrm>
            <a:off x="5966975" y="2934325"/>
            <a:ext cx="2294700" cy="80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vermelho: esse comando não é coberto pelos testes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 a cobertura de testes ideal?</a:t>
            </a:r>
            <a:endParaRPr/>
          </a:p>
        </p:txBody>
      </p:sp>
      <p:sp>
        <p:nvSpPr>
          <p:cNvPr id="332" name="Google Shape;33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Varia de projeto para projeto …</a:t>
            </a:r>
            <a:endParaRPr sz="2400"/>
          </a:p>
          <a:p>
            <a:pPr marL="457200" marR="0" lvl="0" indent="-381000" algn="l" rtl="0">
              <a:lnSpc>
                <a:spcPct val="114000"/>
              </a:lnSpc>
              <a:spcBef>
                <a:spcPts val="1000"/>
              </a:spcBef>
              <a:spcAft>
                <a:spcPts val="1000"/>
              </a:spcAft>
              <a:buSzPts val="2400"/>
              <a:buChar char="●"/>
            </a:pPr>
            <a:r>
              <a:rPr lang="en" sz="2400"/>
              <a:t>Mas não precisa ser 100% … pelo menos 60%, segundo alguns autores</a:t>
            </a:r>
            <a:endParaRPr/>
          </a:p>
        </p:txBody>
      </p:sp>
      <p:sp>
        <p:nvSpPr>
          <p:cNvPr id="333" name="Google Shape;33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Exemplo: Google</a:t>
            </a:r>
            <a:endParaRPr/>
          </a:p>
        </p:txBody>
      </p:sp>
      <p:sp>
        <p:nvSpPr>
          <p:cNvPr id="339" name="Google Shape;339;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pic>
        <p:nvPicPr>
          <p:cNvPr id="340" name="Google Shape;340;p48" descr="image00.png"/>
          <p:cNvPicPr preferRelativeResize="0"/>
          <p:nvPr/>
        </p:nvPicPr>
        <p:blipFill>
          <a:blip r:embed="rId3">
            <a:alphaModFix/>
          </a:blip>
          <a:stretch>
            <a:fillRect/>
          </a:stretch>
        </p:blipFill>
        <p:spPr>
          <a:xfrm>
            <a:off x="152400" y="934200"/>
            <a:ext cx="9144000" cy="3275125"/>
          </a:xfrm>
          <a:prstGeom prst="rect">
            <a:avLst/>
          </a:prstGeom>
          <a:noFill/>
          <a:ln>
            <a:noFill/>
          </a:ln>
        </p:spPr>
      </p:pic>
      <p:sp>
        <p:nvSpPr>
          <p:cNvPr id="341" name="Google Shape;341;p48"/>
          <p:cNvSpPr txBox="1"/>
          <p:nvPr/>
        </p:nvSpPr>
        <p:spPr>
          <a:xfrm>
            <a:off x="603700" y="4209332"/>
            <a:ext cx="8229600" cy="473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rgbClr val="333336"/>
                </a:solidFill>
              </a:rPr>
              <a:t>The median is 78%, the 75th percentile 85% and 90th percentile 90%.</a:t>
            </a:r>
            <a:endParaRPr sz="2000">
              <a:solidFill>
                <a:srgbClr val="333336"/>
              </a:solidFill>
            </a:endParaRPr>
          </a:p>
        </p:txBody>
      </p:sp>
      <p:sp>
        <p:nvSpPr>
          <p:cNvPr id="342" name="Google Shape;342;p48"/>
          <p:cNvSpPr txBox="1"/>
          <p:nvPr/>
        </p:nvSpPr>
        <p:spPr>
          <a:xfrm>
            <a:off x="385250" y="4291100"/>
            <a:ext cx="8402400" cy="69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100" u="sng">
                <a:solidFill>
                  <a:schemeClr val="hlink"/>
                </a:solidFill>
                <a:hlinkClick r:id="rId4"/>
              </a:rPr>
              <a:t>https://docs.google.com/presentation/d1god5/fDDd1aP6PwhPodOnAZSPpD80lqYDrHhuhyD7Tvg/edit#slide=id.g3f5c82004_99_135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348" name="Google Shape;348;p49"/>
          <p:cNvPicPr preferRelativeResize="0"/>
          <p:nvPr/>
        </p:nvPicPr>
        <p:blipFill>
          <a:blip r:embed="rId3">
            <a:alphaModFix/>
          </a:blip>
          <a:stretch>
            <a:fillRect/>
          </a:stretch>
        </p:blipFill>
        <p:spPr>
          <a:xfrm>
            <a:off x="1174566" y="1080025"/>
            <a:ext cx="6902634" cy="2110850"/>
          </a:xfrm>
          <a:prstGeom prst="rect">
            <a:avLst/>
          </a:prstGeom>
          <a:noFill/>
          <a:ln w="9525" cap="flat" cmpd="sng">
            <a:solidFill>
              <a:schemeClr val="dk2"/>
            </a:solidFill>
            <a:prstDash val="solid"/>
            <a:round/>
            <a:headEnd type="none" w="sm" len="sm"/>
            <a:tailEnd type="none" w="sm" len="sm"/>
          </a:ln>
        </p:spPr>
      </p:pic>
      <p:sp>
        <p:nvSpPr>
          <p:cNvPr id="349" name="Google Shape;349;p49"/>
          <p:cNvSpPr txBox="1"/>
          <p:nvPr/>
        </p:nvSpPr>
        <p:spPr>
          <a:xfrm>
            <a:off x="1857475" y="3362225"/>
            <a:ext cx="5779200"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u="sng">
                <a:solidFill>
                  <a:schemeClr val="hlink"/>
                </a:solidFill>
                <a:hlinkClick r:id="rId4"/>
              </a:rPr>
              <a:t>https://testing.googleblog.com/2020/08/code-coverage-best-practices.html</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Mas cuidado!</a:t>
            </a:r>
            <a:endParaRPr/>
          </a:p>
        </p:txBody>
      </p:sp>
      <p:sp>
        <p:nvSpPr>
          <p:cNvPr id="355" name="Google Shape;35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38</a:t>
            </a:fld>
            <a:endParaRPr/>
          </a:p>
        </p:txBody>
      </p:sp>
      <p:sp>
        <p:nvSpPr>
          <p:cNvPr id="356" name="Google Shape;356;p50"/>
          <p:cNvSpPr txBox="1"/>
          <p:nvPr/>
        </p:nvSpPr>
        <p:spPr>
          <a:xfrm>
            <a:off x="762000" y="1823150"/>
            <a:ext cx="7752900" cy="114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50">
                <a:solidFill>
                  <a:srgbClr val="202122"/>
                </a:solidFill>
                <a:highlight>
                  <a:srgbClr val="FFFFFF"/>
                </a:highlight>
              </a:rPr>
              <a:t>Quando uma medida torna-se uma meta, ela deixa de ser uma boa medida.  -- Lei de Goodhart</a:t>
            </a:r>
            <a:endParaRPr sz="29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Outras definições de cobertura</a:t>
            </a:r>
            <a:endParaRPr/>
          </a:p>
        </p:txBody>
      </p:sp>
      <p:sp>
        <p:nvSpPr>
          <p:cNvPr id="362" name="Google Shape;36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Cobertura de funções</a:t>
            </a:r>
            <a:endParaRPr sz="2400"/>
          </a:p>
          <a:p>
            <a:pPr marL="457200" marR="0" lvl="0" indent="-381000" algn="l" rtl="0">
              <a:lnSpc>
                <a:spcPct val="114000"/>
              </a:lnSpc>
              <a:spcBef>
                <a:spcPts val="1000"/>
              </a:spcBef>
              <a:spcAft>
                <a:spcPts val="0"/>
              </a:spcAft>
              <a:buSzPts val="2400"/>
              <a:buChar char="●"/>
            </a:pPr>
            <a:r>
              <a:rPr lang="en" sz="2400"/>
              <a:t>Cobertura de chamadas de funções</a:t>
            </a:r>
            <a:endParaRPr sz="2400"/>
          </a:p>
          <a:p>
            <a:pPr marL="457200" marR="0" lvl="0" indent="-381000" algn="l" rtl="0">
              <a:lnSpc>
                <a:spcPct val="114000"/>
              </a:lnSpc>
              <a:spcBef>
                <a:spcPts val="1000"/>
              </a:spcBef>
              <a:spcAft>
                <a:spcPts val="1000"/>
              </a:spcAft>
              <a:buSzPts val="2400"/>
              <a:buChar char="●"/>
            </a:pPr>
            <a:r>
              <a:rPr lang="en" sz="2400"/>
              <a:t>Cobertura de branches (um if sempre gera 2 branches)</a:t>
            </a:r>
            <a:endParaRPr sz="2400"/>
          </a:p>
        </p:txBody>
      </p:sp>
      <p:sp>
        <p:nvSpPr>
          <p:cNvPr id="363" name="Google Shape;36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11700" y="712775"/>
            <a:ext cx="8520600" cy="13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a:t>Testes de software mostram a presença de bugs, </a:t>
            </a:r>
            <a:endParaRPr sz="2400"/>
          </a:p>
          <a:p>
            <a:pPr marL="0" marR="0" lvl="0" indent="0" algn="l" rtl="0">
              <a:lnSpc>
                <a:spcPct val="100000"/>
              </a:lnSpc>
              <a:spcBef>
                <a:spcPts val="0"/>
              </a:spcBef>
              <a:spcAft>
                <a:spcPts val="0"/>
              </a:spcAft>
              <a:buNone/>
            </a:pPr>
            <a:r>
              <a:rPr lang="en" sz="2400"/>
              <a:t>mas não a sua ausência. -- </a:t>
            </a:r>
            <a:endParaRPr sz="2400"/>
          </a:p>
          <a:p>
            <a:pPr marL="0" marR="0" lvl="0" indent="0" algn="l" rtl="0">
              <a:lnSpc>
                <a:spcPct val="100000"/>
              </a:lnSpc>
              <a:spcBef>
                <a:spcPts val="0"/>
              </a:spcBef>
              <a:spcAft>
                <a:spcPts val="0"/>
              </a:spcAft>
              <a:buNone/>
            </a:pPr>
            <a:r>
              <a:rPr lang="en" sz="2400"/>
              <a:t>Edsger W. Dijkstra</a:t>
            </a:r>
            <a:endParaRPr sz="2400"/>
          </a:p>
          <a:p>
            <a:pPr marL="914400" marR="0" lvl="0" indent="0" algn="l" rtl="0">
              <a:lnSpc>
                <a:spcPct val="115000"/>
              </a:lnSpc>
              <a:spcBef>
                <a:spcPts val="0"/>
              </a:spcBef>
              <a:spcAft>
                <a:spcPts val="0"/>
              </a:spcAft>
              <a:buNone/>
            </a:pPr>
            <a:endParaRPr sz="1800"/>
          </a:p>
          <a:p>
            <a:pPr marL="914400" lvl="0" indent="0" algn="l" rtl="0">
              <a:spcBef>
                <a:spcPts val="1600"/>
              </a:spcBef>
              <a:spcAft>
                <a:spcPts val="1600"/>
              </a:spcAft>
              <a:buNone/>
            </a:pPr>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pic>
        <p:nvPicPr>
          <p:cNvPr id="76" name="Google Shape;76;p16"/>
          <p:cNvPicPr preferRelativeResize="0"/>
          <p:nvPr/>
        </p:nvPicPr>
        <p:blipFill>
          <a:blip r:embed="rId3">
            <a:alphaModFix/>
          </a:blip>
          <a:stretch>
            <a:fillRect/>
          </a:stretch>
        </p:blipFill>
        <p:spPr>
          <a:xfrm>
            <a:off x="482225" y="2301597"/>
            <a:ext cx="1522950" cy="2028275"/>
          </a:xfrm>
          <a:prstGeom prst="rect">
            <a:avLst/>
          </a:prstGeom>
          <a:noFill/>
          <a:ln>
            <a:noFill/>
          </a:ln>
        </p:spPr>
      </p:pic>
      <p:cxnSp>
        <p:nvCxnSpPr>
          <p:cNvPr id="77" name="Google Shape;77;p16"/>
          <p:cNvCxnSpPr/>
          <p:nvPr/>
        </p:nvCxnSpPr>
        <p:spPr>
          <a:xfrm>
            <a:off x="4902700" y="1194375"/>
            <a:ext cx="2234700" cy="1569900"/>
          </a:xfrm>
          <a:prstGeom prst="straightConnector1">
            <a:avLst/>
          </a:prstGeom>
          <a:noFill/>
          <a:ln w="9525" cap="flat" cmpd="sng">
            <a:solidFill>
              <a:schemeClr val="dk2"/>
            </a:solidFill>
            <a:prstDash val="solid"/>
            <a:round/>
            <a:headEnd type="none" w="med" len="med"/>
            <a:tailEnd type="stealth" w="med" len="med"/>
          </a:ln>
        </p:spPr>
      </p:cxnSp>
      <p:sp>
        <p:nvSpPr>
          <p:cNvPr id="78" name="Google Shape;78;p16"/>
          <p:cNvSpPr txBox="1"/>
          <p:nvPr/>
        </p:nvSpPr>
        <p:spPr>
          <a:xfrm>
            <a:off x="6423700" y="2806350"/>
            <a:ext cx="1637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principal objetivo </a:t>
            </a:r>
            <a:endParaRPr/>
          </a:p>
        </p:txBody>
      </p:sp>
      <p:cxnSp>
        <p:nvCxnSpPr>
          <p:cNvPr id="79" name="Google Shape;79;p16"/>
          <p:cNvCxnSpPr/>
          <p:nvPr/>
        </p:nvCxnSpPr>
        <p:spPr>
          <a:xfrm>
            <a:off x="3130400" y="1560400"/>
            <a:ext cx="1146300" cy="924600"/>
          </a:xfrm>
          <a:prstGeom prst="straightConnector1">
            <a:avLst/>
          </a:prstGeom>
          <a:noFill/>
          <a:ln w="9525" cap="flat" cmpd="sng">
            <a:solidFill>
              <a:schemeClr val="dk2"/>
            </a:solidFill>
            <a:prstDash val="solid"/>
            <a:round/>
            <a:headEnd type="none" w="med" len="med"/>
            <a:tailEnd type="stealth" w="med" len="med"/>
          </a:ln>
        </p:spPr>
      </p:cxnSp>
      <p:sp>
        <p:nvSpPr>
          <p:cNvPr id="80" name="Google Shape;80;p16"/>
          <p:cNvSpPr txBox="1"/>
          <p:nvPr/>
        </p:nvSpPr>
        <p:spPr>
          <a:xfrm>
            <a:off x="3604300" y="2501550"/>
            <a:ext cx="2049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principal limitação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2"/>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Testabilidade</a:t>
            </a:r>
            <a:endParaRPr sz="3400"/>
          </a:p>
        </p:txBody>
      </p:sp>
      <p:sp>
        <p:nvSpPr>
          <p:cNvPr id="369" name="Google Shape;369;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41</a:t>
            </a:fld>
            <a:endParaRPr/>
          </a:p>
        </p:txBody>
      </p:sp>
      <p:pic>
        <p:nvPicPr>
          <p:cNvPr id="375" name="Google Shape;375;p53"/>
          <p:cNvPicPr preferRelativeResize="0"/>
          <p:nvPr/>
        </p:nvPicPr>
        <p:blipFill>
          <a:blip r:embed="rId3">
            <a:alphaModFix/>
          </a:blip>
          <a:stretch>
            <a:fillRect/>
          </a:stretch>
        </p:blipFill>
        <p:spPr>
          <a:xfrm>
            <a:off x="152400" y="152400"/>
            <a:ext cx="5118125" cy="4673249"/>
          </a:xfrm>
          <a:prstGeom prst="rect">
            <a:avLst/>
          </a:prstGeom>
          <a:noFill/>
          <a:ln>
            <a:noFill/>
          </a:ln>
        </p:spPr>
      </p:pic>
      <p:sp>
        <p:nvSpPr>
          <p:cNvPr id="376" name="Google Shape;376;p53"/>
          <p:cNvSpPr txBox="1"/>
          <p:nvPr/>
        </p:nvSpPr>
        <p:spPr>
          <a:xfrm>
            <a:off x="5589150" y="156675"/>
            <a:ext cx="3203400" cy="64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800">
                <a:solidFill>
                  <a:schemeClr val="dk1"/>
                </a:solidFill>
              </a:rPr>
              <a:t>Exemplo: Servlet</a:t>
            </a:r>
            <a:endParaRPr sz="2800">
              <a:solidFill>
                <a:schemeClr val="dk1"/>
              </a:solidFill>
            </a:endParaRPr>
          </a:p>
        </p:txBody>
      </p:sp>
      <p:cxnSp>
        <p:nvCxnSpPr>
          <p:cNvPr id="377" name="Google Shape;377;p53"/>
          <p:cNvCxnSpPr>
            <a:endCxn id="378" idx="1"/>
          </p:cNvCxnSpPr>
          <p:nvPr/>
        </p:nvCxnSpPr>
        <p:spPr>
          <a:xfrm>
            <a:off x="3795150" y="1069050"/>
            <a:ext cx="1931400" cy="530700"/>
          </a:xfrm>
          <a:prstGeom prst="straightConnector1">
            <a:avLst/>
          </a:prstGeom>
          <a:noFill/>
          <a:ln w="9525" cap="flat" cmpd="sng">
            <a:solidFill>
              <a:schemeClr val="dk2"/>
            </a:solidFill>
            <a:prstDash val="solid"/>
            <a:round/>
            <a:headEnd type="none" w="med" len="med"/>
            <a:tailEnd type="triangle" w="med" len="med"/>
          </a:ln>
        </p:spPr>
      </p:cxnSp>
      <p:sp>
        <p:nvSpPr>
          <p:cNvPr id="378" name="Google Shape;378;p53"/>
          <p:cNvSpPr txBox="1"/>
          <p:nvPr/>
        </p:nvSpPr>
        <p:spPr>
          <a:xfrm>
            <a:off x="5726550" y="1157550"/>
            <a:ext cx="2989800" cy="88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Difícil testar </a:t>
            </a:r>
            <a:r>
              <a:rPr lang="en" b="1"/>
              <a:t>doGet</a:t>
            </a:r>
            <a:r>
              <a:rPr lang="en"/>
              <a:t>, pois ele tem dependências (parâmetros) para o pacote de Servlets de Java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42</a:t>
            </a:fld>
            <a:endParaRPr/>
          </a:p>
        </p:txBody>
      </p:sp>
      <p:sp>
        <p:nvSpPr>
          <p:cNvPr id="384" name="Google Shape;384;p54"/>
          <p:cNvSpPr txBox="1"/>
          <p:nvPr/>
        </p:nvSpPr>
        <p:spPr>
          <a:xfrm>
            <a:off x="4522350" y="156675"/>
            <a:ext cx="4025400" cy="64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500">
                <a:solidFill>
                  <a:schemeClr val="dk1"/>
                </a:solidFill>
              </a:rPr>
              <a:t>Solução: extração da regra de domínio para uma classe separada (e mais fácil de testar)</a:t>
            </a:r>
            <a:endParaRPr sz="2500">
              <a:solidFill>
                <a:schemeClr val="dk1"/>
              </a:solidFill>
            </a:endParaRPr>
          </a:p>
        </p:txBody>
      </p:sp>
      <p:pic>
        <p:nvPicPr>
          <p:cNvPr id="385" name="Google Shape;385;p54"/>
          <p:cNvPicPr preferRelativeResize="0"/>
          <p:nvPr/>
        </p:nvPicPr>
        <p:blipFill>
          <a:blip r:embed="rId3">
            <a:alphaModFix/>
          </a:blip>
          <a:stretch>
            <a:fillRect/>
          </a:stretch>
        </p:blipFill>
        <p:spPr>
          <a:xfrm>
            <a:off x="228600" y="152400"/>
            <a:ext cx="3805644" cy="4838699"/>
          </a:xfrm>
          <a:prstGeom prst="rect">
            <a:avLst/>
          </a:prstGeom>
          <a:noFill/>
          <a:ln>
            <a:noFill/>
          </a:ln>
        </p:spPr>
      </p:pic>
      <p:sp>
        <p:nvSpPr>
          <p:cNvPr id="386" name="Google Shape;386;p54"/>
          <p:cNvSpPr txBox="1"/>
          <p:nvPr/>
        </p:nvSpPr>
        <p:spPr>
          <a:xfrm>
            <a:off x="385275" y="269700"/>
            <a:ext cx="3496500" cy="1512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4"/>
          <p:cNvSpPr txBox="1"/>
          <p:nvPr/>
        </p:nvSpPr>
        <p:spPr>
          <a:xfrm>
            <a:off x="385275" y="3457900"/>
            <a:ext cx="3496500" cy="20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5"/>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Mocks</a:t>
            </a:r>
            <a:endParaRPr sz="3400" b="1"/>
          </a:p>
        </p:txBody>
      </p:sp>
      <p:sp>
        <p:nvSpPr>
          <p:cNvPr id="393" name="Google Shape;39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title"/>
          </p:nvPr>
        </p:nvSpPr>
        <p:spPr>
          <a:xfrm>
            <a:off x="3816900" y="140225"/>
            <a:ext cx="494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Exemplo motivador:</a:t>
            </a:r>
            <a:endParaRPr/>
          </a:p>
        </p:txBody>
      </p:sp>
      <p:sp>
        <p:nvSpPr>
          <p:cNvPr id="399" name="Google Shape;39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44</a:t>
            </a:fld>
            <a:endParaRPr/>
          </a:p>
        </p:txBody>
      </p:sp>
      <p:pic>
        <p:nvPicPr>
          <p:cNvPr id="400" name="Google Shape;400;p56"/>
          <p:cNvPicPr preferRelativeResize="0"/>
          <p:nvPr/>
        </p:nvPicPr>
        <p:blipFill>
          <a:blip r:embed="rId3">
            <a:alphaModFix/>
          </a:blip>
          <a:stretch>
            <a:fillRect/>
          </a:stretch>
        </p:blipFill>
        <p:spPr>
          <a:xfrm>
            <a:off x="152400" y="152400"/>
            <a:ext cx="3370780" cy="4838701"/>
          </a:xfrm>
          <a:prstGeom prst="rect">
            <a:avLst/>
          </a:prstGeom>
          <a:noFill/>
          <a:ln>
            <a:noFill/>
          </a:ln>
        </p:spPr>
      </p:pic>
      <p:sp>
        <p:nvSpPr>
          <p:cNvPr id="401" name="Google Shape;401;p56"/>
          <p:cNvSpPr txBox="1"/>
          <p:nvPr/>
        </p:nvSpPr>
        <p:spPr>
          <a:xfrm>
            <a:off x="491225" y="2263525"/>
            <a:ext cx="2244300" cy="211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6"/>
          <p:cNvSpPr txBox="1">
            <a:spLocks noGrp="1"/>
          </p:cNvSpPr>
          <p:nvPr>
            <p:ph type="body" idx="1"/>
          </p:nvPr>
        </p:nvSpPr>
        <p:spPr>
          <a:xfrm>
            <a:off x="3969300" y="923875"/>
            <a:ext cx="4948200" cy="1012200"/>
          </a:xfrm>
          <a:prstGeom prst="rect">
            <a:avLst/>
          </a:prstGeom>
        </p:spPr>
        <p:txBody>
          <a:bodyPr spcFirstLastPara="1" wrap="square" lIns="91425" tIns="91425" rIns="91425" bIns="91425" anchor="t" anchorCtr="0">
            <a:noAutofit/>
          </a:bodyPr>
          <a:lstStyle/>
          <a:p>
            <a:pPr marL="0" marR="0" lvl="0" indent="0" algn="l" rtl="0">
              <a:lnSpc>
                <a:spcPct val="114000"/>
              </a:lnSpc>
              <a:spcBef>
                <a:spcPts val="0"/>
              </a:spcBef>
              <a:spcAft>
                <a:spcPts val="1000"/>
              </a:spcAft>
              <a:buNone/>
            </a:pPr>
            <a:r>
              <a:rPr lang="en" sz="2400"/>
              <a:t>Método que pesquisa dados de um livro em um serviço remoto</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title"/>
          </p:nvPr>
        </p:nvSpPr>
        <p:spPr>
          <a:xfrm>
            <a:off x="3816900" y="140225"/>
            <a:ext cx="494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a:t>
            </a:r>
            <a:endParaRPr/>
          </a:p>
        </p:txBody>
      </p:sp>
      <p:sp>
        <p:nvSpPr>
          <p:cNvPr id="408" name="Google Shape;4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45</a:t>
            </a:fld>
            <a:endParaRPr/>
          </a:p>
        </p:txBody>
      </p:sp>
      <p:pic>
        <p:nvPicPr>
          <p:cNvPr id="409" name="Google Shape;409;p57"/>
          <p:cNvPicPr preferRelativeResize="0"/>
          <p:nvPr/>
        </p:nvPicPr>
        <p:blipFill>
          <a:blip r:embed="rId3">
            <a:alphaModFix/>
          </a:blip>
          <a:stretch>
            <a:fillRect/>
          </a:stretch>
        </p:blipFill>
        <p:spPr>
          <a:xfrm>
            <a:off x="152400" y="152400"/>
            <a:ext cx="3370780" cy="4838701"/>
          </a:xfrm>
          <a:prstGeom prst="rect">
            <a:avLst/>
          </a:prstGeom>
          <a:noFill/>
          <a:ln>
            <a:noFill/>
          </a:ln>
        </p:spPr>
      </p:pic>
      <p:sp>
        <p:nvSpPr>
          <p:cNvPr id="410" name="Google Shape;410;p57"/>
          <p:cNvSpPr txBox="1"/>
          <p:nvPr/>
        </p:nvSpPr>
        <p:spPr>
          <a:xfrm>
            <a:off x="491225" y="2263525"/>
            <a:ext cx="2244300" cy="211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57"/>
          <p:cNvSpPr txBox="1">
            <a:spLocks noGrp="1"/>
          </p:cNvSpPr>
          <p:nvPr>
            <p:ph type="body" idx="1"/>
          </p:nvPr>
        </p:nvSpPr>
        <p:spPr>
          <a:xfrm>
            <a:off x="3816900" y="771475"/>
            <a:ext cx="4948200" cy="1012200"/>
          </a:xfrm>
          <a:prstGeom prst="rect">
            <a:avLst/>
          </a:prstGeom>
        </p:spPr>
        <p:txBody>
          <a:bodyPr spcFirstLastPara="1" wrap="square" lIns="91425" tIns="91425" rIns="91425" bIns="91425" anchor="t" anchorCtr="0">
            <a:noAutofit/>
          </a:bodyPr>
          <a:lstStyle/>
          <a:p>
            <a:pPr marL="0" marR="0" lvl="0" indent="0" algn="l" rtl="0">
              <a:lnSpc>
                <a:spcPct val="114000"/>
              </a:lnSpc>
              <a:spcBef>
                <a:spcPts val="0"/>
              </a:spcBef>
              <a:spcAft>
                <a:spcPts val="1000"/>
              </a:spcAft>
              <a:buNone/>
            </a:pPr>
            <a:r>
              <a:rPr lang="en" sz="2400"/>
              <a:t>Testes de unidade devem ser rápidos e testar pequenas unidades</a:t>
            </a:r>
            <a:endParaRPr sz="2400"/>
          </a:p>
        </p:txBody>
      </p:sp>
      <p:grpSp>
        <p:nvGrpSpPr>
          <p:cNvPr id="412" name="Google Shape;412;p57"/>
          <p:cNvGrpSpPr/>
          <p:nvPr/>
        </p:nvGrpSpPr>
        <p:grpSpPr>
          <a:xfrm>
            <a:off x="4038268" y="2313143"/>
            <a:ext cx="2801048" cy="1346058"/>
            <a:chOff x="4419600" y="1017725"/>
            <a:chExt cx="4493900" cy="2894125"/>
          </a:xfrm>
        </p:grpSpPr>
        <p:pic>
          <p:nvPicPr>
            <p:cNvPr id="413" name="Google Shape;413;p57"/>
            <p:cNvPicPr preferRelativeResize="0"/>
            <p:nvPr/>
          </p:nvPicPr>
          <p:blipFill>
            <a:blip r:embed="rId4">
              <a:alphaModFix/>
            </a:blip>
            <a:stretch>
              <a:fillRect/>
            </a:stretch>
          </p:blipFill>
          <p:spPr>
            <a:xfrm>
              <a:off x="4419600" y="1017725"/>
              <a:ext cx="1978001" cy="2343925"/>
            </a:xfrm>
            <a:prstGeom prst="rect">
              <a:avLst/>
            </a:prstGeom>
            <a:noFill/>
            <a:ln w="9525" cap="flat" cmpd="sng">
              <a:solidFill>
                <a:schemeClr val="dk2"/>
              </a:solidFill>
              <a:prstDash val="solid"/>
              <a:round/>
              <a:headEnd type="none" w="sm" len="sm"/>
              <a:tailEnd type="none" w="sm" len="sm"/>
            </a:ln>
          </p:spPr>
        </p:pic>
        <p:pic>
          <p:nvPicPr>
            <p:cNvPr id="414" name="Google Shape;414;p57"/>
            <p:cNvPicPr preferRelativeResize="0"/>
            <p:nvPr/>
          </p:nvPicPr>
          <p:blipFill>
            <a:blip r:embed="rId5">
              <a:alphaModFix/>
            </a:blip>
            <a:stretch>
              <a:fillRect/>
            </a:stretch>
          </p:blipFill>
          <p:spPr>
            <a:xfrm>
              <a:off x="6854800" y="1017725"/>
              <a:ext cx="2058700" cy="2343924"/>
            </a:xfrm>
            <a:prstGeom prst="rect">
              <a:avLst/>
            </a:prstGeom>
            <a:noFill/>
            <a:ln w="9525" cap="flat" cmpd="sng">
              <a:solidFill>
                <a:schemeClr val="dk2"/>
              </a:solidFill>
              <a:prstDash val="solid"/>
              <a:round/>
              <a:headEnd type="none" w="sm" len="sm"/>
              <a:tailEnd type="none" w="sm" len="sm"/>
            </a:ln>
          </p:spPr>
        </p:pic>
        <p:sp>
          <p:nvSpPr>
            <p:cNvPr id="415" name="Google Shape;415;p57"/>
            <p:cNvSpPr txBox="1"/>
            <p:nvPr/>
          </p:nvSpPr>
          <p:spPr>
            <a:xfrm>
              <a:off x="4944875" y="3518250"/>
              <a:ext cx="934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Unidade</a:t>
              </a:r>
              <a:endParaRPr sz="800"/>
            </a:p>
          </p:txBody>
        </p:sp>
        <p:sp>
          <p:nvSpPr>
            <p:cNvPr id="416" name="Google Shape;416;p57"/>
            <p:cNvSpPr txBox="1"/>
            <p:nvPr/>
          </p:nvSpPr>
          <p:spPr>
            <a:xfrm>
              <a:off x="7383275" y="3518250"/>
              <a:ext cx="1048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Integração</a:t>
              </a:r>
              <a:endParaRPr sz="7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Solução: Mocks</a:t>
            </a:r>
            <a:endParaRPr/>
          </a:p>
        </p:txBody>
      </p:sp>
      <p:sp>
        <p:nvSpPr>
          <p:cNvPr id="422" name="Google Shape;422;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Objeto que emula um objeto real</a:t>
            </a:r>
            <a:endParaRPr sz="2400"/>
          </a:p>
          <a:p>
            <a:pPr marL="457200" marR="0" lvl="0" indent="-381000" algn="l" rtl="0">
              <a:lnSpc>
                <a:spcPct val="114000"/>
              </a:lnSpc>
              <a:spcBef>
                <a:spcPts val="1000"/>
              </a:spcBef>
              <a:spcAft>
                <a:spcPts val="1000"/>
              </a:spcAft>
              <a:buSzPts val="2400"/>
              <a:buChar char="●"/>
            </a:pPr>
            <a:r>
              <a:rPr lang="en" sz="2400"/>
              <a:t>Porém, é bem mais simples que o objeto real</a:t>
            </a:r>
            <a:endParaRPr sz="2400"/>
          </a:p>
        </p:txBody>
      </p:sp>
      <p:sp>
        <p:nvSpPr>
          <p:cNvPr id="423" name="Google Shape;423;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47</a:t>
            </a:fld>
            <a:endParaRPr/>
          </a:p>
        </p:txBody>
      </p:sp>
      <p:pic>
        <p:nvPicPr>
          <p:cNvPr id="429" name="Google Shape;429;p59"/>
          <p:cNvPicPr preferRelativeResize="0"/>
          <p:nvPr/>
        </p:nvPicPr>
        <p:blipFill>
          <a:blip r:embed="rId3">
            <a:alphaModFix/>
          </a:blip>
          <a:stretch>
            <a:fillRect/>
          </a:stretch>
        </p:blipFill>
        <p:spPr>
          <a:xfrm>
            <a:off x="152400" y="152400"/>
            <a:ext cx="4581525" cy="4800600"/>
          </a:xfrm>
          <a:prstGeom prst="rect">
            <a:avLst/>
          </a:prstGeom>
          <a:noFill/>
          <a:ln>
            <a:noFill/>
          </a:ln>
        </p:spPr>
      </p:pic>
      <p:cxnSp>
        <p:nvCxnSpPr>
          <p:cNvPr id="430" name="Google Shape;430;p59"/>
          <p:cNvCxnSpPr>
            <a:endCxn id="431" idx="1"/>
          </p:cNvCxnSpPr>
          <p:nvPr/>
        </p:nvCxnSpPr>
        <p:spPr>
          <a:xfrm rot="10800000" flipH="1">
            <a:off x="3602250" y="3075900"/>
            <a:ext cx="1590900" cy="468600"/>
          </a:xfrm>
          <a:prstGeom prst="straightConnector1">
            <a:avLst/>
          </a:prstGeom>
          <a:noFill/>
          <a:ln w="9525" cap="flat" cmpd="sng">
            <a:solidFill>
              <a:schemeClr val="dk2"/>
            </a:solidFill>
            <a:prstDash val="solid"/>
            <a:round/>
            <a:headEnd type="none" w="med" len="med"/>
            <a:tailEnd type="triangle" w="med" len="med"/>
          </a:ln>
        </p:spPr>
      </p:cxnSp>
      <p:sp>
        <p:nvSpPr>
          <p:cNvPr id="432" name="Google Shape;432;p59"/>
          <p:cNvSpPr txBox="1"/>
          <p:nvPr/>
        </p:nvSpPr>
        <p:spPr>
          <a:xfrm>
            <a:off x="385275" y="2631900"/>
            <a:ext cx="3939600" cy="1770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59"/>
          <p:cNvSpPr txBox="1"/>
          <p:nvPr/>
        </p:nvSpPr>
        <p:spPr>
          <a:xfrm>
            <a:off x="5193150" y="2830350"/>
            <a:ext cx="3438900" cy="4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Simula pesquisa em um único ISBN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48</a:t>
            </a:fld>
            <a:endParaRPr/>
          </a:p>
        </p:txBody>
      </p:sp>
      <p:pic>
        <p:nvPicPr>
          <p:cNvPr id="438" name="Google Shape;438;p60"/>
          <p:cNvPicPr preferRelativeResize="0"/>
          <p:nvPr/>
        </p:nvPicPr>
        <p:blipFill>
          <a:blip r:embed="rId3">
            <a:alphaModFix/>
          </a:blip>
          <a:stretch>
            <a:fillRect/>
          </a:stretch>
        </p:blipFill>
        <p:spPr>
          <a:xfrm>
            <a:off x="286275" y="152400"/>
            <a:ext cx="4049850" cy="3796725"/>
          </a:xfrm>
          <a:prstGeom prst="rect">
            <a:avLst/>
          </a:prstGeom>
          <a:noFill/>
          <a:ln>
            <a:noFill/>
          </a:ln>
        </p:spPr>
      </p:pic>
      <p:sp>
        <p:nvSpPr>
          <p:cNvPr id="439" name="Google Shape;439;p60"/>
          <p:cNvSpPr txBox="1"/>
          <p:nvPr/>
        </p:nvSpPr>
        <p:spPr>
          <a:xfrm>
            <a:off x="616450" y="1406275"/>
            <a:ext cx="2697000" cy="279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440" name="Google Shape;440;p60"/>
          <p:cNvCxnSpPr/>
          <p:nvPr/>
        </p:nvCxnSpPr>
        <p:spPr>
          <a:xfrm rot="10800000" flipH="1">
            <a:off x="3297575" y="1072275"/>
            <a:ext cx="1704900" cy="491100"/>
          </a:xfrm>
          <a:prstGeom prst="straightConnector1">
            <a:avLst/>
          </a:prstGeom>
          <a:noFill/>
          <a:ln w="9525" cap="flat" cmpd="sng">
            <a:solidFill>
              <a:schemeClr val="dk2"/>
            </a:solidFill>
            <a:prstDash val="solid"/>
            <a:round/>
            <a:headEnd type="none" w="med" len="med"/>
            <a:tailEnd type="triangle" w="med" len="med"/>
          </a:ln>
        </p:spPr>
      </p:cxnSp>
      <p:sp>
        <p:nvSpPr>
          <p:cNvPr id="441" name="Google Shape;441;p60"/>
          <p:cNvSpPr txBox="1"/>
          <p:nvPr/>
        </p:nvSpPr>
        <p:spPr>
          <a:xfrm>
            <a:off x="5040750" y="849150"/>
            <a:ext cx="2106300" cy="4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Teste agora usa o mock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1"/>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Frameworks de Mocks</a:t>
            </a:r>
            <a:endParaRPr sz="3400"/>
          </a:p>
        </p:txBody>
      </p:sp>
      <p:sp>
        <p:nvSpPr>
          <p:cNvPr id="447" name="Google Shape;44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Defeitos, Bugs, Fallhas</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O seguinte código possui um </a:t>
            </a:r>
            <a:r>
              <a:rPr lang="en" sz="2400" b="1"/>
              <a:t>defeito</a:t>
            </a:r>
            <a:r>
              <a:rPr lang="en" sz="2400"/>
              <a:t> (</a:t>
            </a:r>
            <a:r>
              <a:rPr lang="en" sz="2400" i="1"/>
              <a:t>defect</a:t>
            </a:r>
            <a:r>
              <a:rPr lang="en" sz="2400"/>
              <a:t>) ou um </a:t>
            </a:r>
            <a:r>
              <a:rPr lang="en" sz="2400" b="1"/>
              <a:t>bug</a:t>
            </a:r>
            <a:r>
              <a:rPr lang="en" sz="2400"/>
              <a:t>:</a:t>
            </a:r>
            <a:endParaRPr sz="2400"/>
          </a:p>
          <a:p>
            <a:pPr marL="457200" marR="0" lvl="0" indent="0" algn="l" rtl="0">
              <a:lnSpc>
                <a:spcPct val="114000"/>
              </a:lnSpc>
              <a:spcBef>
                <a:spcPts val="1000"/>
              </a:spcBef>
              <a:spcAft>
                <a:spcPts val="0"/>
              </a:spcAft>
              <a:buNone/>
            </a:pPr>
            <a:r>
              <a:rPr lang="en" sz="1400">
                <a:latin typeface="Courier New"/>
                <a:ea typeface="Courier New"/>
                <a:cs typeface="Courier New"/>
                <a:sym typeface="Courier New"/>
              </a:rPr>
              <a:t>if (condition)</a:t>
            </a:r>
            <a:endParaRPr sz="1400">
              <a:latin typeface="Courier New"/>
              <a:ea typeface="Courier New"/>
              <a:cs typeface="Courier New"/>
              <a:sym typeface="Courier New"/>
            </a:endParaRPr>
          </a:p>
          <a:p>
            <a:pPr marL="457200" marR="0" lvl="0" indent="0" algn="l" rtl="0">
              <a:lnSpc>
                <a:spcPct val="114000"/>
              </a:lnSpc>
              <a:spcBef>
                <a:spcPts val="1000"/>
              </a:spcBef>
              <a:spcAft>
                <a:spcPts val="0"/>
              </a:spcAft>
              <a:buNone/>
            </a:pPr>
            <a:r>
              <a:rPr lang="en" sz="1400">
                <a:latin typeface="Courier New"/>
                <a:ea typeface="Courier New"/>
                <a:cs typeface="Courier New"/>
                <a:sym typeface="Courier New"/>
              </a:rPr>
              <a:t>    area = pi * raio * raio * raio;     // código defeituoso; </a:t>
            </a:r>
            <a:endParaRPr sz="1400">
              <a:latin typeface="Courier New"/>
              <a:ea typeface="Courier New"/>
              <a:cs typeface="Courier New"/>
              <a:sym typeface="Courier New"/>
            </a:endParaRPr>
          </a:p>
          <a:p>
            <a:pPr marL="457200" marR="0" lvl="0" indent="-381000" algn="l" rtl="0">
              <a:lnSpc>
                <a:spcPct val="114000"/>
              </a:lnSpc>
              <a:spcBef>
                <a:spcPts val="1000"/>
              </a:spcBef>
              <a:spcAft>
                <a:spcPts val="0"/>
              </a:spcAft>
              <a:buSzPts val="2400"/>
              <a:buChar char="●"/>
            </a:pPr>
            <a:r>
              <a:rPr lang="en" sz="2400"/>
              <a:t>O certo é "área é igual a pi vezes raio ao quadrado"</a:t>
            </a:r>
            <a:endParaRPr sz="2400"/>
          </a:p>
          <a:p>
            <a:pPr marL="457200" marR="0" lvl="0" indent="-381000" algn="l" rtl="0">
              <a:lnSpc>
                <a:spcPct val="114000"/>
              </a:lnSpc>
              <a:spcBef>
                <a:spcPts val="1000"/>
              </a:spcBef>
              <a:spcAft>
                <a:spcPts val="0"/>
              </a:spcAft>
              <a:buSzPts val="2400"/>
              <a:buChar char="●"/>
            </a:pPr>
            <a:r>
              <a:rPr lang="en" sz="2400"/>
              <a:t>Quando o código for executado ele vai causar uma </a:t>
            </a:r>
            <a:r>
              <a:rPr lang="en" sz="2400" b="1"/>
              <a:t>falha</a:t>
            </a:r>
            <a:r>
              <a:rPr lang="en" sz="2400"/>
              <a:t> (</a:t>
            </a:r>
            <a:r>
              <a:rPr lang="en" sz="2400" i="1"/>
              <a:t>failure</a:t>
            </a:r>
            <a:r>
              <a:rPr lang="en" sz="2400"/>
              <a:t>); ou seja, um resultado errado.</a:t>
            </a:r>
            <a:endParaRPr sz="2400"/>
          </a:p>
          <a:p>
            <a:pPr marL="914400" lvl="0" indent="0" algn="l" rtl="0">
              <a:spcBef>
                <a:spcPts val="1000"/>
              </a:spcBef>
              <a:spcAft>
                <a:spcPts val="1600"/>
              </a:spcAft>
              <a:buNone/>
            </a:pPr>
            <a:endParaRPr/>
          </a:p>
        </p:txBody>
      </p:sp>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Exemplo: Mockito</a:t>
            </a:r>
            <a:endParaRPr/>
          </a:p>
        </p:txBody>
      </p:sp>
      <p:sp>
        <p:nvSpPr>
          <p:cNvPr id="453" name="Google Shape;4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Facilita a criação de mocks</a:t>
            </a:r>
            <a:endParaRPr sz="2400"/>
          </a:p>
          <a:p>
            <a:pPr marL="457200" marR="0" lvl="0" indent="-381000" algn="l" rtl="0">
              <a:lnSpc>
                <a:spcPct val="114000"/>
              </a:lnSpc>
              <a:spcBef>
                <a:spcPts val="1000"/>
              </a:spcBef>
              <a:spcAft>
                <a:spcPts val="0"/>
              </a:spcAft>
              <a:buSzPts val="2400"/>
              <a:buChar char="●"/>
            </a:pPr>
            <a:r>
              <a:rPr lang="en" sz="2400"/>
              <a:t>E a "programação" do comportamento do mock, via uma linguagem de domínio específico (DSL)</a:t>
            </a:r>
            <a:endParaRPr sz="2400"/>
          </a:p>
          <a:p>
            <a:pPr marL="457200" marR="0" lvl="0" indent="-381000" algn="l" rtl="0">
              <a:lnSpc>
                <a:spcPct val="114000"/>
              </a:lnSpc>
              <a:spcBef>
                <a:spcPts val="1000"/>
              </a:spcBef>
              <a:spcAft>
                <a:spcPts val="1000"/>
              </a:spcAft>
              <a:buSzPts val="2400"/>
              <a:buChar char="●"/>
            </a:pPr>
            <a:r>
              <a:rPr lang="en" sz="2400"/>
              <a:t>Dispensa a implementação de um mock "manual", como estudamos antes</a:t>
            </a:r>
            <a:endParaRPr sz="2400"/>
          </a:p>
        </p:txBody>
      </p:sp>
      <p:sp>
        <p:nvSpPr>
          <p:cNvPr id="454" name="Google Shape;45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50</a:t>
            </a:fld>
            <a:endParaRPr/>
          </a:p>
        </p:txBody>
      </p:sp>
      <p:pic>
        <p:nvPicPr>
          <p:cNvPr id="455" name="Google Shape;455;p62"/>
          <p:cNvPicPr preferRelativeResize="0"/>
          <p:nvPr/>
        </p:nvPicPr>
        <p:blipFill>
          <a:blip r:embed="rId3">
            <a:alphaModFix/>
          </a:blip>
          <a:stretch>
            <a:fillRect/>
          </a:stretch>
        </p:blipFill>
        <p:spPr>
          <a:xfrm>
            <a:off x="6193400" y="90498"/>
            <a:ext cx="2693425" cy="1248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51</a:t>
            </a:fld>
            <a:endParaRPr/>
          </a:p>
        </p:txBody>
      </p:sp>
      <p:pic>
        <p:nvPicPr>
          <p:cNvPr id="461" name="Google Shape;461;p63"/>
          <p:cNvPicPr preferRelativeResize="0"/>
          <p:nvPr/>
        </p:nvPicPr>
        <p:blipFill>
          <a:blip r:embed="rId3">
            <a:alphaModFix/>
          </a:blip>
          <a:stretch>
            <a:fillRect/>
          </a:stretch>
        </p:blipFill>
        <p:spPr>
          <a:xfrm>
            <a:off x="152400" y="279325"/>
            <a:ext cx="4521551" cy="4711774"/>
          </a:xfrm>
          <a:prstGeom prst="rect">
            <a:avLst/>
          </a:prstGeom>
          <a:noFill/>
          <a:ln>
            <a:noFill/>
          </a:ln>
        </p:spPr>
      </p:pic>
      <p:cxnSp>
        <p:nvCxnSpPr>
          <p:cNvPr id="462" name="Google Shape;462;p63"/>
          <p:cNvCxnSpPr/>
          <p:nvPr/>
        </p:nvCxnSpPr>
        <p:spPr>
          <a:xfrm rot="10800000" flipH="1">
            <a:off x="2542850" y="924700"/>
            <a:ext cx="2485200" cy="732000"/>
          </a:xfrm>
          <a:prstGeom prst="straightConnector1">
            <a:avLst/>
          </a:prstGeom>
          <a:noFill/>
          <a:ln w="9525" cap="flat" cmpd="sng">
            <a:solidFill>
              <a:schemeClr val="dk2"/>
            </a:solidFill>
            <a:prstDash val="solid"/>
            <a:round/>
            <a:headEnd type="none" w="med" len="med"/>
            <a:tailEnd type="triangle" w="med" len="med"/>
          </a:ln>
        </p:spPr>
      </p:cxnSp>
      <p:sp>
        <p:nvSpPr>
          <p:cNvPr id="463" name="Google Shape;463;p63"/>
          <p:cNvSpPr txBox="1"/>
          <p:nvPr/>
        </p:nvSpPr>
        <p:spPr>
          <a:xfrm>
            <a:off x="5040750" y="696750"/>
            <a:ext cx="2106300" cy="4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Cria um mock</a:t>
            </a:r>
            <a:endParaRPr/>
          </a:p>
        </p:txBody>
      </p:sp>
      <p:sp>
        <p:nvSpPr>
          <p:cNvPr id="464" name="Google Shape;464;p63"/>
          <p:cNvSpPr txBox="1"/>
          <p:nvPr/>
        </p:nvSpPr>
        <p:spPr>
          <a:xfrm>
            <a:off x="5040750" y="1763550"/>
            <a:ext cx="3570300" cy="44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Programa o comportamento desse mock</a:t>
            </a:r>
            <a:endParaRPr/>
          </a:p>
        </p:txBody>
      </p:sp>
      <p:cxnSp>
        <p:nvCxnSpPr>
          <p:cNvPr id="465" name="Google Shape;465;p63"/>
          <p:cNvCxnSpPr>
            <a:endCxn id="464" idx="1"/>
          </p:cNvCxnSpPr>
          <p:nvPr/>
        </p:nvCxnSpPr>
        <p:spPr>
          <a:xfrm>
            <a:off x="3835350" y="1970250"/>
            <a:ext cx="1205400" cy="1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4"/>
          <p:cNvSpPr txBox="1">
            <a:spLocks noGrp="1"/>
          </p:cNvSpPr>
          <p:nvPr>
            <p:ph type="title"/>
          </p:nvPr>
        </p:nvSpPr>
        <p:spPr>
          <a:xfrm>
            <a:off x="311700" y="1160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Explore e execute o teste anterior</a:t>
            </a:r>
            <a:endParaRPr/>
          </a:p>
          <a:p>
            <a:pPr marL="0" lvl="0" indent="0" algn="ctr" rtl="0">
              <a:spcBef>
                <a:spcPts val="0"/>
              </a:spcBef>
              <a:spcAft>
                <a:spcPts val="0"/>
              </a:spcAft>
              <a:buNone/>
            </a:pPr>
            <a:endParaRPr/>
          </a:p>
          <a:p>
            <a:pPr marL="0" lvl="0" indent="0" algn="ctr" rtl="0">
              <a:spcBef>
                <a:spcPts val="0"/>
              </a:spcBef>
              <a:spcAft>
                <a:spcPts val="0"/>
              </a:spcAft>
              <a:buNone/>
            </a:pPr>
            <a:r>
              <a:rPr lang="en" sz="2400" u="sng">
                <a:solidFill>
                  <a:schemeClr val="hlink"/>
                </a:solidFill>
                <a:hlinkClick r:id="rId3"/>
              </a:rPr>
              <a:t>https://repl.it/@mtvalente/ExemploMocks</a:t>
            </a:r>
            <a:endParaRPr sz="6500"/>
          </a:p>
        </p:txBody>
      </p:sp>
      <p:sp>
        <p:nvSpPr>
          <p:cNvPr id="471" name="Google Shape;47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472" name="Google Shape;472;p64"/>
          <p:cNvSpPr txBox="1"/>
          <p:nvPr/>
        </p:nvSpPr>
        <p:spPr>
          <a:xfrm>
            <a:off x="1937100" y="3048850"/>
            <a:ext cx="5547900" cy="64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t>Como o repl.it é uma IDE online, a compilação e execução desse código costuma demorar um pouco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Popularidade de mocks via Mockito</a:t>
            </a:r>
            <a:endParaRPr/>
          </a:p>
        </p:txBody>
      </p:sp>
      <p:sp>
        <p:nvSpPr>
          <p:cNvPr id="478" name="Google Shape;478;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53</a:t>
            </a:fld>
            <a:endParaRPr/>
          </a:p>
        </p:txBody>
      </p:sp>
      <p:sp>
        <p:nvSpPr>
          <p:cNvPr id="479" name="Google Shape;479;p65"/>
          <p:cNvSpPr txBox="1"/>
          <p:nvPr/>
        </p:nvSpPr>
        <p:spPr>
          <a:xfrm>
            <a:off x="454925" y="4177050"/>
            <a:ext cx="5866500" cy="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Davide Spadini et al. Mock objects for testing Java systems - Why and how developers use them, and how they evolve. EMSE 2019.</a:t>
            </a:r>
            <a:endParaRPr sz="1200"/>
          </a:p>
        </p:txBody>
      </p:sp>
      <p:pic>
        <p:nvPicPr>
          <p:cNvPr id="480" name="Google Shape;480;p65"/>
          <p:cNvPicPr preferRelativeResize="0"/>
          <p:nvPr/>
        </p:nvPicPr>
        <p:blipFill>
          <a:blip r:embed="rId3">
            <a:alphaModFix/>
          </a:blip>
          <a:stretch>
            <a:fillRect/>
          </a:stretch>
        </p:blipFill>
        <p:spPr>
          <a:xfrm>
            <a:off x="457200" y="1246325"/>
            <a:ext cx="5720213" cy="2699487"/>
          </a:xfrm>
          <a:prstGeom prst="rect">
            <a:avLst/>
          </a:prstGeom>
          <a:noFill/>
          <a:ln>
            <a:noFill/>
          </a:ln>
        </p:spPr>
      </p:pic>
      <p:sp>
        <p:nvSpPr>
          <p:cNvPr id="481" name="Google Shape;481;p65"/>
          <p:cNvSpPr/>
          <p:nvPr/>
        </p:nvSpPr>
        <p:spPr>
          <a:xfrm>
            <a:off x="3772875" y="3419175"/>
            <a:ext cx="1794600" cy="526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Popularidade de mocks: Mockito &amp; manuais</a:t>
            </a:r>
            <a:endParaRPr/>
          </a:p>
        </p:txBody>
      </p:sp>
      <p:sp>
        <p:nvSpPr>
          <p:cNvPr id="487" name="Google Shape;487;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54</a:t>
            </a:fld>
            <a:endParaRPr/>
          </a:p>
        </p:txBody>
      </p:sp>
      <p:sp>
        <p:nvSpPr>
          <p:cNvPr id="488" name="Google Shape;488;p66"/>
          <p:cNvSpPr txBox="1"/>
          <p:nvPr/>
        </p:nvSpPr>
        <p:spPr>
          <a:xfrm>
            <a:off x="454925" y="4405650"/>
            <a:ext cx="5866500" cy="68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a:t>Gustavo Pereira, Andre Hora. Assessing Mock Classes: </a:t>
            </a:r>
            <a:endParaRPr sz="1200"/>
          </a:p>
          <a:p>
            <a:pPr marL="0" marR="0" lvl="0" indent="0" algn="l" rtl="0">
              <a:lnSpc>
                <a:spcPct val="100000"/>
              </a:lnSpc>
              <a:spcBef>
                <a:spcPts val="0"/>
              </a:spcBef>
              <a:spcAft>
                <a:spcPts val="0"/>
              </a:spcAft>
              <a:buNone/>
            </a:pPr>
            <a:r>
              <a:rPr lang="en" sz="1200"/>
              <a:t>An Empirical Study. ICSME 2020.</a:t>
            </a:r>
            <a:endParaRPr sz="1200"/>
          </a:p>
        </p:txBody>
      </p:sp>
      <p:pic>
        <p:nvPicPr>
          <p:cNvPr id="489" name="Google Shape;489;p66"/>
          <p:cNvPicPr preferRelativeResize="0"/>
          <p:nvPr/>
        </p:nvPicPr>
        <p:blipFill>
          <a:blip r:embed="rId3">
            <a:alphaModFix/>
          </a:blip>
          <a:stretch>
            <a:fillRect/>
          </a:stretch>
        </p:blipFill>
        <p:spPr>
          <a:xfrm>
            <a:off x="454925" y="1065250"/>
            <a:ext cx="4926714" cy="3340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7"/>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Desenvolvimento Dirigido por Testes (TDD)</a:t>
            </a:r>
            <a:endParaRPr sz="3400"/>
          </a:p>
        </p:txBody>
      </p:sp>
      <p:sp>
        <p:nvSpPr>
          <p:cNvPr id="495" name="Google Shape;49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TDD</a:t>
            </a:r>
            <a:endParaRPr/>
          </a:p>
        </p:txBody>
      </p:sp>
      <p:sp>
        <p:nvSpPr>
          <p:cNvPr id="501" name="Google Shape;501;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Uma das práticas de programação propostas por XP</a:t>
            </a:r>
            <a:endParaRPr sz="2400"/>
          </a:p>
          <a:p>
            <a:pPr marL="457200" marR="0" lvl="0" indent="-381000" algn="l" rtl="0">
              <a:lnSpc>
                <a:spcPct val="114000"/>
              </a:lnSpc>
              <a:spcBef>
                <a:spcPts val="1000"/>
              </a:spcBef>
              <a:spcAft>
                <a:spcPts val="1000"/>
              </a:spcAft>
              <a:buSzPts val="2400"/>
              <a:buChar char="●"/>
            </a:pPr>
            <a:r>
              <a:rPr lang="en" sz="2400"/>
              <a:t>Ideia simples: escrever o teste T antes da classe C</a:t>
            </a:r>
            <a:endParaRPr sz="2400"/>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56</a:t>
            </a:fld>
            <a:endParaRPr/>
          </a:p>
        </p:txBody>
      </p:sp>
      <p:pic>
        <p:nvPicPr>
          <p:cNvPr id="503" name="Google Shape;503;p68"/>
          <p:cNvPicPr preferRelativeResize="0"/>
          <p:nvPr/>
        </p:nvPicPr>
        <p:blipFill>
          <a:blip r:embed="rId3">
            <a:alphaModFix/>
          </a:blip>
          <a:stretch>
            <a:fillRect/>
          </a:stretch>
        </p:blipFill>
        <p:spPr>
          <a:xfrm>
            <a:off x="563800" y="2438124"/>
            <a:ext cx="1941275" cy="24339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Benefícios</a:t>
            </a:r>
            <a:endParaRPr/>
          </a:p>
        </p:txBody>
      </p:sp>
      <p:sp>
        <p:nvSpPr>
          <p:cNvPr id="509" name="Google Shape;509;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Evita que os devs esqueçam de escrever os testes</a:t>
            </a:r>
            <a:endParaRPr sz="2400"/>
          </a:p>
          <a:p>
            <a:pPr marL="457200" marR="0" lvl="0" indent="-381000" algn="l" rtl="0">
              <a:lnSpc>
                <a:spcPct val="114000"/>
              </a:lnSpc>
              <a:spcBef>
                <a:spcPts val="1000"/>
              </a:spcBef>
              <a:spcAft>
                <a:spcPts val="0"/>
              </a:spcAft>
              <a:buSzPts val="2400"/>
              <a:buChar char="●"/>
            </a:pPr>
            <a:r>
              <a:rPr lang="en" sz="2400"/>
              <a:t>Incentiva a escrita de código com testabilidade; cobertura pode chegar a 90%</a:t>
            </a:r>
            <a:endParaRPr sz="2400"/>
          </a:p>
          <a:p>
            <a:pPr marL="457200" marR="0" lvl="0" indent="-381000" algn="l" rtl="0">
              <a:lnSpc>
                <a:spcPct val="114000"/>
              </a:lnSpc>
              <a:spcBef>
                <a:spcPts val="1000"/>
              </a:spcBef>
              <a:spcAft>
                <a:spcPts val="1000"/>
              </a:spcAft>
              <a:buSzPts val="2400"/>
              <a:buChar char="●"/>
            </a:pPr>
            <a:r>
              <a:rPr lang="en" sz="2400"/>
              <a:t>Melhora o design e/ou usabilidade do código; pois o dev passa a ser o primeiro cliente do seu código</a:t>
            </a:r>
            <a:endParaRPr sz="2400"/>
          </a:p>
        </p:txBody>
      </p:sp>
      <p:sp>
        <p:nvSpPr>
          <p:cNvPr id="510" name="Google Shape;510;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Ciclo TDD</a:t>
            </a:r>
            <a:endParaRPr/>
          </a:p>
        </p:txBody>
      </p:sp>
      <p:sp>
        <p:nvSpPr>
          <p:cNvPr id="516" name="Google Shape;51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58</a:t>
            </a:fld>
            <a:endParaRPr/>
          </a:p>
        </p:txBody>
      </p:sp>
      <p:pic>
        <p:nvPicPr>
          <p:cNvPr id="517" name="Google Shape;517;p70"/>
          <p:cNvPicPr preferRelativeResize="0"/>
          <p:nvPr/>
        </p:nvPicPr>
        <p:blipFill>
          <a:blip r:embed="rId3">
            <a:alphaModFix/>
          </a:blip>
          <a:stretch>
            <a:fillRect/>
          </a:stretch>
        </p:blipFill>
        <p:spPr>
          <a:xfrm>
            <a:off x="457200" y="1170125"/>
            <a:ext cx="6015524" cy="26154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Exemplo de TDD: carrinho de compras</a:t>
            </a:r>
            <a:endParaRPr sz="3400"/>
          </a:p>
        </p:txBody>
      </p:sp>
      <p:sp>
        <p:nvSpPr>
          <p:cNvPr id="523" name="Google Shape;523;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Verificação vs Validação</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b="1"/>
              <a:t>Verificação</a:t>
            </a:r>
            <a:r>
              <a:rPr lang="en" sz="2400"/>
              <a:t>: estamos implementando o sistema corretamente?</a:t>
            </a:r>
            <a:endParaRPr sz="2400"/>
          </a:p>
          <a:p>
            <a:pPr marL="914400" marR="0" lvl="1" indent="-381000" algn="l" rtl="0">
              <a:lnSpc>
                <a:spcPct val="114000"/>
              </a:lnSpc>
              <a:spcBef>
                <a:spcPts val="1000"/>
              </a:spcBef>
              <a:spcAft>
                <a:spcPts val="0"/>
              </a:spcAft>
              <a:buSzPts val="2400"/>
              <a:buChar char="○"/>
            </a:pPr>
            <a:r>
              <a:rPr lang="en" sz="2400"/>
              <a:t>De acordo com os requisitos e especificações</a:t>
            </a:r>
            <a:endParaRPr sz="2400"/>
          </a:p>
          <a:p>
            <a:pPr marL="457200" marR="0" lvl="0" indent="-381000" algn="l" rtl="0">
              <a:lnSpc>
                <a:spcPct val="114000"/>
              </a:lnSpc>
              <a:spcBef>
                <a:spcPts val="1000"/>
              </a:spcBef>
              <a:spcAft>
                <a:spcPts val="0"/>
              </a:spcAft>
              <a:buSzPts val="2400"/>
              <a:buChar char="●"/>
            </a:pPr>
            <a:r>
              <a:rPr lang="en" sz="2400" b="1"/>
              <a:t>Validação</a:t>
            </a:r>
            <a:r>
              <a:rPr lang="en" sz="2400"/>
              <a:t>: estamos implementando o sistema correto?</a:t>
            </a:r>
            <a:endParaRPr sz="2400"/>
          </a:p>
          <a:p>
            <a:pPr marL="914400" marR="0" lvl="1" indent="-381000" algn="l" rtl="0">
              <a:lnSpc>
                <a:spcPct val="114000"/>
              </a:lnSpc>
              <a:spcBef>
                <a:spcPts val="1000"/>
              </a:spcBef>
              <a:spcAft>
                <a:spcPts val="0"/>
              </a:spcAft>
              <a:buSzPts val="2400"/>
              <a:buChar char="○"/>
            </a:pPr>
            <a:r>
              <a:rPr lang="en" sz="2400"/>
              <a:t>Aquele que os clientes querem</a:t>
            </a:r>
            <a:endParaRPr sz="2400"/>
          </a:p>
          <a:p>
            <a:pPr marL="914400" marR="0" lvl="1" indent="-381000" algn="l" rtl="0">
              <a:lnSpc>
                <a:spcPct val="114000"/>
              </a:lnSpc>
              <a:spcBef>
                <a:spcPts val="1000"/>
              </a:spcBef>
              <a:spcAft>
                <a:spcPts val="0"/>
              </a:spcAft>
              <a:buSzPts val="2400"/>
              <a:buChar char="○"/>
            </a:pPr>
            <a:r>
              <a:rPr lang="en" sz="2400"/>
              <a:t>Testes de aceitação com os usuários</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Vermelho</a:t>
            </a:r>
            <a:endParaRPr>
              <a:solidFill>
                <a:srgbClr val="FF0000"/>
              </a:solidFill>
            </a:endParaRPr>
          </a:p>
        </p:txBody>
      </p:sp>
      <p:sp>
        <p:nvSpPr>
          <p:cNvPr id="529" name="Google Shape;529;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60</a:t>
            </a:fld>
            <a:endParaRPr/>
          </a:p>
        </p:txBody>
      </p:sp>
      <p:pic>
        <p:nvPicPr>
          <p:cNvPr id="530" name="Google Shape;530;p72"/>
          <p:cNvPicPr preferRelativeResize="0"/>
          <p:nvPr/>
        </p:nvPicPr>
        <p:blipFill>
          <a:blip r:embed="rId3">
            <a:alphaModFix/>
          </a:blip>
          <a:stretch>
            <a:fillRect/>
          </a:stretch>
        </p:blipFill>
        <p:spPr>
          <a:xfrm>
            <a:off x="464900" y="1194850"/>
            <a:ext cx="4563025" cy="2973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3"/>
          <p:cNvSpPr txBox="1">
            <a:spLocks noGrp="1"/>
          </p:cNvSpPr>
          <p:nvPr>
            <p:ph type="title"/>
          </p:nvPr>
        </p:nvSpPr>
        <p:spPr>
          <a:xfrm>
            <a:off x="4578900" y="140225"/>
            <a:ext cx="552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Ainda </a:t>
            </a:r>
            <a:r>
              <a:rPr lang="en">
                <a:solidFill>
                  <a:srgbClr val="FF0000"/>
                </a:solidFill>
              </a:rPr>
              <a:t>vermelho</a:t>
            </a:r>
            <a:r>
              <a:rPr lang="en"/>
              <a:t>, mas </a:t>
            </a:r>
            <a:endParaRPr/>
          </a:p>
          <a:p>
            <a:pPr marL="0" lvl="0" indent="0" algn="l" rtl="0">
              <a:spcBef>
                <a:spcPts val="0"/>
              </a:spcBef>
              <a:spcAft>
                <a:spcPts val="0"/>
              </a:spcAft>
              <a:buNone/>
            </a:pPr>
            <a:r>
              <a:rPr lang="en"/>
              <a:t>pelo menos compilando</a:t>
            </a:r>
            <a:endParaRPr/>
          </a:p>
        </p:txBody>
      </p:sp>
      <p:sp>
        <p:nvSpPr>
          <p:cNvPr id="536" name="Google Shape;53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61</a:t>
            </a:fld>
            <a:endParaRPr/>
          </a:p>
        </p:txBody>
      </p:sp>
      <p:pic>
        <p:nvPicPr>
          <p:cNvPr id="537" name="Google Shape;537;p73"/>
          <p:cNvPicPr preferRelativeResize="0"/>
          <p:nvPr/>
        </p:nvPicPr>
        <p:blipFill>
          <a:blip r:embed="rId3">
            <a:alphaModFix/>
          </a:blip>
          <a:stretch>
            <a:fillRect/>
          </a:stretch>
        </p:blipFill>
        <p:spPr>
          <a:xfrm>
            <a:off x="152400" y="96700"/>
            <a:ext cx="4316850" cy="4665801"/>
          </a:xfrm>
          <a:prstGeom prst="rect">
            <a:avLst/>
          </a:prstGeom>
          <a:noFill/>
          <a:ln>
            <a:noFill/>
          </a:ln>
        </p:spPr>
      </p:pic>
      <p:cxnSp>
        <p:nvCxnSpPr>
          <p:cNvPr id="538" name="Google Shape;538;p73"/>
          <p:cNvCxnSpPr/>
          <p:nvPr/>
        </p:nvCxnSpPr>
        <p:spPr>
          <a:xfrm rot="10800000" flipH="1">
            <a:off x="1589275" y="3467425"/>
            <a:ext cx="3313500" cy="693600"/>
          </a:xfrm>
          <a:prstGeom prst="straightConnector1">
            <a:avLst/>
          </a:prstGeom>
          <a:noFill/>
          <a:ln w="9525" cap="flat" cmpd="sng">
            <a:solidFill>
              <a:schemeClr val="dk2"/>
            </a:solidFill>
            <a:prstDash val="solid"/>
            <a:round/>
            <a:headEnd type="none" w="med" len="med"/>
            <a:tailEnd type="triangle" w="med" len="med"/>
          </a:ln>
        </p:spPr>
      </p:cxnSp>
      <p:sp>
        <p:nvSpPr>
          <p:cNvPr id="539" name="Google Shape;539;p73"/>
          <p:cNvSpPr txBox="1"/>
          <p:nvPr/>
        </p:nvSpPr>
        <p:spPr>
          <a:xfrm>
            <a:off x="4888350" y="3287550"/>
            <a:ext cx="2721000" cy="44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Implementação ainda provisória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Primeiro </a:t>
            </a:r>
            <a:r>
              <a:rPr lang="en">
                <a:solidFill>
                  <a:srgbClr val="38761D"/>
                </a:solidFill>
              </a:rPr>
              <a:t>Verde</a:t>
            </a:r>
            <a:endParaRPr>
              <a:solidFill>
                <a:srgbClr val="38761D"/>
              </a:solidFill>
            </a:endParaRPr>
          </a:p>
        </p:txBody>
      </p:sp>
      <p:sp>
        <p:nvSpPr>
          <p:cNvPr id="545" name="Google Shape;545;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62</a:t>
            </a:fld>
            <a:endParaRPr/>
          </a:p>
        </p:txBody>
      </p:sp>
      <p:pic>
        <p:nvPicPr>
          <p:cNvPr id="546" name="Google Shape;546;p74"/>
          <p:cNvPicPr preferRelativeResize="0"/>
          <p:nvPr/>
        </p:nvPicPr>
        <p:blipFill>
          <a:blip r:embed="rId3">
            <a:alphaModFix/>
          </a:blip>
          <a:stretch>
            <a:fillRect/>
          </a:stretch>
        </p:blipFill>
        <p:spPr>
          <a:xfrm>
            <a:off x="304800" y="1093925"/>
            <a:ext cx="4086225" cy="2962275"/>
          </a:xfrm>
          <a:prstGeom prst="rect">
            <a:avLst/>
          </a:prstGeom>
          <a:noFill/>
          <a:ln>
            <a:noFill/>
          </a:ln>
        </p:spPr>
      </p:pic>
      <p:cxnSp>
        <p:nvCxnSpPr>
          <p:cNvPr id="547" name="Google Shape;547;p74"/>
          <p:cNvCxnSpPr>
            <a:endCxn id="548" idx="1"/>
          </p:cNvCxnSpPr>
          <p:nvPr/>
        </p:nvCxnSpPr>
        <p:spPr>
          <a:xfrm rot="10800000" flipH="1">
            <a:off x="2600550" y="2306100"/>
            <a:ext cx="2592600" cy="612300"/>
          </a:xfrm>
          <a:prstGeom prst="straightConnector1">
            <a:avLst/>
          </a:prstGeom>
          <a:noFill/>
          <a:ln w="9525" cap="flat" cmpd="sng">
            <a:solidFill>
              <a:schemeClr val="dk2"/>
            </a:solidFill>
            <a:prstDash val="solid"/>
            <a:round/>
            <a:headEnd type="none" w="med" len="med"/>
            <a:tailEnd type="triangle" w="med" len="med"/>
          </a:ln>
        </p:spPr>
      </p:cxnSp>
      <p:sp>
        <p:nvSpPr>
          <p:cNvPr id="548" name="Google Shape;548;p74"/>
          <p:cNvSpPr txBox="1"/>
          <p:nvPr/>
        </p:nvSpPr>
        <p:spPr>
          <a:xfrm>
            <a:off x="5193150" y="1992150"/>
            <a:ext cx="2947500" cy="627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Só mesmo para ter uma "pequena vitória" … </a:t>
            </a:r>
            <a:r>
              <a:rPr lang="en" b="1"/>
              <a:t>baby steps</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5"/>
          <p:cNvSpPr txBox="1">
            <a:spLocks noGrp="1"/>
          </p:cNvSpPr>
          <p:nvPr>
            <p:ph type="title"/>
          </p:nvPr>
        </p:nvSpPr>
        <p:spPr>
          <a:xfrm>
            <a:off x="3588300" y="216425"/>
            <a:ext cx="480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Agora um </a:t>
            </a:r>
            <a:r>
              <a:rPr lang="en">
                <a:solidFill>
                  <a:srgbClr val="38761D"/>
                </a:solidFill>
              </a:rPr>
              <a:t>verde </a:t>
            </a:r>
            <a:r>
              <a:rPr lang="en">
                <a:solidFill>
                  <a:srgbClr val="000000"/>
                </a:solidFill>
              </a:rPr>
              <a:t>mais real</a:t>
            </a:r>
            <a:endParaRPr>
              <a:solidFill>
                <a:srgbClr val="000000"/>
              </a:solidFill>
            </a:endParaRPr>
          </a:p>
        </p:txBody>
      </p:sp>
      <p:sp>
        <p:nvSpPr>
          <p:cNvPr id="554" name="Google Shape;554;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63</a:t>
            </a:fld>
            <a:endParaRPr/>
          </a:p>
        </p:txBody>
      </p:sp>
      <p:pic>
        <p:nvPicPr>
          <p:cNvPr id="555" name="Google Shape;555;p75"/>
          <p:cNvPicPr preferRelativeResize="0"/>
          <p:nvPr/>
        </p:nvPicPr>
        <p:blipFill>
          <a:blip r:embed="rId3">
            <a:alphaModFix/>
          </a:blip>
          <a:stretch>
            <a:fillRect/>
          </a:stretch>
        </p:blipFill>
        <p:spPr>
          <a:xfrm>
            <a:off x="152400" y="52925"/>
            <a:ext cx="3151375" cy="4938174"/>
          </a:xfrm>
          <a:prstGeom prst="rect">
            <a:avLst/>
          </a:prstGeom>
          <a:noFill/>
          <a:ln>
            <a:noFill/>
          </a:ln>
        </p:spPr>
      </p:pic>
      <p:sp>
        <p:nvSpPr>
          <p:cNvPr id="556" name="Google Shape;556;p75"/>
          <p:cNvSpPr txBox="1"/>
          <p:nvPr/>
        </p:nvSpPr>
        <p:spPr>
          <a:xfrm>
            <a:off x="472825" y="674250"/>
            <a:ext cx="2514000" cy="31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75"/>
          <p:cNvSpPr txBox="1"/>
          <p:nvPr/>
        </p:nvSpPr>
        <p:spPr>
          <a:xfrm>
            <a:off x="472825" y="2579250"/>
            <a:ext cx="2514000" cy="1003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6"/>
          <p:cNvSpPr txBox="1">
            <a:spLocks noGrp="1"/>
          </p:cNvSpPr>
          <p:nvPr>
            <p:ph type="title"/>
          </p:nvPr>
        </p:nvSpPr>
        <p:spPr>
          <a:xfrm>
            <a:off x="311700" y="445025"/>
            <a:ext cx="1634100" cy="572700"/>
          </a:xfrm>
          <a:prstGeom prst="rect">
            <a:avLst/>
          </a:prstGeom>
          <a:solidFill>
            <a:srgbClr val="B7B7B7"/>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00"/>
                </a:solidFill>
              </a:rPr>
              <a:t>Amarelo: </a:t>
            </a:r>
            <a:endParaRPr>
              <a:solidFill>
                <a:srgbClr val="434343"/>
              </a:solidFill>
            </a:endParaRPr>
          </a:p>
        </p:txBody>
      </p:sp>
      <p:sp>
        <p:nvSpPr>
          <p:cNvPr id="563" name="Google Shape;563;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64</a:t>
            </a:fld>
            <a:endParaRPr/>
          </a:p>
        </p:txBody>
      </p:sp>
      <p:sp>
        <p:nvSpPr>
          <p:cNvPr id="564" name="Google Shape;564;p76"/>
          <p:cNvSpPr txBox="1"/>
          <p:nvPr/>
        </p:nvSpPr>
        <p:spPr>
          <a:xfrm>
            <a:off x="5955150" y="1534950"/>
            <a:ext cx="2721000" cy="627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Por exemplo, encapsular esses campos</a:t>
            </a:r>
            <a:endParaRPr/>
          </a:p>
        </p:txBody>
      </p:sp>
      <p:sp>
        <p:nvSpPr>
          <p:cNvPr id="565" name="Google Shape;565;p76"/>
          <p:cNvSpPr txBox="1"/>
          <p:nvPr/>
        </p:nvSpPr>
        <p:spPr>
          <a:xfrm>
            <a:off x="1945800" y="464900"/>
            <a:ext cx="6906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434343"/>
                </a:solidFill>
              </a:rPr>
              <a:t>podemos refatorar e melhorar o código?</a:t>
            </a:r>
            <a:endParaRPr sz="2800">
              <a:solidFill>
                <a:srgbClr val="434343"/>
              </a:solidFill>
            </a:endParaRPr>
          </a:p>
          <a:p>
            <a:pPr marL="0" lvl="0" indent="0" algn="l" rtl="0">
              <a:spcBef>
                <a:spcPts val="0"/>
              </a:spcBef>
              <a:spcAft>
                <a:spcPts val="0"/>
              </a:spcAft>
              <a:buNone/>
            </a:pPr>
            <a:endParaRPr/>
          </a:p>
        </p:txBody>
      </p:sp>
      <p:pic>
        <p:nvPicPr>
          <p:cNvPr id="566" name="Google Shape;566;p76"/>
          <p:cNvPicPr preferRelativeResize="0"/>
          <p:nvPr/>
        </p:nvPicPr>
        <p:blipFill>
          <a:blip r:embed="rId3">
            <a:alphaModFix/>
          </a:blip>
          <a:stretch>
            <a:fillRect/>
          </a:stretch>
        </p:blipFill>
        <p:spPr>
          <a:xfrm>
            <a:off x="228600" y="1242000"/>
            <a:ext cx="5504601" cy="3217625"/>
          </a:xfrm>
          <a:prstGeom prst="rect">
            <a:avLst/>
          </a:prstGeom>
          <a:noFill/>
          <a:ln>
            <a:noFill/>
          </a:ln>
        </p:spPr>
      </p:pic>
      <p:cxnSp>
        <p:nvCxnSpPr>
          <p:cNvPr id="567" name="Google Shape;567;p76"/>
          <p:cNvCxnSpPr>
            <a:stCxn id="568" idx="3"/>
            <a:endCxn id="564" idx="1"/>
          </p:cNvCxnSpPr>
          <p:nvPr/>
        </p:nvCxnSpPr>
        <p:spPr>
          <a:xfrm rot="10800000" flipH="1">
            <a:off x="2725725" y="1849000"/>
            <a:ext cx="3229500" cy="1593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76"/>
          <p:cNvSpPr txBox="1"/>
          <p:nvPr/>
        </p:nvSpPr>
        <p:spPr>
          <a:xfrm>
            <a:off x="606825" y="1608550"/>
            <a:ext cx="2118900" cy="799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Próximo passo?</a:t>
            </a:r>
            <a:endParaRPr/>
          </a:p>
        </p:txBody>
      </p:sp>
      <p:sp>
        <p:nvSpPr>
          <p:cNvPr id="574" name="Google Shape;574;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Precisamos de mais alguma funcionalidade?</a:t>
            </a:r>
            <a:endParaRPr sz="2400"/>
          </a:p>
          <a:p>
            <a:pPr marL="457200" marR="0" lvl="0" indent="-381000" algn="l" rtl="0">
              <a:lnSpc>
                <a:spcPct val="114000"/>
              </a:lnSpc>
              <a:spcBef>
                <a:spcPts val="1000"/>
              </a:spcBef>
              <a:spcAft>
                <a:spcPts val="1000"/>
              </a:spcAft>
              <a:buSzPts val="2400"/>
              <a:buChar char="●"/>
            </a:pPr>
            <a:r>
              <a:rPr lang="en" sz="2400"/>
              <a:t>Se sim: mais um ciclo TDD (vermelho-verde-amarelo)</a:t>
            </a:r>
            <a:endParaRPr sz="2400"/>
          </a:p>
        </p:txBody>
      </p:sp>
      <p:sp>
        <p:nvSpPr>
          <p:cNvPr id="575" name="Google Shape;575;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8"/>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Testes de Integração</a:t>
            </a:r>
            <a:endParaRPr sz="3400"/>
          </a:p>
        </p:txBody>
      </p:sp>
      <p:sp>
        <p:nvSpPr>
          <p:cNvPr id="581" name="Google Shape;58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Testes de Integração</a:t>
            </a:r>
            <a:endParaRPr/>
          </a:p>
        </p:txBody>
      </p:sp>
      <p:sp>
        <p:nvSpPr>
          <p:cNvPr id="587" name="Google Shape;587;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Testam uma funcionalidade ou serviço (do seu sistema)</a:t>
            </a:r>
            <a:endParaRPr sz="2400"/>
          </a:p>
          <a:p>
            <a:pPr marL="457200" marR="0" lvl="0" indent="-381000" algn="l" rtl="0">
              <a:lnSpc>
                <a:spcPct val="114000"/>
              </a:lnSpc>
              <a:spcBef>
                <a:spcPts val="1000"/>
              </a:spcBef>
              <a:spcAft>
                <a:spcPts val="1000"/>
              </a:spcAft>
              <a:buSzPts val="2400"/>
              <a:buChar char="●"/>
            </a:pPr>
            <a:r>
              <a:rPr lang="en" sz="2400"/>
              <a:t>Incluindo classes e serviços externos (BD, por exemplo)</a:t>
            </a:r>
            <a:endParaRPr sz="2400"/>
          </a:p>
        </p:txBody>
      </p:sp>
      <p:sp>
        <p:nvSpPr>
          <p:cNvPr id="588" name="Google Shape;588;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67</a:t>
            </a:fld>
            <a:endParaRPr/>
          </a:p>
        </p:txBody>
      </p:sp>
      <p:pic>
        <p:nvPicPr>
          <p:cNvPr id="589" name="Google Shape;589;p79"/>
          <p:cNvPicPr preferRelativeResize="0"/>
          <p:nvPr/>
        </p:nvPicPr>
        <p:blipFill>
          <a:blip r:embed="rId3">
            <a:alphaModFix/>
          </a:blip>
          <a:stretch>
            <a:fillRect/>
          </a:stretch>
        </p:blipFill>
        <p:spPr>
          <a:xfrm>
            <a:off x="311700" y="2319193"/>
            <a:ext cx="4009226" cy="260278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595" name="Google Shape;595;p80"/>
          <p:cNvSpPr txBox="1">
            <a:spLocks noGrp="1"/>
          </p:cNvSpPr>
          <p:nvPr>
            <p:ph type="title"/>
          </p:nvPr>
        </p:nvSpPr>
        <p:spPr>
          <a:xfrm>
            <a:off x="1593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Relembrando ...</a:t>
            </a:r>
            <a:endParaRPr/>
          </a:p>
        </p:txBody>
      </p:sp>
      <p:pic>
        <p:nvPicPr>
          <p:cNvPr id="596" name="Google Shape;596;p80"/>
          <p:cNvPicPr preferRelativeResize="0"/>
          <p:nvPr/>
        </p:nvPicPr>
        <p:blipFill>
          <a:blip r:embed="rId3">
            <a:alphaModFix/>
          </a:blip>
          <a:stretch>
            <a:fillRect/>
          </a:stretch>
        </p:blipFill>
        <p:spPr>
          <a:xfrm>
            <a:off x="304800" y="1170125"/>
            <a:ext cx="1978001" cy="2343925"/>
          </a:xfrm>
          <a:prstGeom prst="rect">
            <a:avLst/>
          </a:prstGeom>
          <a:noFill/>
          <a:ln w="9525" cap="flat" cmpd="sng">
            <a:solidFill>
              <a:schemeClr val="dk2"/>
            </a:solidFill>
            <a:prstDash val="solid"/>
            <a:round/>
            <a:headEnd type="none" w="sm" len="sm"/>
            <a:tailEnd type="none" w="sm" len="sm"/>
          </a:ln>
        </p:spPr>
      </p:pic>
      <p:pic>
        <p:nvPicPr>
          <p:cNvPr id="597" name="Google Shape;597;p80"/>
          <p:cNvPicPr preferRelativeResize="0"/>
          <p:nvPr/>
        </p:nvPicPr>
        <p:blipFill>
          <a:blip r:embed="rId4">
            <a:alphaModFix/>
          </a:blip>
          <a:stretch>
            <a:fillRect/>
          </a:stretch>
        </p:blipFill>
        <p:spPr>
          <a:xfrm>
            <a:off x="2740000" y="1170125"/>
            <a:ext cx="2058700" cy="2343924"/>
          </a:xfrm>
          <a:prstGeom prst="rect">
            <a:avLst/>
          </a:prstGeom>
          <a:noFill/>
          <a:ln w="9525" cap="flat" cmpd="sng">
            <a:solidFill>
              <a:schemeClr val="dk2"/>
            </a:solidFill>
            <a:prstDash val="solid"/>
            <a:round/>
            <a:headEnd type="none" w="sm" len="sm"/>
            <a:tailEnd type="none" w="sm" len="sm"/>
          </a:ln>
        </p:spPr>
      </p:pic>
      <p:pic>
        <p:nvPicPr>
          <p:cNvPr id="598" name="Google Shape;598;p80"/>
          <p:cNvPicPr preferRelativeResize="0"/>
          <p:nvPr/>
        </p:nvPicPr>
        <p:blipFill>
          <a:blip r:embed="rId5">
            <a:alphaModFix/>
          </a:blip>
          <a:stretch>
            <a:fillRect/>
          </a:stretch>
        </p:blipFill>
        <p:spPr>
          <a:xfrm>
            <a:off x="5255900" y="1170125"/>
            <a:ext cx="2140220" cy="2343925"/>
          </a:xfrm>
          <a:prstGeom prst="rect">
            <a:avLst/>
          </a:prstGeom>
          <a:noFill/>
          <a:ln w="9525" cap="flat" cmpd="sng">
            <a:solidFill>
              <a:schemeClr val="dk2"/>
            </a:solidFill>
            <a:prstDash val="solid"/>
            <a:round/>
            <a:headEnd type="none" w="sm" len="sm"/>
            <a:tailEnd type="none" w="sm" len="sm"/>
          </a:ln>
        </p:spPr>
      </p:pic>
      <p:sp>
        <p:nvSpPr>
          <p:cNvPr id="599" name="Google Shape;599;p80"/>
          <p:cNvSpPr txBox="1"/>
          <p:nvPr/>
        </p:nvSpPr>
        <p:spPr>
          <a:xfrm>
            <a:off x="830075" y="3670650"/>
            <a:ext cx="934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Unidade</a:t>
            </a:r>
            <a:endParaRPr/>
          </a:p>
        </p:txBody>
      </p:sp>
      <p:sp>
        <p:nvSpPr>
          <p:cNvPr id="600" name="Google Shape;600;p80"/>
          <p:cNvSpPr txBox="1"/>
          <p:nvPr/>
        </p:nvSpPr>
        <p:spPr>
          <a:xfrm>
            <a:off x="3268475" y="3670650"/>
            <a:ext cx="1048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Integração</a:t>
            </a:r>
            <a:endParaRPr/>
          </a:p>
        </p:txBody>
      </p:sp>
      <p:sp>
        <p:nvSpPr>
          <p:cNvPr id="601" name="Google Shape;601;p80"/>
          <p:cNvSpPr txBox="1"/>
          <p:nvPr/>
        </p:nvSpPr>
        <p:spPr>
          <a:xfrm>
            <a:off x="5859275" y="3670650"/>
            <a:ext cx="1048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Sistema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Exemplo: Agenda de Compromissos</a:t>
            </a:r>
            <a:endParaRPr sz="3400"/>
          </a:p>
        </p:txBody>
      </p:sp>
      <p:sp>
        <p:nvSpPr>
          <p:cNvPr id="607" name="Google Shape;607;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Testes com Métodos Ágeis</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Automatizados</a:t>
            </a:r>
            <a:endParaRPr sz="2400"/>
          </a:p>
          <a:p>
            <a:pPr marL="457200" marR="0" lvl="0" indent="-381000" algn="l" rtl="0">
              <a:lnSpc>
                <a:spcPct val="114000"/>
              </a:lnSpc>
              <a:spcBef>
                <a:spcPts val="1000"/>
              </a:spcBef>
              <a:spcAft>
                <a:spcPts val="0"/>
              </a:spcAft>
              <a:buSzPts val="2400"/>
              <a:buChar char="●"/>
            </a:pPr>
            <a:r>
              <a:rPr lang="en" sz="2400"/>
              <a:t>Algumas vezes, implementados antes do código (TDD) </a:t>
            </a:r>
            <a:endParaRPr sz="2400"/>
          </a:p>
          <a:p>
            <a:pPr marL="457200" marR="0" lvl="0" indent="-381000" algn="l" rtl="0">
              <a:lnSpc>
                <a:spcPct val="114000"/>
              </a:lnSpc>
              <a:spcBef>
                <a:spcPts val="1000"/>
              </a:spcBef>
              <a:spcAft>
                <a:spcPts val="0"/>
              </a:spcAft>
              <a:buSzPts val="2400"/>
              <a:buChar char="●"/>
            </a:pPr>
            <a:r>
              <a:rPr lang="en" sz="2400"/>
              <a:t>Escritos pelo próprio desenvolvedor do código sob testes</a:t>
            </a:r>
            <a:endParaRPr sz="2400"/>
          </a:p>
          <a:p>
            <a:pPr marL="457200" marR="0" lvl="0" indent="-381000" algn="l" rtl="0">
              <a:lnSpc>
                <a:spcPct val="114000"/>
              </a:lnSpc>
              <a:spcBef>
                <a:spcPts val="1000"/>
              </a:spcBef>
              <a:spcAft>
                <a:spcPts val="0"/>
              </a:spcAft>
              <a:buSzPts val="2400"/>
              <a:buChar char="●"/>
            </a:pPr>
            <a:r>
              <a:rPr lang="en" sz="2400"/>
              <a:t>Outras funções: </a:t>
            </a:r>
            <a:endParaRPr sz="2400"/>
          </a:p>
          <a:p>
            <a:pPr marL="914400" marR="0" lvl="1" indent="-381000" algn="l" rtl="0">
              <a:lnSpc>
                <a:spcPct val="114000"/>
              </a:lnSpc>
              <a:spcBef>
                <a:spcPts val="1000"/>
              </a:spcBef>
              <a:spcAft>
                <a:spcPts val="0"/>
              </a:spcAft>
              <a:buSzPts val="2400"/>
              <a:buChar char="○"/>
            </a:pPr>
            <a:r>
              <a:rPr lang="en" sz="2400"/>
              <a:t>Detectar regressões </a:t>
            </a:r>
            <a:endParaRPr sz="2400"/>
          </a:p>
          <a:p>
            <a:pPr marL="914400" marR="0" lvl="1" indent="-381000" algn="l" rtl="0">
              <a:lnSpc>
                <a:spcPct val="114000"/>
              </a:lnSpc>
              <a:spcBef>
                <a:spcPts val="1000"/>
              </a:spcBef>
              <a:spcAft>
                <a:spcPts val="0"/>
              </a:spcAft>
              <a:buSzPts val="2400"/>
              <a:buChar char="○"/>
            </a:pPr>
            <a:r>
              <a:rPr lang="en" sz="2400"/>
              <a:t>Documentação</a:t>
            </a:r>
            <a:endParaRPr sz="2400"/>
          </a:p>
          <a:p>
            <a:pPr marL="914400" marR="0" lvl="0" indent="0" algn="l" rtl="0">
              <a:lnSpc>
                <a:spcPct val="115000"/>
              </a:lnSpc>
              <a:spcBef>
                <a:spcPts val="1000"/>
              </a:spcBef>
              <a:spcAft>
                <a:spcPts val="0"/>
              </a:spcAft>
              <a:buNone/>
            </a:pPr>
            <a:endParaRPr sz="1800"/>
          </a:p>
          <a:p>
            <a:pPr marL="914400" lvl="0" indent="0" algn="l" rtl="0">
              <a:spcBef>
                <a:spcPts val="1600"/>
              </a:spcBef>
              <a:spcAft>
                <a:spcPts val="1600"/>
              </a:spcAft>
              <a:buNone/>
            </a:pPr>
            <a:endParaRPr/>
          </a:p>
        </p:txBody>
      </p:sp>
      <p:sp>
        <p:nvSpPr>
          <p:cNvPr id="101" name="Google Shape;10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pic>
        <p:nvPicPr>
          <p:cNvPr id="613" name="Google Shape;613;p82"/>
          <p:cNvPicPr preferRelativeResize="0"/>
          <p:nvPr/>
        </p:nvPicPr>
        <p:blipFill>
          <a:blip r:embed="rId3">
            <a:alphaModFix/>
          </a:blip>
          <a:stretch>
            <a:fillRect/>
          </a:stretch>
        </p:blipFill>
        <p:spPr>
          <a:xfrm>
            <a:off x="152400" y="228600"/>
            <a:ext cx="3035799" cy="2185275"/>
          </a:xfrm>
          <a:prstGeom prst="rect">
            <a:avLst/>
          </a:prstGeom>
          <a:noFill/>
          <a:ln>
            <a:noFill/>
          </a:ln>
        </p:spPr>
      </p:pic>
      <p:pic>
        <p:nvPicPr>
          <p:cNvPr id="614" name="Google Shape;614;p82"/>
          <p:cNvPicPr preferRelativeResize="0"/>
          <p:nvPr/>
        </p:nvPicPr>
        <p:blipFill>
          <a:blip r:embed="rId4">
            <a:alphaModFix/>
          </a:blip>
          <a:stretch>
            <a:fillRect/>
          </a:stretch>
        </p:blipFill>
        <p:spPr>
          <a:xfrm>
            <a:off x="3950200" y="1600200"/>
            <a:ext cx="3302725" cy="2580250"/>
          </a:xfrm>
          <a:prstGeom prst="rect">
            <a:avLst/>
          </a:prstGeom>
          <a:noFill/>
          <a:ln>
            <a:noFill/>
          </a:ln>
        </p:spPr>
      </p:pic>
      <p:pic>
        <p:nvPicPr>
          <p:cNvPr id="615" name="Google Shape;615;p82"/>
          <p:cNvPicPr preferRelativeResize="0"/>
          <p:nvPr/>
        </p:nvPicPr>
        <p:blipFill>
          <a:blip r:embed="rId5">
            <a:alphaModFix/>
          </a:blip>
          <a:stretch>
            <a:fillRect/>
          </a:stretch>
        </p:blipFill>
        <p:spPr>
          <a:xfrm>
            <a:off x="3874000" y="152400"/>
            <a:ext cx="3561074" cy="1459700"/>
          </a:xfrm>
          <a:prstGeom prst="rect">
            <a:avLst/>
          </a:prstGeom>
          <a:noFill/>
          <a:ln>
            <a:noFill/>
          </a:ln>
        </p:spPr>
      </p:pic>
      <p:cxnSp>
        <p:nvCxnSpPr>
          <p:cNvPr id="616" name="Google Shape;616;p82"/>
          <p:cNvCxnSpPr>
            <a:stCxn id="614" idx="1"/>
            <a:endCxn id="617" idx="0"/>
          </p:cNvCxnSpPr>
          <p:nvPr/>
        </p:nvCxnSpPr>
        <p:spPr>
          <a:xfrm flipH="1">
            <a:off x="2085400" y="2890325"/>
            <a:ext cx="1864800" cy="468600"/>
          </a:xfrm>
          <a:prstGeom prst="straightConnector1">
            <a:avLst/>
          </a:prstGeom>
          <a:noFill/>
          <a:ln w="9525" cap="flat" cmpd="sng">
            <a:solidFill>
              <a:schemeClr val="dk2"/>
            </a:solidFill>
            <a:prstDash val="solid"/>
            <a:round/>
            <a:headEnd type="none" w="med" len="med"/>
            <a:tailEnd type="triangle" w="med" len="med"/>
          </a:ln>
        </p:spPr>
      </p:cxnSp>
      <p:sp>
        <p:nvSpPr>
          <p:cNvPr id="617" name="Google Shape;617;p82"/>
          <p:cNvSpPr txBox="1"/>
          <p:nvPr/>
        </p:nvSpPr>
        <p:spPr>
          <a:xfrm>
            <a:off x="414175" y="3359000"/>
            <a:ext cx="3342300" cy="59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Teste de integração (também via JUnit, mas sem mocks)</a:t>
            </a:r>
            <a:endParaRPr/>
          </a:p>
        </p:txBody>
      </p:sp>
      <p:sp>
        <p:nvSpPr>
          <p:cNvPr id="618" name="Google Shape;618;p82"/>
          <p:cNvSpPr txBox="1"/>
          <p:nvPr/>
        </p:nvSpPr>
        <p:spPr>
          <a:xfrm>
            <a:off x="4161025" y="2145225"/>
            <a:ext cx="27387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a:t>Dois testes de unidade, zero testes de integração</a:t>
            </a:r>
            <a:endParaRPr sz="2400">
              <a:solidFill>
                <a:schemeClr val="dk2"/>
              </a:solidFill>
            </a:endParaRPr>
          </a:p>
          <a:p>
            <a:pPr marL="0" lvl="0" indent="0" algn="l" rtl="0">
              <a:spcBef>
                <a:spcPts val="1000"/>
              </a:spcBef>
              <a:spcAft>
                <a:spcPts val="0"/>
              </a:spcAft>
              <a:buNone/>
            </a:pPr>
            <a:endParaRPr/>
          </a:p>
        </p:txBody>
      </p:sp>
      <p:sp>
        <p:nvSpPr>
          <p:cNvPr id="624" name="Google Shape;624;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pic>
        <p:nvPicPr>
          <p:cNvPr id="625" name="Google Shape;625;p83"/>
          <p:cNvPicPr preferRelativeResize="0"/>
          <p:nvPr/>
        </p:nvPicPr>
        <p:blipFill>
          <a:blip r:embed="rId3">
            <a:alphaModFix/>
          </a:blip>
          <a:stretch>
            <a:fillRect/>
          </a:stretch>
        </p:blipFill>
        <p:spPr>
          <a:xfrm>
            <a:off x="1966025" y="1348675"/>
            <a:ext cx="4830034" cy="279180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4"/>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Testes de Sistema</a:t>
            </a:r>
            <a:endParaRPr sz="3400"/>
          </a:p>
        </p:txBody>
      </p:sp>
      <p:sp>
        <p:nvSpPr>
          <p:cNvPr id="631" name="Google Shape;631;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Testes de Sistema</a:t>
            </a:r>
            <a:endParaRPr/>
          </a:p>
        </p:txBody>
      </p:sp>
      <p:sp>
        <p:nvSpPr>
          <p:cNvPr id="637" name="Google Shape;637;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Testes ponta-a-ponta (end-to-end)</a:t>
            </a:r>
            <a:endParaRPr sz="2400"/>
          </a:p>
          <a:p>
            <a:pPr marL="457200" marR="0" lvl="0" indent="-381000" algn="l" rtl="0">
              <a:lnSpc>
                <a:spcPct val="114000"/>
              </a:lnSpc>
              <a:spcBef>
                <a:spcPts val="1000"/>
              </a:spcBef>
              <a:spcAft>
                <a:spcPts val="1000"/>
              </a:spcAft>
              <a:buSzPts val="2400"/>
              <a:buChar char="●"/>
            </a:pPr>
            <a:r>
              <a:rPr lang="en" sz="2400"/>
              <a:t>Testam o sistema inteiro; via sua interface externa</a:t>
            </a:r>
            <a:endParaRPr sz="2400"/>
          </a:p>
        </p:txBody>
      </p:sp>
      <p:sp>
        <p:nvSpPr>
          <p:cNvPr id="638" name="Google Shape;638;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6"/>
          <p:cNvSpPr txBox="1">
            <a:spLocks noGrp="1"/>
          </p:cNvSpPr>
          <p:nvPr>
            <p:ph type="title"/>
          </p:nvPr>
        </p:nvSpPr>
        <p:spPr>
          <a:xfrm>
            <a:off x="311700" y="18460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Exemplo: Testes de Sistema Web usando Selenium</a:t>
            </a:r>
            <a:endParaRPr sz="3400"/>
          </a:p>
        </p:txBody>
      </p:sp>
      <p:sp>
        <p:nvSpPr>
          <p:cNvPr id="644" name="Google Shape;644;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pic>
        <p:nvPicPr>
          <p:cNvPr id="645" name="Google Shape;645;p86"/>
          <p:cNvPicPr preferRelativeResize="0"/>
          <p:nvPr/>
        </p:nvPicPr>
        <p:blipFill>
          <a:blip r:embed="rId3">
            <a:alphaModFix/>
          </a:blip>
          <a:stretch>
            <a:fillRect/>
          </a:stretch>
        </p:blipFill>
        <p:spPr>
          <a:xfrm>
            <a:off x="6133150" y="173250"/>
            <a:ext cx="2877500" cy="1154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75</a:t>
            </a:fld>
            <a:endParaRPr/>
          </a:p>
        </p:txBody>
      </p:sp>
      <p:sp>
        <p:nvSpPr>
          <p:cNvPr id="651" name="Google Shape;651;p87"/>
          <p:cNvSpPr txBox="1"/>
          <p:nvPr/>
        </p:nvSpPr>
        <p:spPr>
          <a:xfrm>
            <a:off x="5314100" y="222400"/>
            <a:ext cx="2921400" cy="933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Robô que entra em uma página, </a:t>
            </a:r>
            <a:endParaRPr/>
          </a:p>
          <a:p>
            <a:pPr marL="0" lvl="0" indent="0" algn="l" rtl="0">
              <a:lnSpc>
                <a:spcPct val="115000"/>
              </a:lnSpc>
              <a:spcBef>
                <a:spcPts val="0"/>
              </a:spcBef>
              <a:spcAft>
                <a:spcPts val="0"/>
              </a:spcAft>
              <a:buNone/>
            </a:pPr>
            <a:r>
              <a:rPr lang="en"/>
              <a:t>preenche campos, clica em botões, testa respostas, etc</a:t>
            </a:r>
            <a:endParaRPr/>
          </a:p>
        </p:txBody>
      </p:sp>
      <p:pic>
        <p:nvPicPr>
          <p:cNvPr id="652" name="Google Shape;652;p87"/>
          <p:cNvPicPr preferRelativeResize="0"/>
          <p:nvPr/>
        </p:nvPicPr>
        <p:blipFill>
          <a:blip r:embed="rId3">
            <a:alphaModFix/>
          </a:blip>
          <a:stretch>
            <a:fillRect/>
          </a:stretch>
        </p:blipFill>
        <p:spPr>
          <a:xfrm>
            <a:off x="152400" y="57800"/>
            <a:ext cx="5109700" cy="49332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Anti-padrões de pirâmide de testes: "casca de sorvete" e "ampulheta"</a:t>
            </a:r>
            <a:endParaRPr/>
          </a:p>
        </p:txBody>
      </p:sp>
      <p:sp>
        <p:nvSpPr>
          <p:cNvPr id="658" name="Google Shape;65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76</a:t>
            </a:fld>
            <a:endParaRPr/>
          </a:p>
        </p:txBody>
      </p:sp>
      <p:pic>
        <p:nvPicPr>
          <p:cNvPr id="659" name="Google Shape;659;p88"/>
          <p:cNvPicPr preferRelativeResize="0"/>
          <p:nvPr/>
        </p:nvPicPr>
        <p:blipFill>
          <a:blip r:embed="rId3">
            <a:alphaModFix/>
          </a:blip>
          <a:stretch>
            <a:fillRect/>
          </a:stretch>
        </p:blipFill>
        <p:spPr>
          <a:xfrm>
            <a:off x="427051" y="1418150"/>
            <a:ext cx="5135100" cy="3344350"/>
          </a:xfrm>
          <a:prstGeom prst="rect">
            <a:avLst/>
          </a:prstGeom>
          <a:noFill/>
          <a:ln w="9525" cap="flat" cmpd="sng">
            <a:solidFill>
              <a:schemeClr val="dk2"/>
            </a:solidFill>
            <a:prstDash val="solid"/>
            <a:round/>
            <a:headEnd type="none" w="sm" len="sm"/>
            <a:tailEnd type="none" w="sm" len="sm"/>
          </a:ln>
        </p:spPr>
      </p:pic>
      <p:sp>
        <p:nvSpPr>
          <p:cNvPr id="660" name="Google Shape;660;p88"/>
          <p:cNvSpPr txBox="1"/>
          <p:nvPr/>
        </p:nvSpPr>
        <p:spPr>
          <a:xfrm>
            <a:off x="1182750" y="4845275"/>
            <a:ext cx="2972700" cy="2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Fonte: Software Engineering at Google. O'Reilly, 2020.</a:t>
            </a:r>
            <a:endParaRPr sz="23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9"/>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Outros Tipos de Testes</a:t>
            </a:r>
            <a:endParaRPr sz="3400"/>
          </a:p>
        </p:txBody>
      </p:sp>
      <p:sp>
        <p:nvSpPr>
          <p:cNvPr id="666" name="Google Shape;66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Outros Tipos de Testes</a:t>
            </a:r>
            <a:endParaRPr/>
          </a:p>
        </p:txBody>
      </p:sp>
      <p:sp>
        <p:nvSpPr>
          <p:cNvPr id="672" name="Google Shape;67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81000" algn="l" rtl="0">
              <a:lnSpc>
                <a:spcPct val="114000"/>
              </a:lnSpc>
              <a:spcBef>
                <a:spcPts val="0"/>
              </a:spcBef>
              <a:spcAft>
                <a:spcPts val="0"/>
              </a:spcAft>
              <a:buSzPts val="2400"/>
              <a:buChar char="●"/>
            </a:pPr>
            <a:r>
              <a:rPr lang="en" sz="2400"/>
              <a:t>Caixa-preta (funcionais)</a:t>
            </a:r>
            <a:endParaRPr sz="2400"/>
          </a:p>
          <a:p>
            <a:pPr marL="457200" marR="0" lvl="0" indent="-381000" algn="l" rtl="0">
              <a:lnSpc>
                <a:spcPct val="114000"/>
              </a:lnSpc>
              <a:spcBef>
                <a:spcPts val="1000"/>
              </a:spcBef>
              <a:spcAft>
                <a:spcPts val="0"/>
              </a:spcAft>
              <a:buSzPts val="2400"/>
              <a:buChar char="●"/>
            </a:pPr>
            <a:r>
              <a:rPr lang="en" sz="2400"/>
              <a:t>Caixa-branca (estruturais)</a:t>
            </a:r>
            <a:endParaRPr sz="2400"/>
          </a:p>
          <a:p>
            <a:pPr marL="457200" marR="0" lvl="0" indent="-381000" algn="l" rtl="0">
              <a:lnSpc>
                <a:spcPct val="114000"/>
              </a:lnSpc>
              <a:spcBef>
                <a:spcPts val="1000"/>
              </a:spcBef>
              <a:spcAft>
                <a:spcPts val="0"/>
              </a:spcAft>
              <a:buSzPts val="2400"/>
              <a:buChar char="●"/>
            </a:pPr>
            <a:r>
              <a:rPr lang="en" sz="2400"/>
              <a:t>Aceitação (manual)</a:t>
            </a:r>
            <a:endParaRPr sz="2400"/>
          </a:p>
          <a:p>
            <a:pPr marL="457200" marR="0" lvl="0" indent="-381000" algn="l" rtl="0">
              <a:lnSpc>
                <a:spcPct val="114000"/>
              </a:lnSpc>
              <a:spcBef>
                <a:spcPts val="1000"/>
              </a:spcBef>
              <a:spcAft>
                <a:spcPts val="0"/>
              </a:spcAft>
              <a:buSzPts val="2400"/>
              <a:buChar char="●"/>
            </a:pPr>
            <a:r>
              <a:rPr lang="en" sz="2400"/>
              <a:t>Alfa e beta (manual)</a:t>
            </a:r>
            <a:endParaRPr sz="2400"/>
          </a:p>
          <a:p>
            <a:pPr marL="457200" marR="0" lvl="0" indent="-381000" algn="l" rtl="0">
              <a:lnSpc>
                <a:spcPct val="114000"/>
              </a:lnSpc>
              <a:spcBef>
                <a:spcPts val="1000"/>
              </a:spcBef>
              <a:spcAft>
                <a:spcPts val="1000"/>
              </a:spcAft>
              <a:buSzPts val="2400"/>
              <a:buChar char="●"/>
            </a:pPr>
            <a:r>
              <a:rPr lang="en" sz="2400"/>
              <a:t>Requisitos não-funcionais</a:t>
            </a:r>
            <a:endParaRPr sz="2400"/>
          </a:p>
        </p:txBody>
      </p:sp>
      <p:sp>
        <p:nvSpPr>
          <p:cNvPr id="673" name="Google Shape;67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1"/>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b="1"/>
              <a:t>Fim</a:t>
            </a:r>
            <a:endParaRPr sz="4100" b="1"/>
          </a:p>
        </p:txBody>
      </p:sp>
      <p:sp>
        <p:nvSpPr>
          <p:cNvPr id="679" name="Google Shape;67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Pirâmide de Testes</a:t>
            </a:r>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108" name="Google Shape;108;p20"/>
          <p:cNvPicPr preferRelativeResize="0"/>
          <p:nvPr/>
        </p:nvPicPr>
        <p:blipFill>
          <a:blip r:embed="rId3">
            <a:alphaModFix/>
          </a:blip>
          <a:stretch>
            <a:fillRect/>
          </a:stretch>
        </p:blipFill>
        <p:spPr>
          <a:xfrm>
            <a:off x="457200" y="1170125"/>
            <a:ext cx="5885625" cy="38209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593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Tipos de Teste</a:t>
            </a:r>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pic>
        <p:nvPicPr>
          <p:cNvPr id="115" name="Google Shape;115;p21"/>
          <p:cNvPicPr preferRelativeResize="0"/>
          <p:nvPr/>
        </p:nvPicPr>
        <p:blipFill>
          <a:blip r:embed="rId3">
            <a:alphaModFix/>
          </a:blip>
          <a:stretch>
            <a:fillRect/>
          </a:stretch>
        </p:blipFill>
        <p:spPr>
          <a:xfrm>
            <a:off x="304800" y="1017725"/>
            <a:ext cx="1978001" cy="2343925"/>
          </a:xfrm>
          <a:prstGeom prst="rect">
            <a:avLst/>
          </a:prstGeom>
          <a:noFill/>
          <a:ln w="9525" cap="flat" cmpd="sng">
            <a:solidFill>
              <a:schemeClr val="dk2"/>
            </a:solidFill>
            <a:prstDash val="solid"/>
            <a:round/>
            <a:headEnd type="none" w="sm" len="sm"/>
            <a:tailEnd type="none" w="sm" len="sm"/>
          </a:ln>
        </p:spPr>
      </p:pic>
      <p:pic>
        <p:nvPicPr>
          <p:cNvPr id="116" name="Google Shape;116;p21"/>
          <p:cNvPicPr preferRelativeResize="0"/>
          <p:nvPr/>
        </p:nvPicPr>
        <p:blipFill>
          <a:blip r:embed="rId4">
            <a:alphaModFix/>
          </a:blip>
          <a:stretch>
            <a:fillRect/>
          </a:stretch>
        </p:blipFill>
        <p:spPr>
          <a:xfrm>
            <a:off x="2740000" y="1017725"/>
            <a:ext cx="2058700" cy="2343924"/>
          </a:xfrm>
          <a:prstGeom prst="rect">
            <a:avLst/>
          </a:prstGeom>
          <a:noFill/>
          <a:ln w="9525" cap="flat" cmpd="sng">
            <a:solidFill>
              <a:schemeClr val="dk2"/>
            </a:solidFill>
            <a:prstDash val="solid"/>
            <a:round/>
            <a:headEnd type="none" w="sm" len="sm"/>
            <a:tailEnd type="none" w="sm" len="sm"/>
          </a:ln>
        </p:spPr>
      </p:pic>
      <p:pic>
        <p:nvPicPr>
          <p:cNvPr id="117" name="Google Shape;117;p21"/>
          <p:cNvPicPr preferRelativeResize="0"/>
          <p:nvPr/>
        </p:nvPicPr>
        <p:blipFill>
          <a:blip r:embed="rId5">
            <a:alphaModFix/>
          </a:blip>
          <a:stretch>
            <a:fillRect/>
          </a:stretch>
        </p:blipFill>
        <p:spPr>
          <a:xfrm>
            <a:off x="5255900" y="1017725"/>
            <a:ext cx="2140220" cy="2343925"/>
          </a:xfrm>
          <a:prstGeom prst="rect">
            <a:avLst/>
          </a:prstGeom>
          <a:noFill/>
          <a:ln w="9525" cap="flat" cmpd="sng">
            <a:solidFill>
              <a:schemeClr val="dk2"/>
            </a:solidFill>
            <a:prstDash val="solid"/>
            <a:round/>
            <a:headEnd type="none" w="sm" len="sm"/>
            <a:tailEnd type="none" w="sm" len="sm"/>
          </a:ln>
        </p:spPr>
      </p:pic>
      <p:sp>
        <p:nvSpPr>
          <p:cNvPr id="118" name="Google Shape;118;p21"/>
          <p:cNvSpPr txBox="1"/>
          <p:nvPr/>
        </p:nvSpPr>
        <p:spPr>
          <a:xfrm>
            <a:off x="830075" y="3518250"/>
            <a:ext cx="934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Unidade</a:t>
            </a:r>
            <a:endParaRPr/>
          </a:p>
        </p:txBody>
      </p:sp>
      <p:sp>
        <p:nvSpPr>
          <p:cNvPr id="119" name="Google Shape;119;p21"/>
          <p:cNvSpPr txBox="1"/>
          <p:nvPr/>
        </p:nvSpPr>
        <p:spPr>
          <a:xfrm>
            <a:off x="3268475" y="3518250"/>
            <a:ext cx="1048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Integração</a:t>
            </a:r>
            <a:endParaRPr/>
          </a:p>
        </p:txBody>
      </p:sp>
      <p:sp>
        <p:nvSpPr>
          <p:cNvPr id="120" name="Google Shape;120;p21"/>
          <p:cNvSpPr txBox="1"/>
          <p:nvPr/>
        </p:nvSpPr>
        <p:spPr>
          <a:xfrm>
            <a:off x="5859275" y="3518250"/>
            <a:ext cx="1048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Sistema</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On-screen Show (16:9)</PresentationFormat>
  <Paragraphs>280</Paragraphs>
  <Slides>79</Slides>
  <Notes>79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Courier New</vt:lpstr>
      <vt:lpstr>Roboto</vt:lpstr>
      <vt:lpstr>Simple Light</vt:lpstr>
      <vt:lpstr> Testes de Software  Prof. Eduardo Campos (CEFET-MG)  https://engsoftmoderna.info</vt:lpstr>
      <vt:lpstr>Relembrando Cap. 1 (Introdução)</vt:lpstr>
      <vt:lpstr>Testes de Software</vt:lpstr>
      <vt:lpstr>PowerPoint Presentation</vt:lpstr>
      <vt:lpstr>Defeitos, Bugs, Fallhas</vt:lpstr>
      <vt:lpstr>Verificação vs Validação</vt:lpstr>
      <vt:lpstr>Testes com Métodos Ágeis</vt:lpstr>
      <vt:lpstr>Pirâmide de Testes</vt:lpstr>
      <vt:lpstr>Tipos de Teste</vt:lpstr>
      <vt:lpstr>Anti-padrões de suíte de testes: "casquinha de sorvete" e "ampulheta"</vt:lpstr>
      <vt:lpstr>Testes de Unidade  (nosso principal objeto de estudo)</vt:lpstr>
      <vt:lpstr>Testes de Unidade</vt:lpstr>
      <vt:lpstr>Primeiro Exemplo: teste de unidade para uma classe Stack</vt:lpstr>
      <vt:lpstr>PowerPoint Presentation</vt:lpstr>
      <vt:lpstr>PowerPoint Presentation</vt:lpstr>
      <vt:lpstr>Anatomia de um Teste de Unidade</vt:lpstr>
      <vt:lpstr>Framework de testes: xUnit</vt:lpstr>
      <vt:lpstr>Framework de testes: xUnit</vt:lpstr>
      <vt:lpstr>Mais métodos de teste</vt:lpstr>
      <vt:lpstr>PowerPoint Presentation</vt:lpstr>
      <vt:lpstr>PowerPoint Presentation</vt:lpstr>
      <vt:lpstr>PowerPoint Presentation</vt:lpstr>
      <vt:lpstr>Mais alguns conceitos sobre testes</vt:lpstr>
      <vt:lpstr>Testes tiveram profundo impacto na indústria de software</vt:lpstr>
      <vt:lpstr>"Testes de unidade são amplamente usados no Google. Todo código de produção deve ter testes de unidade"  "No Facebook, engenheiros são responsáveis pelos testes de unidade de qualquer código novo que eles desenvolvam."  "Código sem testes é código ruim"  -- Michael Feathers  </vt:lpstr>
      <vt:lpstr>Benefícios</vt:lpstr>
      <vt:lpstr>Princípios FIRST</vt:lpstr>
      <vt:lpstr>Por que alguns testes tem comportamento flaky? </vt:lpstr>
      <vt:lpstr>Número de assert por testes</vt:lpstr>
      <vt:lpstr>Número de assert por testes</vt:lpstr>
      <vt:lpstr>Quantos testes eu tenho que escrever?</vt:lpstr>
      <vt:lpstr>Cobertura de Testes</vt:lpstr>
      <vt:lpstr>100% de cobertura</vt:lpstr>
      <vt:lpstr>PowerPoint Presentation</vt:lpstr>
      <vt:lpstr>Qual a cobertura de testes ideal?</vt:lpstr>
      <vt:lpstr>Exemplo: Google</vt:lpstr>
      <vt:lpstr>PowerPoint Presentation</vt:lpstr>
      <vt:lpstr>Mas cuidado!</vt:lpstr>
      <vt:lpstr>Outras definições de cobertura</vt:lpstr>
      <vt:lpstr>Testabilidade</vt:lpstr>
      <vt:lpstr>PowerPoint Presentation</vt:lpstr>
      <vt:lpstr>PowerPoint Presentation</vt:lpstr>
      <vt:lpstr>Mocks</vt:lpstr>
      <vt:lpstr>Exemplo motivador:</vt:lpstr>
      <vt:lpstr>Problema:</vt:lpstr>
      <vt:lpstr>Solução: Mocks</vt:lpstr>
      <vt:lpstr>PowerPoint Presentation</vt:lpstr>
      <vt:lpstr>PowerPoint Presentation</vt:lpstr>
      <vt:lpstr>Frameworks de Mocks</vt:lpstr>
      <vt:lpstr>Exemplo: Mockito</vt:lpstr>
      <vt:lpstr>PowerPoint Presentation</vt:lpstr>
      <vt:lpstr>Explore e execute o teste anterior  https://repl.it/@mtvalente/ExemploMocks</vt:lpstr>
      <vt:lpstr>Popularidade de mocks via Mockito</vt:lpstr>
      <vt:lpstr>Popularidade de mocks: Mockito &amp; manuais</vt:lpstr>
      <vt:lpstr>Desenvolvimento Dirigido por Testes (TDD)</vt:lpstr>
      <vt:lpstr>TDD</vt:lpstr>
      <vt:lpstr>Benefícios</vt:lpstr>
      <vt:lpstr>Ciclo TDD</vt:lpstr>
      <vt:lpstr>Exemplo de TDD: carrinho de compras</vt:lpstr>
      <vt:lpstr>Vermelho</vt:lpstr>
      <vt:lpstr>Ainda vermelho, mas  pelo menos compilando</vt:lpstr>
      <vt:lpstr>Primeiro Verde</vt:lpstr>
      <vt:lpstr>Agora um verde mais real</vt:lpstr>
      <vt:lpstr>Amarelo: </vt:lpstr>
      <vt:lpstr>Próximo passo?</vt:lpstr>
      <vt:lpstr>Testes de Integração</vt:lpstr>
      <vt:lpstr>Testes de Integração</vt:lpstr>
      <vt:lpstr>Relembrando ...</vt:lpstr>
      <vt:lpstr>Exemplo: Agenda de Compromissos</vt:lpstr>
      <vt:lpstr>PowerPoint Presentation</vt:lpstr>
      <vt:lpstr>Dois testes de unidade, zero testes de integração </vt:lpstr>
      <vt:lpstr>Testes de Sistema</vt:lpstr>
      <vt:lpstr>Testes de Sistema</vt:lpstr>
      <vt:lpstr>Exemplo: Testes de Sistema Web usando Selenium</vt:lpstr>
      <vt:lpstr>PowerPoint Presentation</vt:lpstr>
      <vt:lpstr>Anti-padrões de pirâmide de testes: "casca de sorvete" e "ampulheta"</vt:lpstr>
      <vt:lpstr>Outros Tipos de Testes</vt:lpstr>
      <vt:lpstr>Outros Tipos de Testes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Testes de Software  Prof. Eduardo Campos (CEFET-MG)  https://engsoftmoderna.info</dc:title>
  <cp:lastModifiedBy>Eduardo Cunha Campos</cp:lastModifiedBy>
  <cp:revision>1</cp:revision>
  <dcterms:modified xsi:type="dcterms:W3CDTF">2022-05-30T13:16:52Z</dcterms:modified>
</cp:coreProperties>
</file>