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139a2a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139a2a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11433af8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11433af8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11433af8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11433af8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1433af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1433af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11433af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11433af8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18e318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18e318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18e318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18e318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1433af8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1433af8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1433af8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1433af8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118e318c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118e318c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11433af8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711433af8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0fb6c272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0fb6c272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118e318c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118e318c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118e318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118e318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1433af8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1433af8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11433af8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11433af8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11433af8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11433af8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118e318c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118e318c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11433af8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11433af8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118e318c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118e318c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1433af8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1433af8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11433af8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11433af8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0fb6c272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0fb6c272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11433af8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11433af8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11433af8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11433af8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1433af8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1433af8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11433af8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11433af8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1433af88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1433af88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11433af8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11433af8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11433af8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11433af8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118e318c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118e318c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118e318c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118e318c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11433af88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11433af88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0fb6c272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0fb6c272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18e318c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18e318c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9097239c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9097239c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118e318c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7118e318c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367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0fb6c272c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0fb6c272c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0fb6c272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0fb6c272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0fb6c272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0fb6c272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0fb6c272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0fb6c272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0fb6c272c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0fb6c272c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/>
              <a:t>Princípios </a:t>
            </a:r>
            <a:r>
              <a:rPr lang="en" sz="3200" b="1" dirty="0"/>
              <a:t>de Projeto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Prof. </a:t>
            </a:r>
            <a:r>
              <a:rPr lang="en" sz="2400" dirty="0" smtClean="0"/>
              <a:t>Eduardo Campos (CEFET-MG)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635508"/>
            <a:ext cx="380307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/>
                </a:solidFill>
                <a:highlight>
                  <a:schemeClr val="lt1"/>
                </a:highlight>
              </a:rPr>
              <a:t>Slides do prof. Marco Tulio Valente do DCC/UFMG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Motivo: integridade conceitual facilita uso e entendimento de um sistema</a:t>
            </a:r>
            <a:endParaRPr sz="3000"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235500" y="17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Ocultamento de Informação </a:t>
            </a: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(Information Hiding)</a:t>
            </a:r>
            <a:endParaRPr sz="3000"/>
          </a:p>
        </p:txBody>
      </p:sp>
      <p:sp>
        <p:nvSpPr>
          <p:cNvPr id="183" name="Google Shape;183;p3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Origem do conceito </a:t>
            </a:r>
            <a:r>
              <a:rPr lang="en" sz="2400" dirty="0"/>
              <a:t>(David Parnas, 1972)</a:t>
            </a:r>
            <a:endParaRPr sz="2400" dirty="0"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86" y="916254"/>
            <a:ext cx="5775497" cy="26475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2694" y="916254"/>
            <a:ext cx="1740525" cy="22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8" y="152400"/>
            <a:ext cx="8276241" cy="478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8" y="152400"/>
            <a:ext cx="8276241" cy="47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4"/>
          <p:cNvSpPr/>
          <p:nvPr/>
        </p:nvSpPr>
        <p:spPr>
          <a:xfrm>
            <a:off x="522475" y="1222925"/>
            <a:ext cx="5448300" cy="44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34"/>
          <p:cNvCxnSpPr>
            <a:stCxn id="204" idx="0"/>
          </p:cNvCxnSpPr>
          <p:nvPr/>
        </p:nvCxnSpPr>
        <p:spPr>
          <a:xfrm rot="10800000" flipH="1">
            <a:off x="3246625" y="827225"/>
            <a:ext cx="116550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34"/>
          <p:cNvCxnSpPr/>
          <p:nvPr/>
        </p:nvCxnSpPr>
        <p:spPr>
          <a:xfrm rot="10800000" flipH="1">
            <a:off x="4389625" y="903425"/>
            <a:ext cx="1165500" cy="39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7" name="Google Shape;207;p34"/>
          <p:cNvSpPr txBox="1"/>
          <p:nvPr/>
        </p:nvSpPr>
        <p:spPr>
          <a:xfrm>
            <a:off x="4184350" y="483050"/>
            <a:ext cx="6996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placa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5327350" y="483050"/>
            <a:ext cx="8472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modelo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8" y="152400"/>
            <a:ext cx="8276241" cy="47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/>
          <p:nvPr/>
        </p:nvSpPr>
        <p:spPr>
          <a:xfrm>
            <a:off x="2122675" y="1984925"/>
            <a:ext cx="4207800" cy="44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6" name="Google Shape;216;p35"/>
          <p:cNvCxnSpPr>
            <a:stCxn id="215" idx="0"/>
          </p:cNvCxnSpPr>
          <p:nvPr/>
        </p:nvCxnSpPr>
        <p:spPr>
          <a:xfrm rot="10800000" flipH="1">
            <a:off x="4226575" y="1329425"/>
            <a:ext cx="1983900" cy="65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" name="Google Shape;217;p35"/>
          <p:cNvSpPr txBox="1"/>
          <p:nvPr/>
        </p:nvSpPr>
        <p:spPr>
          <a:xfrm>
            <a:off x="6306475" y="1149750"/>
            <a:ext cx="16746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Construtora, cria a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Hashtable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8" y="152400"/>
            <a:ext cx="8276241" cy="478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/>
          <p:nvPr/>
        </p:nvSpPr>
        <p:spPr>
          <a:xfrm>
            <a:off x="751075" y="3299075"/>
            <a:ext cx="4744200" cy="779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988625" y="4192475"/>
            <a:ext cx="54762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Problema: clientes precisam manipular uma estrutura de dados interna da classe, para estacionar um veículo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231" name="Google Shape;231;p3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Classes precisam de um pouco de "privacidade"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Até para evoluir de forma independente dos clientes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Código anterior: clientes manipulam a hashtable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Comparação: clientes não podem entrar na cabine do estacionamento e eles mesmo anotar os dados do seu carro no "livro" do estacionamento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>
            <a:spLocks noGrp="1"/>
          </p:cNvSpPr>
          <p:nvPr>
            <p:ph type="title"/>
          </p:nvPr>
        </p:nvSpPr>
        <p:spPr>
          <a:xfrm>
            <a:off x="235500" y="17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Agora uma versão com ocultamento de informação</a:t>
            </a:r>
            <a:endParaRPr sz="3000"/>
          </a:p>
        </p:txBody>
      </p:sp>
      <p:sp>
        <p:nvSpPr>
          <p:cNvPr id="238" name="Google Shape;238;p3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4132700" y="1102850"/>
            <a:ext cx="1070700" cy="27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7" y="83150"/>
            <a:ext cx="6929400" cy="48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/>
          <p:nvPr/>
        </p:nvSpPr>
        <p:spPr>
          <a:xfrm>
            <a:off x="703700" y="1026650"/>
            <a:ext cx="846300" cy="27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45025" y="946375"/>
            <a:ext cx="359700" cy="393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288608" y="2391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vamos estudar? </a:t>
            </a: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007002"/>
            <a:ext cx="8278118" cy="346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Propriedades de "bons projetos" de software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Integridade Conceitual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Ocultamento de Informação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Coesão 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Acoplamento</a:t>
            </a:r>
            <a:endParaRPr sz="2400" dirty="0"/>
          </a:p>
          <a:p>
            <a:pPr marL="13716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7" y="83150"/>
            <a:ext cx="6929400" cy="48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0"/>
          <p:cNvSpPr/>
          <p:nvPr/>
        </p:nvSpPr>
        <p:spPr>
          <a:xfrm>
            <a:off x="627500" y="2245850"/>
            <a:ext cx="5775000" cy="699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40"/>
          <p:cNvSpPr/>
          <p:nvPr/>
        </p:nvSpPr>
        <p:spPr>
          <a:xfrm>
            <a:off x="45025" y="2394175"/>
            <a:ext cx="359700" cy="393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47" y="83150"/>
            <a:ext cx="6929400" cy="48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1"/>
          <p:cNvSpPr/>
          <p:nvPr/>
        </p:nvSpPr>
        <p:spPr>
          <a:xfrm>
            <a:off x="1160900" y="3541250"/>
            <a:ext cx="997500" cy="699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1384927" y="4189195"/>
            <a:ext cx="4752636" cy="55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Resultado: classe Estacionamento fica livre para alterar </a:t>
            </a:r>
            <a:endParaRPr lang="en" dirty="0" smtClean="0">
              <a:solidFill>
                <a:srgbClr val="FF0000"/>
              </a:solidFill>
            </a:endParaRPr>
          </a:p>
          <a:p>
            <a:pPr lvl="0"/>
            <a:r>
              <a:rPr lang="en" dirty="0" smtClean="0">
                <a:solidFill>
                  <a:srgbClr val="FF0000"/>
                </a:solidFill>
              </a:rPr>
              <a:t>                  a </a:t>
            </a:r>
            <a:r>
              <a:rPr lang="en" dirty="0">
                <a:solidFill>
                  <a:srgbClr val="FF0000"/>
                </a:solidFill>
              </a:rPr>
              <a:t>sua </a:t>
            </a:r>
            <a:r>
              <a:rPr lang="en" dirty="0" smtClean="0">
                <a:solidFill>
                  <a:srgbClr val="FF0000"/>
                </a:solidFill>
              </a:rPr>
              <a:t>estrutura </a:t>
            </a:r>
            <a:r>
              <a:rPr lang="en" dirty="0">
                <a:solidFill>
                  <a:srgbClr val="FF0000"/>
                </a:solidFill>
              </a:rPr>
              <a:t>de dados interna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64" name="Google Shape;264;p41"/>
          <p:cNvSpPr/>
          <p:nvPr/>
        </p:nvSpPr>
        <p:spPr>
          <a:xfrm>
            <a:off x="45025" y="3689575"/>
            <a:ext cx="359700" cy="393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3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311700" y="197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Ocultamento de Informação</a:t>
            </a:r>
            <a:endParaRPr dirty="0"/>
          </a:p>
        </p:txBody>
      </p:sp>
      <p:sp>
        <p:nvSpPr>
          <p:cNvPr id="270" name="Google Shape;270;p4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585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Classes devem ocultar detalhes internos de sua implementação (usando modificador </a:t>
            </a:r>
            <a:r>
              <a:rPr lang="en" sz="2400" b="1" dirty="0"/>
              <a:t>private)</a:t>
            </a:r>
            <a:endParaRPr sz="2400" b="1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Principalmente aqueles sujeitos a mudanças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Adicionalmente, interface da classe deve ser estável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 b="1" dirty="0"/>
              <a:t>Interface</a:t>
            </a:r>
            <a:r>
              <a:rPr lang="en" sz="2400" dirty="0"/>
              <a:t> = conjunto de métodos públicos de uma classe</a:t>
            </a:r>
            <a:endParaRPr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235500" y="17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Coesão</a:t>
            </a:r>
            <a:endParaRPr sz="3000"/>
          </a:p>
        </p:txBody>
      </p:sp>
      <p:sp>
        <p:nvSpPr>
          <p:cNvPr id="277" name="Google Shape;277;p4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562958" y="223352"/>
            <a:ext cx="82000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Coesão</a:t>
            </a:r>
            <a:endParaRPr dirty="0"/>
          </a:p>
        </p:txBody>
      </p:sp>
      <p:sp>
        <p:nvSpPr>
          <p:cNvPr id="283" name="Google Shape;283;p4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classe deve ter uma única função, isto é, oferecer um único serviço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Vale também para outras unidades: funções, métodos, pacotes, etc.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>
            <a:spLocks noGrp="1"/>
          </p:cNvSpPr>
          <p:nvPr>
            <p:ph type="title"/>
          </p:nvPr>
        </p:nvSpPr>
        <p:spPr>
          <a:xfrm>
            <a:off x="410558" y="223352"/>
            <a:ext cx="8058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Contra-exemplo 1</a:t>
            </a:r>
            <a:endParaRPr dirty="0"/>
          </a:p>
        </p:txBody>
      </p:sp>
      <p:sp>
        <p:nvSpPr>
          <p:cNvPr id="290" name="Google Shape;290;p4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8" y="1017725"/>
            <a:ext cx="80581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title"/>
          </p:nvPr>
        </p:nvSpPr>
        <p:spPr>
          <a:xfrm>
            <a:off x="464126" y="292625"/>
            <a:ext cx="8181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Contra-exemplo 1</a:t>
            </a:r>
            <a:endParaRPr dirty="0"/>
          </a:p>
        </p:txBody>
      </p:sp>
      <p:sp>
        <p:nvSpPr>
          <p:cNvPr id="297" name="Google Shape;297;p4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8" y="1017725"/>
            <a:ext cx="80581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6"/>
          <p:cNvSpPr txBox="1"/>
          <p:nvPr/>
        </p:nvSpPr>
        <p:spPr>
          <a:xfrm>
            <a:off x="1162975" y="2853500"/>
            <a:ext cx="5263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Deveria ser quebrada em duas funções: sin e cos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562958" y="292625"/>
            <a:ext cx="78744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Contra-exemplo 2</a:t>
            </a:r>
            <a:endParaRPr dirty="0"/>
          </a:p>
        </p:txBody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1017725"/>
            <a:ext cx="802957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562958" y="292625"/>
            <a:ext cx="78883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Contra-exemplo 2</a:t>
            </a:r>
            <a:endParaRPr dirty="0"/>
          </a:p>
        </p:txBody>
      </p:sp>
      <p:sp>
        <p:nvSpPr>
          <p:cNvPr id="312" name="Google Shape;312;p4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1017725"/>
            <a:ext cx="802957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/>
        </p:nvSpPr>
        <p:spPr>
          <a:xfrm>
            <a:off x="1162975" y="3310700"/>
            <a:ext cx="5850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Deveria ser quebrada em duas classes: Estacionamento e Gerente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>
            <a:spLocks noGrp="1"/>
          </p:cNvSpPr>
          <p:nvPr>
            <p:ph type="title"/>
          </p:nvPr>
        </p:nvSpPr>
        <p:spPr>
          <a:xfrm>
            <a:off x="486758" y="292625"/>
            <a:ext cx="795066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320" name="Google Shape;320;p4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1017725"/>
            <a:ext cx="80391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 txBox="1"/>
          <p:nvPr/>
        </p:nvSpPr>
        <p:spPr>
          <a:xfrm>
            <a:off x="1162975" y="2853500"/>
            <a:ext cx="62826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Todos esses métodos manipulam os elementos da Pilha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235500" y="17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Integridade Conceitual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235500" y="1740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Acoplamento</a:t>
            </a:r>
            <a:endParaRPr sz="3000"/>
          </a:p>
        </p:txBody>
      </p:sp>
      <p:sp>
        <p:nvSpPr>
          <p:cNvPr id="328" name="Google Shape;328;p5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498764" y="292625"/>
            <a:ext cx="8201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Acoplamento</a:t>
            </a:r>
            <a:endParaRPr dirty="0"/>
          </a:p>
        </p:txBody>
      </p:sp>
      <p:sp>
        <p:nvSpPr>
          <p:cNvPr id="334" name="Google Shape;334;p5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739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Nenhuma classe é uma ilha ...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Classes dependem uma das outras (chamam métodos de outras classes, estendem outras classes, etc)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A questão principal é a </a:t>
            </a:r>
            <a:r>
              <a:rPr lang="en" sz="2400" b="1" dirty="0"/>
              <a:t>qualidade </a:t>
            </a:r>
            <a:r>
              <a:rPr lang="en" sz="2400" dirty="0"/>
              <a:t>desse acoplamento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Dois tipos: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Acoplamento aceitável ("bom")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 dirty="0"/>
              <a:t>Acoplamento ruim </a:t>
            </a:r>
            <a:endParaRPr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2"/>
          <p:cNvSpPr txBox="1">
            <a:spLocks noGrp="1"/>
          </p:cNvSpPr>
          <p:nvPr>
            <p:ph type="title"/>
          </p:nvPr>
        </p:nvSpPr>
        <p:spPr>
          <a:xfrm>
            <a:off x="562958" y="230280"/>
            <a:ext cx="80130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Acoplamento Aceitável</a:t>
            </a:r>
            <a:endParaRPr dirty="0"/>
          </a:p>
        </p:txBody>
      </p:sp>
      <p:sp>
        <p:nvSpPr>
          <p:cNvPr id="341" name="Google Shape;341;p5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3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Classe A depende de uma classe B: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Mas a classe B possui uma interface estável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 dirty="0"/>
              <a:t>Classe A somente chama métodos da interface de B</a:t>
            </a:r>
            <a:endParaRPr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48" name="Google Shape;3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8" y="152400"/>
            <a:ext cx="699270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3"/>
          <p:cNvSpPr/>
          <p:nvPr/>
        </p:nvSpPr>
        <p:spPr>
          <a:xfrm>
            <a:off x="1160900" y="1102850"/>
            <a:ext cx="1034700" cy="27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53"/>
          <p:cNvSpPr txBox="1"/>
          <p:nvPr/>
        </p:nvSpPr>
        <p:spPr>
          <a:xfrm>
            <a:off x="3564425" y="341850"/>
            <a:ext cx="3289800" cy="76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Classe Estacionamento depende (está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acoplada)  à classe Hashtable, mas 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esse acoplamento é aceitável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1" name="Google Shape;351;p53"/>
          <p:cNvSpPr/>
          <p:nvPr/>
        </p:nvSpPr>
        <p:spPr>
          <a:xfrm>
            <a:off x="856100" y="264650"/>
            <a:ext cx="2177100" cy="27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>
            <a:spLocks noGrp="1"/>
          </p:cNvSpPr>
          <p:nvPr>
            <p:ph type="title"/>
          </p:nvPr>
        </p:nvSpPr>
        <p:spPr>
          <a:xfrm>
            <a:off x="562958" y="292625"/>
            <a:ext cx="811691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Acoplamento Ruim</a:t>
            </a:r>
            <a:endParaRPr dirty="0"/>
          </a:p>
        </p:txBody>
      </p:sp>
      <p:sp>
        <p:nvSpPr>
          <p:cNvPr id="357" name="Google Shape;357;p5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58" name="Google Shape;358;p5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 A depende de uma classe B: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lphaLcPeriod"/>
            </a:pPr>
            <a:r>
              <a:rPr lang="en" sz="2400"/>
              <a:t>Mas interface da classe B é instável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AutoNum type="alphaLcPeriod"/>
            </a:pPr>
            <a:r>
              <a:rPr lang="en" sz="2400"/>
              <a:t>Ou então a dependência não ocorre via interface de B 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Como uma classe A pode depender de uma classe B sem ser via a interface de B?</a:t>
            </a:r>
            <a:endParaRPr sz="3000"/>
          </a:p>
        </p:txBody>
      </p:sp>
      <p:sp>
        <p:nvSpPr>
          <p:cNvPr id="364" name="Google Shape;364;p5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"/>
          <p:cNvSpPr txBox="1">
            <a:spLocks noGrp="1"/>
          </p:cNvSpPr>
          <p:nvPr>
            <p:ph type="sldNum" idx="12"/>
          </p:nvPr>
        </p:nvSpPr>
        <p:spPr>
          <a:xfrm>
            <a:off x="-6194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370" name="Google Shape;3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2" y="228600"/>
            <a:ext cx="4390050" cy="2728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1" name="Google Shape;37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2" y="228600"/>
            <a:ext cx="4343398" cy="24861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2" name="Google Shape;372;p56"/>
          <p:cNvSpPr/>
          <p:nvPr/>
        </p:nvSpPr>
        <p:spPr>
          <a:xfrm>
            <a:off x="1281800" y="4047125"/>
            <a:ext cx="912710" cy="608473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"arq1.db"</a:t>
            </a:r>
            <a:endParaRPr/>
          </a:p>
        </p:txBody>
      </p:sp>
      <p:sp>
        <p:nvSpPr>
          <p:cNvPr id="373" name="Google Shape;373;p56"/>
          <p:cNvSpPr/>
          <p:nvPr/>
        </p:nvSpPr>
        <p:spPr>
          <a:xfrm>
            <a:off x="827425" y="3190175"/>
            <a:ext cx="589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74" name="Google Shape;374;p56"/>
          <p:cNvSpPr/>
          <p:nvPr/>
        </p:nvSpPr>
        <p:spPr>
          <a:xfrm>
            <a:off x="2199025" y="3190175"/>
            <a:ext cx="589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75" name="Google Shape;375;p56"/>
          <p:cNvCxnSpPr>
            <a:stCxn id="373" idx="2"/>
            <a:endCxn id="372" idx="1"/>
          </p:cNvCxnSpPr>
          <p:nvPr/>
        </p:nvCxnSpPr>
        <p:spPr>
          <a:xfrm>
            <a:off x="1122175" y="3656075"/>
            <a:ext cx="6159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p56"/>
          <p:cNvCxnSpPr>
            <a:stCxn id="372" idx="1"/>
            <a:endCxn id="374" idx="2"/>
          </p:cNvCxnSpPr>
          <p:nvPr/>
        </p:nvCxnSpPr>
        <p:spPr>
          <a:xfrm rot="10800000" flipH="1">
            <a:off x="1738155" y="3656225"/>
            <a:ext cx="7557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56"/>
          <p:cNvSpPr txBox="1"/>
          <p:nvPr/>
        </p:nvSpPr>
        <p:spPr>
          <a:xfrm>
            <a:off x="846025" y="3735975"/>
            <a:ext cx="75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</a:t>
            </a:r>
            <a:endParaRPr/>
          </a:p>
        </p:txBody>
      </p:sp>
      <p:sp>
        <p:nvSpPr>
          <p:cNvPr id="378" name="Google Shape;378;p56"/>
          <p:cNvSpPr txBox="1"/>
          <p:nvPr/>
        </p:nvSpPr>
        <p:spPr>
          <a:xfrm>
            <a:off x="2141425" y="3735975"/>
            <a:ext cx="75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</a:t>
            </a:r>
            <a:endParaRPr/>
          </a:p>
        </p:txBody>
      </p:sp>
      <p:sp>
        <p:nvSpPr>
          <p:cNvPr id="379" name="Google Shape;379;p56"/>
          <p:cNvSpPr/>
          <p:nvPr/>
        </p:nvSpPr>
        <p:spPr>
          <a:xfrm>
            <a:off x="627500" y="1483850"/>
            <a:ext cx="3724800" cy="60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 txBox="1">
            <a:spLocks noGrp="1"/>
          </p:cNvSpPr>
          <p:nvPr>
            <p:ph type="sldNum" idx="12"/>
          </p:nvPr>
        </p:nvSpPr>
        <p:spPr>
          <a:xfrm>
            <a:off x="-61942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385" name="Google Shape;38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2" y="228600"/>
            <a:ext cx="4390050" cy="2728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6" name="Google Shape;38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2" y="228600"/>
            <a:ext cx="4343398" cy="248612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7" name="Google Shape;387;p57"/>
          <p:cNvSpPr/>
          <p:nvPr/>
        </p:nvSpPr>
        <p:spPr>
          <a:xfrm>
            <a:off x="1281800" y="4047125"/>
            <a:ext cx="912710" cy="608473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"arq1.db"</a:t>
            </a:r>
            <a:endParaRPr/>
          </a:p>
        </p:txBody>
      </p:sp>
      <p:sp>
        <p:nvSpPr>
          <p:cNvPr id="388" name="Google Shape;388;p57"/>
          <p:cNvSpPr/>
          <p:nvPr/>
        </p:nvSpPr>
        <p:spPr>
          <a:xfrm>
            <a:off x="827425" y="3190175"/>
            <a:ext cx="589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89" name="Google Shape;389;p57"/>
          <p:cNvSpPr/>
          <p:nvPr/>
        </p:nvSpPr>
        <p:spPr>
          <a:xfrm>
            <a:off x="2199025" y="3190175"/>
            <a:ext cx="589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390" name="Google Shape;390;p57"/>
          <p:cNvCxnSpPr>
            <a:stCxn id="388" idx="2"/>
            <a:endCxn id="387" idx="1"/>
          </p:cNvCxnSpPr>
          <p:nvPr/>
        </p:nvCxnSpPr>
        <p:spPr>
          <a:xfrm>
            <a:off x="1122175" y="3656075"/>
            <a:ext cx="6159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57"/>
          <p:cNvCxnSpPr>
            <a:stCxn id="387" idx="1"/>
            <a:endCxn id="389" idx="2"/>
          </p:cNvCxnSpPr>
          <p:nvPr/>
        </p:nvCxnSpPr>
        <p:spPr>
          <a:xfrm rot="10800000" flipH="1">
            <a:off x="1738155" y="3656225"/>
            <a:ext cx="7557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57"/>
          <p:cNvSpPr txBox="1"/>
          <p:nvPr/>
        </p:nvSpPr>
        <p:spPr>
          <a:xfrm>
            <a:off x="846025" y="3735975"/>
            <a:ext cx="75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</a:t>
            </a:r>
            <a:endParaRPr/>
          </a:p>
        </p:txBody>
      </p:sp>
      <p:sp>
        <p:nvSpPr>
          <p:cNvPr id="393" name="Google Shape;393;p57"/>
          <p:cNvSpPr txBox="1"/>
          <p:nvPr/>
        </p:nvSpPr>
        <p:spPr>
          <a:xfrm>
            <a:off x="2141425" y="3735975"/>
            <a:ext cx="75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</a:t>
            </a:r>
            <a:endParaRPr/>
          </a:p>
        </p:txBody>
      </p:sp>
      <p:sp>
        <p:nvSpPr>
          <p:cNvPr id="394" name="Google Shape;394;p57"/>
          <p:cNvSpPr/>
          <p:nvPr/>
        </p:nvSpPr>
        <p:spPr>
          <a:xfrm>
            <a:off x="5123300" y="1179050"/>
            <a:ext cx="3868200" cy="608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>
            <a:spLocks noGrp="1"/>
          </p:cNvSpPr>
          <p:nvPr>
            <p:ph type="title"/>
          </p:nvPr>
        </p:nvSpPr>
        <p:spPr>
          <a:xfrm>
            <a:off x="562958" y="292625"/>
            <a:ext cx="80476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400" name="Google Shape;400;p5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 B não sabe que a classe A  é sua "cliente"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Logo, B pode mudar o formato do arquivo  ou mesmo deixar de salvar o dado que é lido por A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sp>
        <p:nvSpPr>
          <p:cNvPr id="402" name="Google Shape;402;p58"/>
          <p:cNvSpPr/>
          <p:nvPr/>
        </p:nvSpPr>
        <p:spPr>
          <a:xfrm>
            <a:off x="3796400" y="3818525"/>
            <a:ext cx="912710" cy="608473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"arq1.db"</a:t>
            </a:r>
            <a:endParaRPr/>
          </a:p>
        </p:txBody>
      </p:sp>
      <p:sp>
        <p:nvSpPr>
          <p:cNvPr id="403" name="Google Shape;403;p58"/>
          <p:cNvSpPr/>
          <p:nvPr/>
        </p:nvSpPr>
        <p:spPr>
          <a:xfrm>
            <a:off x="3342025" y="2961575"/>
            <a:ext cx="589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404" name="Google Shape;404;p58"/>
          <p:cNvSpPr/>
          <p:nvPr/>
        </p:nvSpPr>
        <p:spPr>
          <a:xfrm>
            <a:off x="4713625" y="2961575"/>
            <a:ext cx="589500" cy="46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405" name="Google Shape;405;p58"/>
          <p:cNvCxnSpPr>
            <a:stCxn id="403" idx="2"/>
            <a:endCxn id="402" idx="1"/>
          </p:cNvCxnSpPr>
          <p:nvPr/>
        </p:nvCxnSpPr>
        <p:spPr>
          <a:xfrm>
            <a:off x="3636775" y="3427475"/>
            <a:ext cx="615900" cy="3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" name="Google Shape;406;p58"/>
          <p:cNvCxnSpPr>
            <a:stCxn id="402" idx="1"/>
            <a:endCxn id="404" idx="2"/>
          </p:cNvCxnSpPr>
          <p:nvPr/>
        </p:nvCxnSpPr>
        <p:spPr>
          <a:xfrm rot="10800000" flipH="1">
            <a:off x="4252755" y="3427625"/>
            <a:ext cx="755700" cy="39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58"/>
          <p:cNvSpPr txBox="1"/>
          <p:nvPr/>
        </p:nvSpPr>
        <p:spPr>
          <a:xfrm>
            <a:off x="3360625" y="3507375"/>
            <a:ext cx="75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grava</a:t>
            </a:r>
            <a:endParaRPr/>
          </a:p>
        </p:txBody>
      </p:sp>
      <p:sp>
        <p:nvSpPr>
          <p:cNvPr id="408" name="Google Shape;408;p58"/>
          <p:cNvSpPr txBox="1"/>
          <p:nvPr/>
        </p:nvSpPr>
        <p:spPr>
          <a:xfrm>
            <a:off x="4656025" y="3507375"/>
            <a:ext cx="75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lê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Tornando acoplamento ruim em bom</a:t>
            </a:r>
            <a:endParaRPr dirty="0"/>
          </a:p>
        </p:txBody>
      </p:sp>
      <p:sp>
        <p:nvSpPr>
          <p:cNvPr id="414" name="Google Shape;414;p59"/>
          <p:cNvSpPr txBox="1">
            <a:spLocks noGrp="1"/>
          </p:cNvSpPr>
          <p:nvPr>
            <p:ph type="sldNum" idx="12"/>
          </p:nvPr>
        </p:nvSpPr>
        <p:spPr>
          <a:xfrm>
            <a:off x="14258" y="4510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415" name="Google Shape;41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8" y="844543"/>
            <a:ext cx="4278418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6" name="Google Shape;416;p59"/>
          <p:cNvSpPr/>
          <p:nvPr/>
        </p:nvSpPr>
        <p:spPr>
          <a:xfrm>
            <a:off x="475375" y="1806125"/>
            <a:ext cx="3422700" cy="89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76" y="789125"/>
            <a:ext cx="4302624" cy="260621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Integridade Conceitual</a:t>
            </a:r>
            <a:endParaRPr dirty="0"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010798"/>
            <a:ext cx="8520600" cy="2719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Funcionalidades de um sistema devem ser coerentes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Sistema não pode ser um "amontoado" de funcionalidades sem nenhuma coerência ou consistência</a:t>
            </a:r>
            <a:endParaRPr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>
            <a:spLocks noGrp="1"/>
          </p:cNvSpPr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Tornando acoplamento ruim em bom</a:t>
            </a:r>
            <a:endParaRPr dirty="0"/>
          </a:p>
        </p:txBody>
      </p:sp>
      <p:sp>
        <p:nvSpPr>
          <p:cNvPr id="423" name="Google Shape;423;p60"/>
          <p:cNvSpPr txBox="1">
            <a:spLocks noGrp="1"/>
          </p:cNvSpPr>
          <p:nvPr>
            <p:ph type="sldNum" idx="12"/>
          </p:nvPr>
        </p:nvSpPr>
        <p:spPr>
          <a:xfrm>
            <a:off x="14258" y="4510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424" name="Google Shape;4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789125"/>
            <a:ext cx="4278418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5" name="Google Shape;42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976" y="789125"/>
            <a:ext cx="4302624" cy="260621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6" name="Google Shape;426;p60"/>
          <p:cNvSpPr/>
          <p:nvPr/>
        </p:nvSpPr>
        <p:spPr>
          <a:xfrm>
            <a:off x="6571375" y="2034725"/>
            <a:ext cx="23085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60"/>
          <p:cNvSpPr/>
          <p:nvPr/>
        </p:nvSpPr>
        <p:spPr>
          <a:xfrm>
            <a:off x="7511875" y="1425125"/>
            <a:ext cx="548700" cy="329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235500" y="978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Frase muito comum</a:t>
            </a: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Maximize a coesão, minimize o acoplamento</a:t>
            </a:r>
            <a:endParaRPr sz="3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34" name="Google Shape;434;p61"/>
          <p:cNvSpPr txBox="1"/>
          <p:nvPr/>
        </p:nvSpPr>
        <p:spPr>
          <a:xfrm>
            <a:off x="748450" y="3410325"/>
            <a:ext cx="4686000" cy="853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Mas cuidado: minimize (ou elimine)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principalmente o acoplamento ruim</a:t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>
            <a:spLocks noGrp="1"/>
          </p:cNvSpPr>
          <p:nvPr>
            <p:ph type="title"/>
          </p:nvPr>
        </p:nvSpPr>
        <p:spPr>
          <a:xfrm>
            <a:off x="562958" y="143446"/>
            <a:ext cx="804764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Bibliografia</a:t>
            </a:r>
            <a:endParaRPr dirty="0"/>
          </a:p>
        </p:txBody>
      </p:sp>
      <p:sp>
        <p:nvSpPr>
          <p:cNvPr id="400" name="Google Shape;400;p5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0434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1000">
              <a:lnSpc>
                <a:spcPct val="100000"/>
              </a:lnSpc>
              <a:buSzPts val="2400"/>
            </a:pPr>
            <a:r>
              <a:rPr lang="pt-BR" dirty="0"/>
              <a:t>Marco Tulio Valente.</a:t>
            </a:r>
            <a:r>
              <a:rPr lang="pt-BR" b="1" dirty="0"/>
              <a:t> Engenharia de Software Moderna: Princípios e Práticas para Desenvolvimento de Software com Produtividade</a:t>
            </a:r>
            <a:r>
              <a:rPr lang="pt-BR" i="1" dirty="0"/>
              <a:t>. </a:t>
            </a:r>
            <a:r>
              <a:rPr lang="pt-BR" dirty="0"/>
              <a:t>Leanpub, 2020</a:t>
            </a:r>
            <a:r>
              <a:rPr lang="pt-BR" i="1" dirty="0" smtClean="0"/>
              <a:t>.</a:t>
            </a:r>
          </a:p>
          <a:p>
            <a:pPr lvl="1" indent="-381000">
              <a:lnSpc>
                <a:spcPct val="100000"/>
              </a:lnSpc>
              <a:buSzPts val="2400"/>
            </a:pPr>
            <a:r>
              <a:rPr lang="pt-BR" sz="2000" dirty="0" smtClean="0"/>
              <a:t>Cap. 5: Princípios de Projeto</a:t>
            </a:r>
          </a:p>
          <a:p>
            <a:pPr lvl="1" indent="-381000">
              <a:lnSpc>
                <a:spcPct val="114000"/>
              </a:lnSpc>
              <a:buSzPts val="2400"/>
            </a:pPr>
            <a:endParaRPr lang="pt-BR" sz="2000" i="1" dirty="0"/>
          </a:p>
          <a:p>
            <a:pPr lvl="1" indent="-381000">
              <a:lnSpc>
                <a:spcPct val="114000"/>
              </a:lnSpc>
              <a:buSzPts val="2400"/>
            </a:pPr>
            <a:endParaRPr sz="2000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31" y="2593458"/>
            <a:ext cx="1536223" cy="226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</a:t>
            </a:r>
            <a:endParaRPr dirty="0"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062420"/>
            <a:ext cx="8520600" cy="3017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Botão "sair" é idêntico em todas as telas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Se um sistema usa tabelas para apresentar resultados, todas as tabelas têm o mesmo leiaute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Todos os resultados são mostrados com 2 casas decimais</a:t>
            </a:r>
            <a:endParaRPr sz="2400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Integridade Conceitual vale também para o projeto e código de um sistema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Exemplos (em nível de projeto/código)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76274"/>
            <a:ext cx="8520600" cy="3398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Todas as variáveis seguem o mesmo padrão de nomes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contra-exemplo: </a:t>
            </a: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nota_total</a:t>
            </a:r>
            <a:r>
              <a:rPr lang="en" sz="2400" dirty="0"/>
              <a:t> </a:t>
            </a:r>
            <a:r>
              <a:rPr lang="en" sz="2200" dirty="0"/>
              <a:t>vs</a:t>
            </a:r>
            <a:r>
              <a:rPr lang="en" sz="2400" dirty="0"/>
              <a:t> </a:t>
            </a:r>
            <a:r>
              <a:rPr lang="en" sz="2200" dirty="0">
                <a:latin typeface="Courier New"/>
                <a:ea typeface="Courier New"/>
                <a:cs typeface="Courier New"/>
                <a:sym typeface="Courier New"/>
              </a:rPr>
              <a:t>notaMedia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Todas as páginas usam o mesmo framework </a:t>
            </a:r>
            <a:r>
              <a:rPr lang="en" sz="1600" dirty="0"/>
              <a:t>(mesma versão) </a:t>
            </a:r>
            <a:endParaRPr sz="16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Se um problema é resolvido com uma estrutura de dados X, todos os problemas parecidos também usam X</a:t>
            </a:r>
            <a:endParaRPr sz="2400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04800" y="223351"/>
            <a:ext cx="8520600" cy="1023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Integridade Conceitual = coerência e padronização de funcionalidades, projeto e implementação</a:t>
            </a:r>
            <a:endParaRPr dirty="0"/>
          </a:p>
        </p:txBody>
      </p:sp>
      <p:sp>
        <p:nvSpPr>
          <p:cNvPr id="159" name="Google Shape;159;p2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34" y="1473376"/>
            <a:ext cx="3554621" cy="205953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1451448" y="3577069"/>
            <a:ext cx="977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162" name="Google Shape;162;p28"/>
          <p:cNvSpPr txBox="1"/>
          <p:nvPr/>
        </p:nvSpPr>
        <p:spPr>
          <a:xfrm>
            <a:off x="4685773" y="3604152"/>
            <a:ext cx="1465700" cy="33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Contra-Exemplo</a:t>
            </a:r>
            <a:endParaRPr dirty="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8" y="1461655"/>
            <a:ext cx="3302781" cy="207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Integridade conceitual é a consideração mais importante no projeto de sistemas -- Fred Brooks</a:t>
            </a:r>
            <a:endParaRPr sz="3000"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2846525"/>
            <a:ext cx="11715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933" y="2846525"/>
            <a:ext cx="114300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716</Words>
  <Application>Microsoft Office PowerPoint</Application>
  <PresentationFormat>On-screen Show (16:9)</PresentationFormat>
  <Paragraphs>156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Courier New</vt:lpstr>
      <vt:lpstr>Simple Light</vt:lpstr>
      <vt:lpstr> Princípios de Projeto  Prof. Eduardo Campos (CEFET-MG) </vt:lpstr>
      <vt:lpstr>O que vamos estudar? </vt:lpstr>
      <vt:lpstr>Integridade Conceitual</vt:lpstr>
      <vt:lpstr>Integridade Conceitual</vt:lpstr>
      <vt:lpstr>Exemplos</vt:lpstr>
      <vt:lpstr>Integridade Conceitual vale também para o projeto e código de um sistema</vt:lpstr>
      <vt:lpstr>Exemplos (em nível de projeto/código)</vt:lpstr>
      <vt:lpstr>Integridade Conceitual = coerência e padronização de funcionalidades, projeto e implementação</vt:lpstr>
      <vt:lpstr>Integridade conceitual é a consideração mais importante no projeto de sistemas -- Fred Brooks</vt:lpstr>
      <vt:lpstr>Motivo: integridade conceitual facilita uso e entendimento de um sistema</vt:lpstr>
      <vt:lpstr>Ocultamento de Informação  (Information Hiding)</vt:lpstr>
      <vt:lpstr>Origem do conceito (David Parnas, 1972)</vt:lpstr>
      <vt:lpstr>PowerPoint Presentation</vt:lpstr>
      <vt:lpstr>PowerPoint Presentation</vt:lpstr>
      <vt:lpstr>PowerPoint Presentation</vt:lpstr>
      <vt:lpstr>PowerPoint Presentation</vt:lpstr>
      <vt:lpstr>Problema</vt:lpstr>
      <vt:lpstr>Agora uma versão com ocultamento de informação</vt:lpstr>
      <vt:lpstr>PowerPoint Presentation</vt:lpstr>
      <vt:lpstr>PowerPoint Presentation</vt:lpstr>
      <vt:lpstr>PowerPoint Presentation</vt:lpstr>
      <vt:lpstr>Ocultamento de Informação</vt:lpstr>
      <vt:lpstr>Coesão</vt:lpstr>
      <vt:lpstr>Coesão</vt:lpstr>
      <vt:lpstr>Contra-exemplo 1</vt:lpstr>
      <vt:lpstr>Contra-exemplo 1</vt:lpstr>
      <vt:lpstr>Contra-exemplo 2</vt:lpstr>
      <vt:lpstr>Contra-exemplo 2</vt:lpstr>
      <vt:lpstr>Exemplo</vt:lpstr>
      <vt:lpstr>Acoplamento</vt:lpstr>
      <vt:lpstr>Acoplamento</vt:lpstr>
      <vt:lpstr>Acoplamento Aceitável</vt:lpstr>
      <vt:lpstr>PowerPoint Presentation</vt:lpstr>
      <vt:lpstr>Acoplamento Ruim</vt:lpstr>
      <vt:lpstr>Como uma classe A pode depender de uma classe B sem ser via a interface de B?</vt:lpstr>
      <vt:lpstr>PowerPoint Presentation</vt:lpstr>
      <vt:lpstr>PowerPoint Presentation</vt:lpstr>
      <vt:lpstr>Problema</vt:lpstr>
      <vt:lpstr>Tornando acoplamento ruim em bom</vt:lpstr>
      <vt:lpstr>Tornando acoplamento ruim em bom</vt:lpstr>
      <vt:lpstr>Frase muito comum  Maximize a coesão, minimize o acoplamento  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Cap. 5 - Princípios de Projeto  Prof. Marco Tulio Valente  https://engsoftmoderna.info</dc:title>
  <cp:lastModifiedBy>Eduardo Cunha Campos</cp:lastModifiedBy>
  <cp:revision>27</cp:revision>
  <dcterms:modified xsi:type="dcterms:W3CDTF">2020-09-25T18:52:39Z</dcterms:modified>
</cp:coreProperties>
</file>