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62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93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145d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145d3f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1a271830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1a271830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1a271830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1a271830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1a271830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1a271830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71a2718300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71a2718300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1a271830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71a271830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1a271830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1a271830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a2718300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a2718300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1a271830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71a271830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1a2718300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1a2718300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a2718300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a2718300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fb6c27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fb6c27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a2718300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a2718300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1a271830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1a271830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a2718300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a2718300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a2718300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a2718300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71b7ae42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71b7ae42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71b7ae42f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71b7ae42f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71b7ae42f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71b7ae42f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a2718300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a2718300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a271830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a271830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a271830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a271830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244a52d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244a52d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a2718300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a2718300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b7ae42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b7ae42f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71a2718300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71a2718300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1a271830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71a271830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71a2718300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71a2718300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1b7ae42f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1b7ae42f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71a2718300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71a2718300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b7ae42f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b7ae42f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1a271830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1a271830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1a2718300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1a2718300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a27183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a27183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71a2718300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71a2718300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1a2718300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1a2718300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71a2718300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71a2718300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1a2718300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1a2718300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71a2718300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71a2718300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71a2718300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71a2718300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71a2718300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71a2718300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71a2718300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71a2718300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1a2718300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1a2718300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71a2718300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71a2718300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1a271830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1a271830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71a271830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71a271830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71a2718300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71a2718300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71a2718300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71a2718300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91cb86c2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91cb86c2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1a271830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1a271830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a27183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a27183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1a271830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1a271830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1a271830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1a271830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39100" y="1597969"/>
            <a:ext cx="8520600" cy="17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200" b="1" dirty="0"/>
              <a:t>Padrões de </a:t>
            </a:r>
            <a:r>
              <a:rPr lang="pt-BR" sz="3200" b="1" dirty="0" smtClean="0"/>
              <a:t>Projeto (</a:t>
            </a:r>
            <a:r>
              <a:rPr lang="pt-BR" sz="3200" b="1" i="1" dirty="0" smtClean="0"/>
              <a:t>Design Patterns</a:t>
            </a:r>
            <a:r>
              <a:rPr lang="pt-BR" sz="3200" b="1" dirty="0" smtClean="0"/>
              <a:t>)</a:t>
            </a: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Prof. Eduardo Campos (CEFET-MG)</a:t>
            </a:r>
            <a:br>
              <a:rPr lang="pt-BR" sz="2400" dirty="0"/>
            </a:b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56;p13"/>
          <p:cNvSpPr txBox="1"/>
          <p:nvPr/>
        </p:nvSpPr>
        <p:spPr>
          <a:xfrm>
            <a:off x="751450" y="4455775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6" name="Google Shape;56;p13"/>
          <p:cNvSpPr txBox="1"/>
          <p:nvPr/>
        </p:nvSpPr>
        <p:spPr>
          <a:xfrm>
            <a:off x="499953" y="4663217"/>
            <a:ext cx="3650673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/>
                </a:solidFill>
                <a:highlight>
                  <a:schemeClr val="lt1"/>
                </a:highlight>
              </a:rPr>
              <a:t>Slides do prof. Marco Tulio Valente do DCC/UFMG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>
            <a:spLocks noGrp="1"/>
          </p:cNvSpPr>
          <p:nvPr>
            <p:ph type="title"/>
          </p:nvPr>
        </p:nvSpPr>
        <p:spPr>
          <a:xfrm>
            <a:off x="311700" y="1876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Contexto: Sistema que usa canais de comunicação</a:t>
            </a:r>
            <a:endParaRPr dirty="0"/>
          </a:p>
        </p:txBody>
      </p:sp>
      <p:sp>
        <p:nvSpPr>
          <p:cNvPr id="443" name="Google Shape;443;p6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545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Já foi usado para explicar o padrão Fábrica</a:t>
            </a:r>
            <a:endParaRPr sz="2400"/>
          </a:p>
        </p:txBody>
      </p:sp>
      <p:pic>
        <p:nvPicPr>
          <p:cNvPr id="445" name="Google Shape;44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1568108"/>
            <a:ext cx="5540575" cy="31951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311700" y="212796"/>
            <a:ext cx="8520600" cy="92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Problema: Precisamos adicionar funcionalidades extras em canais</a:t>
            </a:r>
            <a:endParaRPr dirty="0"/>
          </a:p>
        </p:txBody>
      </p:sp>
      <p:sp>
        <p:nvSpPr>
          <p:cNvPr id="451" name="Google Shape;451;p6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52" name="Google Shape;452;p62"/>
          <p:cNvSpPr txBox="1">
            <a:spLocks noGrp="1"/>
          </p:cNvSpPr>
          <p:nvPr>
            <p:ph type="body" idx="1"/>
          </p:nvPr>
        </p:nvSpPr>
        <p:spPr>
          <a:xfrm>
            <a:off x="235500" y="1304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Em muitos usos, os canais "default" (TCP ou UDP) não são suficientes</a:t>
            </a:r>
            <a:endParaRPr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Por exemplo, precisamos também de canais com: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Compactação e descompactação de </a:t>
            </a:r>
            <a:r>
              <a:rPr lang="en" sz="2400" dirty="0" smtClean="0"/>
              <a:t>dados</a:t>
            </a:r>
          </a:p>
          <a:p>
            <a:pPr lvl="1" indent="-381000">
              <a:lnSpc>
                <a:spcPct val="114000"/>
              </a:lnSpc>
              <a:spcBef>
                <a:spcPts val="1000"/>
              </a:spcBef>
              <a:buSzPts val="2400"/>
            </a:pPr>
            <a:r>
              <a:rPr lang="pt-BR" sz="2400" dirty="0"/>
              <a:t>Logging dos dados </a:t>
            </a:r>
            <a:r>
              <a:rPr lang="pt-BR" sz="2400" dirty="0" smtClean="0"/>
              <a:t>enviados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Buffers (ou caches) de dados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 dirty="0" smtClean="0"/>
              <a:t>etc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3"/>
          <p:cNvSpPr txBox="1">
            <a:spLocks noGrp="1"/>
          </p:cNvSpPr>
          <p:nvPr>
            <p:ph type="title"/>
          </p:nvPr>
        </p:nvSpPr>
        <p:spPr>
          <a:xfrm>
            <a:off x="311700" y="18316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Possível solução: via herança</a:t>
            </a:r>
            <a:endParaRPr dirty="0"/>
          </a:p>
        </p:txBody>
      </p:sp>
      <p:sp>
        <p:nvSpPr>
          <p:cNvPr id="458" name="Google Shape;458;p6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59" name="Google Shape;459;p63"/>
          <p:cNvSpPr txBox="1">
            <a:spLocks noGrp="1"/>
          </p:cNvSpPr>
          <p:nvPr>
            <p:ph type="body" idx="1"/>
          </p:nvPr>
        </p:nvSpPr>
        <p:spPr>
          <a:xfrm>
            <a:off x="235500" y="847675"/>
            <a:ext cx="85968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 dirty="0"/>
              <a:t>Subclasses são criadas para essas novas funcionalidades</a:t>
            </a:r>
            <a:endParaRPr sz="2400" dirty="0"/>
          </a:p>
        </p:txBody>
      </p:sp>
      <p:pic>
        <p:nvPicPr>
          <p:cNvPr id="460" name="Google Shape;46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3718"/>
            <a:ext cx="7010757" cy="2628511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3"/>
          <p:cNvSpPr/>
          <p:nvPr/>
        </p:nvSpPr>
        <p:spPr>
          <a:xfrm>
            <a:off x="562958" y="1836718"/>
            <a:ext cx="4074356" cy="39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>
            <a:spLocks noGrp="1"/>
          </p:cNvSpPr>
          <p:nvPr>
            <p:ph type="title"/>
          </p:nvPr>
        </p:nvSpPr>
        <p:spPr>
          <a:xfrm>
            <a:off x="306077" y="1951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Possível solução: via herança</a:t>
            </a:r>
            <a:endParaRPr dirty="0"/>
          </a:p>
        </p:txBody>
      </p:sp>
      <p:sp>
        <p:nvSpPr>
          <p:cNvPr id="467" name="Google Shape;467;p6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68" name="Google Shape;468;p64"/>
          <p:cNvSpPr txBox="1">
            <a:spLocks noGrp="1"/>
          </p:cNvSpPr>
          <p:nvPr>
            <p:ph type="body" idx="1"/>
          </p:nvPr>
        </p:nvSpPr>
        <p:spPr>
          <a:xfrm>
            <a:off x="235499" y="847675"/>
            <a:ext cx="8661757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 dirty="0"/>
              <a:t>Subclasses são criadas para essas novas funcionalidades</a:t>
            </a:r>
            <a:endParaRPr sz="2400" dirty="0"/>
          </a:p>
        </p:txBody>
      </p:sp>
      <p:pic>
        <p:nvPicPr>
          <p:cNvPr id="469" name="Google Shape;46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77" y="1363376"/>
            <a:ext cx="7424414" cy="273691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/>
          <p:nvPr/>
        </p:nvSpPr>
        <p:spPr>
          <a:xfrm>
            <a:off x="641072" y="1786376"/>
            <a:ext cx="4177671" cy="39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5"/>
          <p:cNvSpPr txBox="1">
            <a:spLocks noGrp="1"/>
          </p:cNvSpPr>
          <p:nvPr>
            <p:ph type="title"/>
          </p:nvPr>
        </p:nvSpPr>
        <p:spPr>
          <a:xfrm>
            <a:off x="235500" y="1720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Possível solução: via herança</a:t>
            </a:r>
            <a:endParaRPr dirty="0"/>
          </a:p>
        </p:txBody>
      </p:sp>
      <p:sp>
        <p:nvSpPr>
          <p:cNvPr id="476" name="Google Shape;476;p6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77" name="Google Shape;477;p65"/>
          <p:cNvSpPr txBox="1">
            <a:spLocks noGrp="1"/>
          </p:cNvSpPr>
          <p:nvPr>
            <p:ph type="body" idx="1"/>
          </p:nvPr>
        </p:nvSpPr>
        <p:spPr>
          <a:xfrm>
            <a:off x="235500" y="847675"/>
            <a:ext cx="8669014" cy="544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 dirty="0"/>
              <a:t>Subclasses são criadas para essas novas funcionalidades</a:t>
            </a:r>
            <a:endParaRPr sz="2400" dirty="0"/>
          </a:p>
        </p:txBody>
      </p:sp>
      <p:pic>
        <p:nvPicPr>
          <p:cNvPr id="478" name="Google Shape;47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8" y="1391950"/>
            <a:ext cx="7403963" cy="270108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5"/>
          <p:cNvSpPr/>
          <p:nvPr/>
        </p:nvSpPr>
        <p:spPr>
          <a:xfrm>
            <a:off x="641072" y="2347581"/>
            <a:ext cx="7051499" cy="39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6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Problema: explosão no número de subclasses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 precisamos de classes similares para UDP</a:t>
            </a:r>
            <a:endParaRPr dirty="0"/>
          </a:p>
        </p:txBody>
      </p:sp>
      <p:sp>
        <p:nvSpPr>
          <p:cNvPr id="490" name="Google Shape;490;p6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91" name="Google Shape;4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1" y="1093925"/>
            <a:ext cx="7819570" cy="29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</a:t>
            </a:r>
            <a:r>
              <a:rPr lang="en" b="1" dirty="0"/>
              <a:t>Padrão Decorador</a:t>
            </a:r>
            <a:endParaRPr b="1" dirty="0"/>
          </a:p>
        </p:txBody>
      </p:sp>
      <p:sp>
        <p:nvSpPr>
          <p:cNvPr id="497" name="Google Shape;497;p6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98" name="Google Shape;498;p68"/>
          <p:cNvSpPr txBox="1">
            <a:spLocks noGrp="1"/>
          </p:cNvSpPr>
          <p:nvPr>
            <p:ph type="body" idx="1"/>
          </p:nvPr>
        </p:nvSpPr>
        <p:spPr>
          <a:xfrm>
            <a:off x="2355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Resolve o nosso problema -- que é adicionar novas funcionalidades em uma classe -- por meio de composição e não mais por meio de herança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504" name="Google Shape;504;p6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05" name="Google Shape;50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87175"/>
            <a:ext cx="8839199" cy="68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9"/>
          <p:cNvSpPr/>
          <p:nvPr/>
        </p:nvSpPr>
        <p:spPr>
          <a:xfrm>
            <a:off x="3718600" y="1233275"/>
            <a:ext cx="22737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512" name="Google Shape;512;p7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513" name="Google Shape;51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87175"/>
            <a:ext cx="8839199" cy="68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70"/>
          <p:cNvSpPr/>
          <p:nvPr/>
        </p:nvSpPr>
        <p:spPr>
          <a:xfrm>
            <a:off x="3718600" y="1233275"/>
            <a:ext cx="22737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70"/>
          <p:cNvSpPr/>
          <p:nvPr/>
        </p:nvSpPr>
        <p:spPr>
          <a:xfrm>
            <a:off x="1550824" y="1157075"/>
            <a:ext cx="4762889" cy="469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88608" y="160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Padrões de Projeto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Soluções recorrentes para problemas de projeto enfrentados por engenheiros de software</a:t>
            </a:r>
            <a:endParaRPr sz="24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58" y="1896775"/>
            <a:ext cx="2029877" cy="30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745235" y="4039517"/>
            <a:ext cx="3654314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1994, conhecido como livro da "Gangue dos Quatro" ou GoF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>
            <a:spLocks noGrp="1"/>
          </p:cNvSpPr>
          <p:nvPr>
            <p:ph type="title"/>
          </p:nvPr>
        </p:nvSpPr>
        <p:spPr>
          <a:xfrm>
            <a:off x="288608" y="2200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Mais um exemplo</a:t>
            </a:r>
            <a:endParaRPr dirty="0"/>
          </a:p>
        </p:txBody>
      </p:sp>
      <p:sp>
        <p:nvSpPr>
          <p:cNvPr id="521" name="Google Shape;521;p7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22" name="Google Shape;52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5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71"/>
          <p:cNvSpPr/>
          <p:nvPr/>
        </p:nvSpPr>
        <p:spPr>
          <a:xfrm>
            <a:off x="6313475" y="1157875"/>
            <a:ext cx="2229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2"/>
          <p:cNvSpPr txBox="1">
            <a:spLocks noGrp="1"/>
          </p:cNvSpPr>
          <p:nvPr>
            <p:ph type="title"/>
          </p:nvPr>
        </p:nvSpPr>
        <p:spPr>
          <a:xfrm>
            <a:off x="311701" y="215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Mais um exemplo</a:t>
            </a:r>
            <a:endParaRPr dirty="0"/>
          </a:p>
        </p:txBody>
      </p:sp>
      <p:sp>
        <p:nvSpPr>
          <p:cNvPr id="529" name="Google Shape;529;p7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530" name="Google Shape;53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5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2"/>
          <p:cNvSpPr/>
          <p:nvPr/>
        </p:nvSpPr>
        <p:spPr>
          <a:xfrm>
            <a:off x="6313475" y="1157875"/>
            <a:ext cx="2229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72"/>
          <p:cNvSpPr/>
          <p:nvPr/>
        </p:nvSpPr>
        <p:spPr>
          <a:xfrm>
            <a:off x="4105975" y="1080550"/>
            <a:ext cx="4726200" cy="68047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"/>
          <p:cNvSpPr txBox="1">
            <a:spLocks noGrp="1"/>
          </p:cNvSpPr>
          <p:nvPr>
            <p:ph type="title"/>
          </p:nvPr>
        </p:nvSpPr>
        <p:spPr>
          <a:xfrm>
            <a:off x="311701" y="1956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Mais um exemplo</a:t>
            </a:r>
            <a:endParaRPr dirty="0"/>
          </a:p>
        </p:txBody>
      </p:sp>
      <p:sp>
        <p:nvSpPr>
          <p:cNvPr id="538" name="Google Shape;538;p7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539" name="Google Shape;53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5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3"/>
          <p:cNvSpPr/>
          <p:nvPr/>
        </p:nvSpPr>
        <p:spPr>
          <a:xfrm>
            <a:off x="6313475" y="1157875"/>
            <a:ext cx="2229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73"/>
          <p:cNvSpPr/>
          <p:nvPr/>
        </p:nvSpPr>
        <p:spPr>
          <a:xfrm>
            <a:off x="4027475" y="1015450"/>
            <a:ext cx="4714200" cy="59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73"/>
          <p:cNvSpPr/>
          <p:nvPr/>
        </p:nvSpPr>
        <p:spPr>
          <a:xfrm>
            <a:off x="2046275" y="939250"/>
            <a:ext cx="6786000" cy="82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>
            <a:spLocks noGrp="1"/>
          </p:cNvSpPr>
          <p:nvPr>
            <p:ph type="title"/>
          </p:nvPr>
        </p:nvSpPr>
        <p:spPr>
          <a:xfrm>
            <a:off x="311701" y="2276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Comparação</a:t>
            </a:r>
            <a:endParaRPr dirty="0"/>
          </a:p>
        </p:txBody>
      </p:sp>
      <p:sp>
        <p:nvSpPr>
          <p:cNvPr id="548" name="Google Shape;548;p7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5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/>
          <p:nvPr/>
        </p:nvSpPr>
        <p:spPr>
          <a:xfrm>
            <a:off x="6313475" y="1157875"/>
            <a:ext cx="2229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74"/>
          <p:cNvSpPr/>
          <p:nvPr/>
        </p:nvSpPr>
        <p:spPr>
          <a:xfrm>
            <a:off x="3940150" y="1015449"/>
            <a:ext cx="4801525" cy="68272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74"/>
          <p:cNvSpPr/>
          <p:nvPr/>
        </p:nvSpPr>
        <p:spPr>
          <a:xfrm>
            <a:off x="2046275" y="939250"/>
            <a:ext cx="6786000" cy="82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3" name="Google Shape;55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58" y="2446824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4"/>
          <p:cNvSpPr txBox="1"/>
          <p:nvPr/>
        </p:nvSpPr>
        <p:spPr>
          <a:xfrm>
            <a:off x="3023971" y="1900675"/>
            <a:ext cx="54966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Dentro de uma caixa, tem outra caixa,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que tem outra caixa … até chegar no presente. Isto é, até chegar em TCPChannel ou UDPChannel</a:t>
            </a:r>
            <a:endParaRPr sz="2400" dirty="0"/>
          </a:p>
        </p:txBody>
      </p:sp>
      <p:cxnSp>
        <p:nvCxnSpPr>
          <p:cNvPr id="555" name="Google Shape;555;p74"/>
          <p:cNvCxnSpPr>
            <a:stCxn id="552" idx="1"/>
          </p:cNvCxnSpPr>
          <p:nvPr/>
        </p:nvCxnSpPr>
        <p:spPr>
          <a:xfrm flipH="1">
            <a:off x="1280375" y="1350100"/>
            <a:ext cx="765900" cy="114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" name="Google Shape;556;p74"/>
          <p:cNvCxnSpPr/>
          <p:nvPr/>
        </p:nvCxnSpPr>
        <p:spPr>
          <a:xfrm flipH="1">
            <a:off x="1964650" y="1346575"/>
            <a:ext cx="2075100" cy="18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5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Implementação do Padrão Decorador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Implementação</a:t>
            </a:r>
            <a:endParaRPr b="1" dirty="0"/>
          </a:p>
        </p:txBody>
      </p:sp>
      <p:sp>
        <p:nvSpPr>
          <p:cNvPr id="567" name="Google Shape;567;p7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68" name="Google Shape;568;p76"/>
          <p:cNvSpPr txBox="1">
            <a:spLocks noGrp="1"/>
          </p:cNvSpPr>
          <p:nvPr>
            <p:ph type="body" idx="1"/>
          </p:nvPr>
        </p:nvSpPr>
        <p:spPr>
          <a:xfrm>
            <a:off x="2355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Uma classe base, chamada ChannelDecorator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Uma subclasse para cada funcionalidade 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Exemplos: ZipChannel, BufferedChannel, LogChannel</a:t>
            </a:r>
            <a:endParaRPr sz="2400"/>
          </a:p>
          <a:p>
            <a:pPr marL="45720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Implementação</a:t>
            </a:r>
            <a:endParaRPr b="1" dirty="0"/>
          </a:p>
        </p:txBody>
      </p:sp>
      <p:sp>
        <p:nvSpPr>
          <p:cNvPr id="574" name="Google Shape;574;p7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75" name="Google Shape;575;p77"/>
          <p:cNvSpPr txBox="1">
            <a:spLocks noGrp="1"/>
          </p:cNvSpPr>
          <p:nvPr>
            <p:ph type="body" idx="1"/>
          </p:nvPr>
        </p:nvSpPr>
        <p:spPr>
          <a:xfrm>
            <a:off x="2355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Não são mais necessárias: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Subclasses para combinações de funcionalidades. Exemplo: TCPBufferedZipChannel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Logo, não existe explosão no número de subclasses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>
            <a:spLocks noGrp="1"/>
          </p:cNvSpPr>
          <p:nvPr>
            <p:ph type="title"/>
          </p:nvPr>
        </p:nvSpPr>
        <p:spPr>
          <a:xfrm>
            <a:off x="288608" y="1547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ChannelDecorator</a:t>
            </a:r>
            <a:endParaRPr sz="2400" dirty="0"/>
          </a:p>
        </p:txBody>
      </p:sp>
      <p:sp>
        <p:nvSpPr>
          <p:cNvPr id="581" name="Google Shape;581;p7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582" name="Google Shape;58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941525"/>
            <a:ext cx="5702143" cy="39733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83" name="Google Shape;583;p78"/>
          <p:cNvSpPr txBox="1"/>
          <p:nvPr/>
        </p:nvSpPr>
        <p:spPr>
          <a:xfrm>
            <a:off x="6079150" y="973425"/>
            <a:ext cx="28614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Todos os decoradores são subclasses dessa classe única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9"/>
          <p:cNvSpPr txBox="1">
            <a:spLocks noGrp="1"/>
          </p:cNvSpPr>
          <p:nvPr>
            <p:ph type="title"/>
          </p:nvPr>
        </p:nvSpPr>
        <p:spPr>
          <a:xfrm>
            <a:off x="288608" y="150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ChannelDecorator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7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590" name="Google Shape;59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941525"/>
            <a:ext cx="5702143" cy="39733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91" name="Google Shape;591;p79"/>
          <p:cNvSpPr/>
          <p:nvPr/>
        </p:nvSpPr>
        <p:spPr>
          <a:xfrm>
            <a:off x="446425" y="1378075"/>
            <a:ext cx="32997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0"/>
          <p:cNvSpPr txBox="1">
            <a:spLocks noGrp="1"/>
          </p:cNvSpPr>
          <p:nvPr>
            <p:ph type="title"/>
          </p:nvPr>
        </p:nvSpPr>
        <p:spPr>
          <a:xfrm>
            <a:off x="288608" y="1577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ChannelDecorator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7" name="Google Shape;597;p8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598" name="Google Shape;59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941525"/>
            <a:ext cx="5702143" cy="39733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99" name="Google Shape;599;p80"/>
          <p:cNvSpPr/>
          <p:nvPr/>
        </p:nvSpPr>
        <p:spPr>
          <a:xfrm>
            <a:off x="446425" y="2749675"/>
            <a:ext cx="3959400" cy="918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Importante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Padrões de projeto ajudam em </a:t>
            </a:r>
            <a:r>
              <a:rPr lang="en" sz="2400" b="1"/>
              <a:t>design for change</a:t>
            </a:r>
            <a:endParaRPr sz="2400" b="1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Facilitam mudanças futuras no código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Se o código dificilmente vai precisar de mudar, então uso de padrões não é interessante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1"/>
          <p:cNvSpPr txBox="1">
            <a:spLocks noGrp="1"/>
          </p:cNvSpPr>
          <p:nvPr>
            <p:ph type="title"/>
          </p:nvPr>
        </p:nvSpPr>
        <p:spPr>
          <a:xfrm>
            <a:off x="288608" y="1619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ChannelDecorator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5" name="Google Shape;605;p8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606" name="Google Shape;60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941525"/>
            <a:ext cx="5702143" cy="39733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07" name="Google Shape;607;p81"/>
          <p:cNvSpPr/>
          <p:nvPr/>
        </p:nvSpPr>
        <p:spPr>
          <a:xfrm>
            <a:off x="446425" y="3664075"/>
            <a:ext cx="3959400" cy="85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2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Implementação: ZipChannel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ZipChannel</a:t>
            </a:r>
            <a:endParaRPr/>
          </a:p>
        </p:txBody>
      </p:sp>
      <p:sp>
        <p:nvSpPr>
          <p:cNvPr id="618" name="Google Shape;618;p8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619" name="Google Shape;61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865325"/>
            <a:ext cx="4987993" cy="3973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20" name="Google Shape;620;p83"/>
          <p:cNvSpPr/>
          <p:nvPr/>
        </p:nvSpPr>
        <p:spPr>
          <a:xfrm>
            <a:off x="2503825" y="768475"/>
            <a:ext cx="31443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4"/>
          <p:cNvSpPr txBox="1">
            <a:spLocks noGrp="1"/>
          </p:cNvSpPr>
          <p:nvPr>
            <p:ph type="title"/>
          </p:nvPr>
        </p:nvSpPr>
        <p:spPr>
          <a:xfrm>
            <a:off x="288608" y="16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ZipChannel</a:t>
            </a:r>
            <a:endParaRPr dirty="0"/>
          </a:p>
        </p:txBody>
      </p:sp>
      <p:sp>
        <p:nvSpPr>
          <p:cNvPr id="626" name="Google Shape;626;p8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627" name="Google Shape;62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865325"/>
            <a:ext cx="4987993" cy="3973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28" name="Google Shape;628;p84"/>
          <p:cNvSpPr/>
          <p:nvPr/>
        </p:nvSpPr>
        <p:spPr>
          <a:xfrm>
            <a:off x="827425" y="2216275"/>
            <a:ext cx="3959400" cy="85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5"/>
          <p:cNvSpPr txBox="1">
            <a:spLocks noGrp="1"/>
          </p:cNvSpPr>
          <p:nvPr>
            <p:ph type="title"/>
          </p:nvPr>
        </p:nvSpPr>
        <p:spPr>
          <a:xfrm>
            <a:off x="369758" y="745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ZipChannel</a:t>
            </a:r>
            <a:endParaRPr dirty="0"/>
          </a:p>
        </p:txBody>
      </p:sp>
      <p:sp>
        <p:nvSpPr>
          <p:cNvPr id="634" name="Google Shape;634;p8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635" name="Google Shape;63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865325"/>
            <a:ext cx="4987993" cy="3973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6" name="Google Shape;636;p85"/>
          <p:cNvSpPr/>
          <p:nvPr/>
        </p:nvSpPr>
        <p:spPr>
          <a:xfrm>
            <a:off x="827425" y="3283075"/>
            <a:ext cx="4471200" cy="118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6"/>
          <p:cNvSpPr txBox="1">
            <a:spLocks noGrp="1"/>
          </p:cNvSpPr>
          <p:nvPr>
            <p:ph type="title"/>
          </p:nvPr>
        </p:nvSpPr>
        <p:spPr>
          <a:xfrm>
            <a:off x="288608" y="1586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642" name="Google Shape;642;p8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643" name="Google Shape;64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5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86"/>
          <p:cNvSpPr/>
          <p:nvPr/>
        </p:nvSpPr>
        <p:spPr>
          <a:xfrm>
            <a:off x="6313475" y="1157875"/>
            <a:ext cx="2229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86"/>
          <p:cNvSpPr/>
          <p:nvPr/>
        </p:nvSpPr>
        <p:spPr>
          <a:xfrm>
            <a:off x="4027475" y="1015450"/>
            <a:ext cx="4714200" cy="59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86"/>
          <p:cNvSpPr/>
          <p:nvPr/>
        </p:nvSpPr>
        <p:spPr>
          <a:xfrm>
            <a:off x="2046275" y="939250"/>
            <a:ext cx="6786000" cy="82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7" name="Google Shape;647;p86"/>
          <p:cNvCxnSpPr>
            <a:stCxn id="646" idx="1"/>
          </p:cNvCxnSpPr>
          <p:nvPr/>
        </p:nvCxnSpPr>
        <p:spPr>
          <a:xfrm flipH="1">
            <a:off x="1358675" y="1350100"/>
            <a:ext cx="687600" cy="1503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8" name="Google Shape;648;p86"/>
          <p:cNvSpPr txBox="1"/>
          <p:nvPr/>
        </p:nvSpPr>
        <p:spPr>
          <a:xfrm>
            <a:off x="407600" y="2794950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BufferChannel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ChannelDecorator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... super.channel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9" name="Google Shape;649;p86"/>
          <p:cNvCxnSpPr/>
          <p:nvPr/>
        </p:nvCxnSpPr>
        <p:spPr>
          <a:xfrm rot="10800000" flipH="1">
            <a:off x="3183150" y="1416900"/>
            <a:ext cx="1707900" cy="1863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7"/>
          <p:cNvSpPr txBox="1">
            <a:spLocks noGrp="1"/>
          </p:cNvSpPr>
          <p:nvPr>
            <p:ph type="title"/>
          </p:nvPr>
        </p:nvSpPr>
        <p:spPr>
          <a:xfrm>
            <a:off x="312011" y="2214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655" name="Google Shape;655;p8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656" name="Google Shape;65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5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7"/>
          <p:cNvSpPr/>
          <p:nvPr/>
        </p:nvSpPr>
        <p:spPr>
          <a:xfrm>
            <a:off x="6313475" y="1157875"/>
            <a:ext cx="2229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87"/>
          <p:cNvSpPr/>
          <p:nvPr/>
        </p:nvSpPr>
        <p:spPr>
          <a:xfrm>
            <a:off x="4027475" y="1015450"/>
            <a:ext cx="4714200" cy="59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87"/>
          <p:cNvSpPr/>
          <p:nvPr/>
        </p:nvSpPr>
        <p:spPr>
          <a:xfrm>
            <a:off x="2046275" y="939250"/>
            <a:ext cx="6786000" cy="82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0" name="Google Shape;660;p87"/>
          <p:cNvCxnSpPr/>
          <p:nvPr/>
        </p:nvCxnSpPr>
        <p:spPr>
          <a:xfrm flipH="1">
            <a:off x="2654150" y="1300425"/>
            <a:ext cx="1383000" cy="1400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1" name="Google Shape;661;p87"/>
          <p:cNvSpPr txBox="1"/>
          <p:nvPr/>
        </p:nvSpPr>
        <p:spPr>
          <a:xfrm>
            <a:off x="1703000" y="2642550"/>
            <a:ext cx="62550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ZipChannel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ChannelDecorator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 super.channel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2" name="Google Shape;662;p87"/>
          <p:cNvCxnSpPr/>
          <p:nvPr/>
        </p:nvCxnSpPr>
        <p:spPr>
          <a:xfrm rot="10800000" flipH="1">
            <a:off x="4231250" y="1474975"/>
            <a:ext cx="3027900" cy="1572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8"/>
          <p:cNvSpPr txBox="1">
            <a:spLocks noGrp="1"/>
          </p:cNvSpPr>
          <p:nvPr>
            <p:ph type="title"/>
          </p:nvPr>
        </p:nvSpPr>
        <p:spPr>
          <a:xfrm>
            <a:off x="311701" y="2121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668" name="Google Shape;668;p8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669" name="Google Shape;66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5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88"/>
          <p:cNvSpPr/>
          <p:nvPr/>
        </p:nvSpPr>
        <p:spPr>
          <a:xfrm>
            <a:off x="6313475" y="1157875"/>
            <a:ext cx="2229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88"/>
          <p:cNvSpPr/>
          <p:nvPr/>
        </p:nvSpPr>
        <p:spPr>
          <a:xfrm>
            <a:off x="4027475" y="1015450"/>
            <a:ext cx="4714200" cy="59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8"/>
          <p:cNvSpPr/>
          <p:nvPr/>
        </p:nvSpPr>
        <p:spPr>
          <a:xfrm>
            <a:off x="2046275" y="939250"/>
            <a:ext cx="6786000" cy="82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3" name="Google Shape;673;p88"/>
          <p:cNvCxnSpPr>
            <a:endCxn id="674" idx="0"/>
          </p:cNvCxnSpPr>
          <p:nvPr/>
        </p:nvCxnSpPr>
        <p:spPr>
          <a:xfrm flipH="1">
            <a:off x="5744900" y="1475250"/>
            <a:ext cx="602100" cy="1167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4" name="Google Shape;674;p88"/>
          <p:cNvSpPr txBox="1"/>
          <p:nvPr/>
        </p:nvSpPr>
        <p:spPr>
          <a:xfrm>
            <a:off x="2617400" y="2642550"/>
            <a:ext cx="62550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TCPChannel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Channel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canal "final"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9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(7) Strategy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Contexto: Biblioteca de Estruturas de Dados</a:t>
            </a:r>
            <a:endParaRPr dirty="0"/>
          </a:p>
        </p:txBody>
      </p:sp>
      <p:sp>
        <p:nvSpPr>
          <p:cNvPr id="685" name="Google Shape;685;p9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686" name="Google Shape;68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8" y="1170125"/>
            <a:ext cx="8276243" cy="31652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7" name="Google Shape;68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8" y="1104900"/>
            <a:ext cx="8467725" cy="3238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8" name="Google Shape;688;p90"/>
          <p:cNvSpPr/>
          <p:nvPr/>
        </p:nvSpPr>
        <p:spPr>
          <a:xfrm>
            <a:off x="679325" y="2756150"/>
            <a:ext cx="6968100" cy="100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(5) Fachada 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1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Problema: lembram do Princípio Aberto/Fechado?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699" name="Google Shape;699;p9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700" name="Google Shape;700;p92"/>
          <p:cNvSpPr txBox="1">
            <a:spLocks noGrp="1"/>
          </p:cNvSpPr>
          <p:nvPr>
            <p:ph type="body" idx="1"/>
          </p:nvPr>
        </p:nvSpPr>
        <p:spPr>
          <a:xfrm>
            <a:off x="2355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Classe MyList </a:t>
            </a:r>
            <a:r>
              <a:rPr lang="en" sz="2400" b="1"/>
              <a:t>não</a:t>
            </a:r>
            <a:r>
              <a:rPr lang="en" sz="2400"/>
              <a:t> está aberta a extensões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Possível extensão: mudar o algoritmo de ordenação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Usar ShellSort, HeapSort, etc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3"/>
          <p:cNvSpPr txBox="1">
            <a:spLocks noGrp="1"/>
          </p:cNvSpPr>
          <p:nvPr>
            <p:ph type="title"/>
          </p:nvPr>
        </p:nvSpPr>
        <p:spPr>
          <a:xfrm>
            <a:off x="288608" y="1837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</a:t>
            </a:r>
            <a:r>
              <a:rPr lang="en" b="1" dirty="0"/>
              <a:t>Padrão Strategy</a:t>
            </a:r>
            <a:endParaRPr b="1" dirty="0"/>
          </a:p>
        </p:txBody>
      </p:sp>
      <p:sp>
        <p:nvSpPr>
          <p:cNvPr id="706" name="Google Shape;706;p9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707" name="Google Shape;707;p93"/>
          <p:cNvSpPr txBox="1">
            <a:spLocks noGrp="1"/>
          </p:cNvSpPr>
          <p:nvPr>
            <p:ph type="body" idx="1"/>
          </p:nvPr>
        </p:nvSpPr>
        <p:spPr>
          <a:xfrm>
            <a:off x="2355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Objetivo: parametrizar os algoritmos usados por uma classe;  tornar uma classe "aberta" a novos algoritmos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No nosso exemplo, a novos algoritmos de ordenação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4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Passo #1: Criar uma hierarquia de "estratégias"</a:t>
            </a:r>
            <a:endParaRPr sz="2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(estratégia = algoritmo)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718" name="Google Shape;71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58" y="304800"/>
            <a:ext cx="7915275" cy="293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724" name="Google Shape;724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58" y="304800"/>
            <a:ext cx="7915275" cy="293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5" name="Google Shape;725;p96"/>
          <p:cNvSpPr/>
          <p:nvPr/>
        </p:nvSpPr>
        <p:spPr>
          <a:xfrm>
            <a:off x="388200" y="388200"/>
            <a:ext cx="5745300" cy="91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731" name="Google Shape;73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58" y="304800"/>
            <a:ext cx="7915275" cy="293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2" name="Google Shape;732;p97"/>
          <p:cNvSpPr/>
          <p:nvPr/>
        </p:nvSpPr>
        <p:spPr>
          <a:xfrm>
            <a:off x="388200" y="1302600"/>
            <a:ext cx="7608600" cy="91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3" name="Google Shape;733;p97"/>
          <p:cNvCxnSpPr/>
          <p:nvPr/>
        </p:nvCxnSpPr>
        <p:spPr>
          <a:xfrm flipH="1">
            <a:off x="3144400" y="1902125"/>
            <a:ext cx="1979700" cy="20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4" name="Google Shape;734;p97"/>
          <p:cNvSpPr txBox="1"/>
          <p:nvPr/>
        </p:nvSpPr>
        <p:spPr>
          <a:xfrm>
            <a:off x="1976875" y="4060875"/>
            <a:ext cx="24261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Código do QuickSort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740" name="Google Shape;740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58" y="304800"/>
            <a:ext cx="7915275" cy="293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41" name="Google Shape;741;p98"/>
          <p:cNvSpPr/>
          <p:nvPr/>
        </p:nvSpPr>
        <p:spPr>
          <a:xfrm>
            <a:off x="388200" y="2293200"/>
            <a:ext cx="7608600" cy="91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2" name="Google Shape;742;p98"/>
          <p:cNvCxnSpPr/>
          <p:nvPr/>
        </p:nvCxnSpPr>
        <p:spPr>
          <a:xfrm flipH="1">
            <a:off x="3144175" y="2833775"/>
            <a:ext cx="1766400" cy="11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3" name="Google Shape;743;p98"/>
          <p:cNvSpPr txBox="1"/>
          <p:nvPr/>
        </p:nvSpPr>
        <p:spPr>
          <a:xfrm>
            <a:off x="1976875" y="4060875"/>
            <a:ext cx="24261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Código do ShellSort</a:t>
            </a:r>
            <a:endParaRPr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9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Passo #2: Modificar MyList para usar a hierarquia de estratégias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754" name="Google Shape;75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152400"/>
            <a:ext cx="6752242" cy="45108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5" name="Google Shape;755;p100"/>
          <p:cNvSpPr/>
          <p:nvPr/>
        </p:nvSpPr>
        <p:spPr>
          <a:xfrm>
            <a:off x="737550" y="1222800"/>
            <a:ext cx="3940200" cy="48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>
            <a:spLocks noGrp="1"/>
          </p:cNvSpPr>
          <p:nvPr>
            <p:ph type="title"/>
          </p:nvPr>
        </p:nvSpPr>
        <p:spPr>
          <a:xfrm>
            <a:off x="311700" y="1982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 / Problema / Solução</a:t>
            </a:r>
            <a:endParaRPr dirty="0"/>
          </a:p>
        </p:txBody>
      </p:sp>
      <p:sp>
        <p:nvSpPr>
          <p:cNvPr id="409" name="Google Shape;409;p5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10" name="Google Shape;410;p5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Contexto: módulo M usado por diversos outros módulos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Problema: interface de M é complexa; clientes reclamam que é difícil usar a interface pública de M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Solução: criar uma interface mais simples para M, chamada de </a:t>
            </a:r>
            <a:r>
              <a:rPr lang="en" sz="2400" b="1"/>
              <a:t>Fachada</a:t>
            </a:r>
            <a:r>
              <a:rPr lang="en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761" name="Google Shape;76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152400"/>
            <a:ext cx="7138352" cy="483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62" name="Google Shape;762;p101"/>
          <p:cNvSpPr/>
          <p:nvPr/>
        </p:nvSpPr>
        <p:spPr>
          <a:xfrm>
            <a:off x="737550" y="1756200"/>
            <a:ext cx="4891200" cy="92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768" name="Google Shape;76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101974"/>
            <a:ext cx="7138352" cy="483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69" name="Google Shape;769;p102"/>
          <p:cNvSpPr/>
          <p:nvPr/>
        </p:nvSpPr>
        <p:spPr>
          <a:xfrm>
            <a:off x="774234" y="2728656"/>
            <a:ext cx="6642566" cy="74025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pic>
        <p:nvPicPr>
          <p:cNvPr id="775" name="Google Shape;775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43" y="200931"/>
            <a:ext cx="6969956" cy="465908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6" name="Google Shape;776;p103"/>
          <p:cNvSpPr/>
          <p:nvPr/>
        </p:nvSpPr>
        <p:spPr>
          <a:xfrm>
            <a:off x="737550" y="3661200"/>
            <a:ext cx="3124800" cy="919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50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 b="1"/>
              <a:t>Fim</a:t>
            </a:r>
            <a:endParaRPr sz="3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Exemplo: Interpretador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21" name="Google Shape;42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55725"/>
            <a:ext cx="8152100" cy="1856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27" name="Google Shape;42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55725"/>
            <a:ext cx="8152100" cy="1856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8" name="Google Shape;42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721600"/>
            <a:ext cx="8140724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9" name="Google Shape;429;p59"/>
          <p:cNvSpPr/>
          <p:nvPr/>
        </p:nvSpPr>
        <p:spPr>
          <a:xfrm>
            <a:off x="3951450" y="2227275"/>
            <a:ext cx="353100" cy="39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9"/>
          <p:cNvSpPr txBox="1"/>
          <p:nvPr/>
        </p:nvSpPr>
        <p:spPr>
          <a:xfrm>
            <a:off x="927150" y="4061825"/>
            <a:ext cx="73467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1" name="Google Shape;431;p59"/>
          <p:cNvCxnSpPr>
            <a:stCxn id="428" idx="2"/>
          </p:cNvCxnSpPr>
          <p:nvPr/>
        </p:nvCxnSpPr>
        <p:spPr>
          <a:xfrm flipH="1">
            <a:off x="2781562" y="3294300"/>
            <a:ext cx="1593600" cy="7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p59"/>
          <p:cNvSpPr txBox="1"/>
          <p:nvPr/>
        </p:nvSpPr>
        <p:spPr>
          <a:xfrm>
            <a:off x="315425" y="4086025"/>
            <a:ext cx="463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Interface mais simples,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que a de cima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(6) Decorador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572</Words>
  <Application>Microsoft Office PowerPoint</Application>
  <PresentationFormat>On-screen Show (16:9)</PresentationFormat>
  <Paragraphs>153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Courier New</vt:lpstr>
      <vt:lpstr>Simple Light</vt:lpstr>
      <vt:lpstr>Padrões de Projeto (Design Patterns)  Prof. Eduardo Campos (CEFET-MG) </vt:lpstr>
      <vt:lpstr>Padrões de Projeto</vt:lpstr>
      <vt:lpstr>Importante</vt:lpstr>
      <vt:lpstr> (5) Fachada    </vt:lpstr>
      <vt:lpstr>Contexto / Problema / Solução</vt:lpstr>
      <vt:lpstr> Exemplo: Interpretador   </vt:lpstr>
      <vt:lpstr>PowerPoint Presentation</vt:lpstr>
      <vt:lpstr>PowerPoint Presentation</vt:lpstr>
      <vt:lpstr> (6) Decorador   </vt:lpstr>
      <vt:lpstr>Contexto: Sistema que usa canais de comunicação</vt:lpstr>
      <vt:lpstr>Problema: Precisamos adicionar funcionalidades extras em canais</vt:lpstr>
      <vt:lpstr>Possível solução: via herança</vt:lpstr>
      <vt:lpstr>Possível solução: via herança</vt:lpstr>
      <vt:lpstr>Possível solução: via herança</vt:lpstr>
      <vt:lpstr> Problema: explosão no número de subclasses   </vt:lpstr>
      <vt:lpstr>E precisamos de classes similares para UDP</vt:lpstr>
      <vt:lpstr>Solução: Padrão Decorador</vt:lpstr>
      <vt:lpstr>Exemplo</vt:lpstr>
      <vt:lpstr>Exemplo</vt:lpstr>
      <vt:lpstr>Mais um exemplo</vt:lpstr>
      <vt:lpstr>Mais um exemplo</vt:lpstr>
      <vt:lpstr>Mais um exemplo</vt:lpstr>
      <vt:lpstr>Comparação</vt:lpstr>
      <vt:lpstr> Implementação do Padrão Decorador   </vt:lpstr>
      <vt:lpstr>Implementação</vt:lpstr>
      <vt:lpstr>Implementação</vt:lpstr>
      <vt:lpstr>ChannelDecorator</vt:lpstr>
      <vt:lpstr>ChannelDecorator </vt:lpstr>
      <vt:lpstr>ChannelDecorator </vt:lpstr>
      <vt:lpstr>ChannelDecorator </vt:lpstr>
      <vt:lpstr> Implementação: ZipChannel   </vt:lpstr>
      <vt:lpstr>ZipChannel</vt:lpstr>
      <vt:lpstr>ZipChannel</vt:lpstr>
      <vt:lpstr>ZipChannel</vt:lpstr>
      <vt:lpstr>Exemplo</vt:lpstr>
      <vt:lpstr>Exemplo</vt:lpstr>
      <vt:lpstr>Exemplo</vt:lpstr>
      <vt:lpstr> (7) Strategy   </vt:lpstr>
      <vt:lpstr>Contexto: Biblioteca de Estruturas de Dados</vt:lpstr>
      <vt:lpstr> Problema: lembram do Princípio Aberto/Fechado?   </vt:lpstr>
      <vt:lpstr>Problema</vt:lpstr>
      <vt:lpstr>Solução: Padrão Strategy</vt:lpstr>
      <vt:lpstr> Passo #1: Criar uma hierarquia de "estratégias" (estratégia = algoritmo)  </vt:lpstr>
      <vt:lpstr>PowerPoint Presentation</vt:lpstr>
      <vt:lpstr>PowerPoint Presentation</vt:lpstr>
      <vt:lpstr>PowerPoint Presentation</vt:lpstr>
      <vt:lpstr>PowerPoint Presentation</vt:lpstr>
      <vt:lpstr> Passo #2: Modificar MyList para usar a hierarquia de estratégias  </vt:lpstr>
      <vt:lpstr>PowerPoint Presentation</vt:lpstr>
      <vt:lpstr>PowerPoint Presentation</vt:lpstr>
      <vt:lpstr>PowerPoint Presentation</vt:lpstr>
      <vt:lpstr>PowerPoint Presentation</vt:lpstr>
      <vt:lpstr> Fim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Moderna  Cap. 6 - Padrões de Projeto  Prof. Marco Tulio Valente  https://engsoftmoderna.info</dc:title>
  <cp:lastModifiedBy>Eduardo Cunha Campos</cp:lastModifiedBy>
  <cp:revision>33</cp:revision>
  <dcterms:modified xsi:type="dcterms:W3CDTF">2022-11-24T16:45:28Z</dcterms:modified>
</cp:coreProperties>
</file>