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94" r:id="rId3"/>
    <p:sldId id="318" r:id="rId4"/>
    <p:sldId id="316" r:id="rId5"/>
    <p:sldId id="317" r:id="rId6"/>
    <p:sldId id="319" r:id="rId7"/>
    <p:sldId id="315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4919AE-7E1B-41C6-A0DC-C2174806C33D}">
  <a:tblStyle styleId="{094919AE-7E1B-41C6-A0DC-C2174806C3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fa9ac2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fa9ac2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12103d9b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12103d9b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12103d9b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12103d9b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3368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29464" y="2220121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 smtClean="0"/>
              <a:t>Reengenharia, Refatoração e </a:t>
            </a:r>
            <a:r>
              <a:rPr lang="pt-BR" sz="3200" b="1" i="1" dirty="0" smtClean="0"/>
              <a:t>Bad Smell</a:t>
            </a:r>
            <a:endParaRPr sz="3200" b="1" i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  <p:sp>
        <p:nvSpPr>
          <p:cNvPr id="4" name="Google Shape;54;p13"/>
          <p:cNvSpPr txBox="1">
            <a:spLocks/>
          </p:cNvSpPr>
          <p:nvPr/>
        </p:nvSpPr>
        <p:spPr>
          <a:xfrm>
            <a:off x="-872863" y="5143500"/>
            <a:ext cx="8485936" cy="256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1400" dirty="0" smtClean="0"/>
              <a:t>Baseado nos slides do professor Eduardo Figueiredo do DCC/UFMG</a:t>
            </a:r>
          </a:p>
          <a:p>
            <a:endParaRPr lang="pt-BR" sz="3000" b="1" dirty="0" smtClean="0"/>
          </a:p>
          <a:p>
            <a:endParaRPr lang="pt-BR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Processo de Reengenharia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17725"/>
            <a:ext cx="6718462" cy="296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433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Atividades de Reengenharia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50000"/>
              </a:lnSpc>
            </a:pPr>
            <a:r>
              <a:rPr lang="pt-BR" sz="2400" dirty="0" smtClean="0"/>
              <a:t>Conversão de código-fonte</a:t>
            </a:r>
          </a:p>
          <a:p>
            <a:pPr lvl="1">
              <a:lnSpc>
                <a:spcPct val="50000"/>
              </a:lnSpc>
            </a:pPr>
            <a:r>
              <a:rPr lang="pt-BR" sz="1800" dirty="0" smtClean="0"/>
              <a:t>Converter o código para uma nova linguagem de programação</a:t>
            </a:r>
          </a:p>
          <a:p>
            <a:pPr lvl="1">
              <a:lnSpc>
                <a:spcPct val="50000"/>
              </a:lnSpc>
            </a:pPr>
            <a:endParaRPr lang="pt-BR" sz="1800" dirty="0" smtClean="0"/>
          </a:p>
          <a:p>
            <a:pPr>
              <a:lnSpc>
                <a:spcPct val="50000"/>
              </a:lnSpc>
            </a:pPr>
            <a:r>
              <a:rPr lang="pt-BR" sz="2400" dirty="0" smtClean="0"/>
              <a:t>Engenharia reversa</a:t>
            </a:r>
            <a:endParaRPr lang="pt-BR" sz="2400" dirty="0"/>
          </a:p>
          <a:p>
            <a:pPr lvl="1">
              <a:lnSpc>
                <a:spcPct val="50000"/>
              </a:lnSpc>
            </a:pPr>
            <a:r>
              <a:rPr lang="pt-BR" sz="1800" dirty="0" smtClean="0"/>
              <a:t>Analisar o programa para compreendê-lo e documentá-lo</a:t>
            </a:r>
          </a:p>
          <a:p>
            <a:pPr lvl="1">
              <a:lnSpc>
                <a:spcPct val="50000"/>
              </a:lnSpc>
            </a:pPr>
            <a:endParaRPr lang="pt-BR" sz="1800" dirty="0"/>
          </a:p>
          <a:p>
            <a:pPr>
              <a:lnSpc>
                <a:spcPct val="50000"/>
              </a:lnSpc>
            </a:pPr>
            <a:r>
              <a:rPr lang="pt-BR" sz="2400" dirty="0" smtClean="0"/>
              <a:t>Aprimoramento da estrutura (refatoração)</a:t>
            </a:r>
            <a:endParaRPr lang="pt-BR" sz="2400" dirty="0"/>
          </a:p>
          <a:p>
            <a:pPr lvl="1">
              <a:lnSpc>
                <a:spcPct val="50000"/>
              </a:lnSpc>
            </a:pPr>
            <a:r>
              <a:rPr lang="pt-BR" sz="1800" dirty="0" smtClean="0"/>
              <a:t>Analisar e modificar a estrutura para facilidade de entendimento</a:t>
            </a:r>
            <a:endParaRPr lang="pt-BR" sz="1800" dirty="0"/>
          </a:p>
          <a:p>
            <a:pPr marL="596900" lvl="1" indent="0">
              <a:buNone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988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Atividades de Reengenharia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32271"/>
            <a:ext cx="8520600" cy="3416400"/>
          </a:xfrm>
        </p:spPr>
        <p:txBody>
          <a:bodyPr/>
          <a:lstStyle/>
          <a:p>
            <a:r>
              <a:rPr lang="pt-BR" sz="2400" dirty="0" smtClean="0"/>
              <a:t>Modularização de programa</a:t>
            </a:r>
          </a:p>
          <a:p>
            <a:pPr lvl="1">
              <a:lnSpc>
                <a:spcPct val="50000"/>
              </a:lnSpc>
            </a:pPr>
            <a:r>
              <a:rPr lang="pt-BR" sz="1800" dirty="0" smtClean="0"/>
              <a:t>Reorganizar a estrutura do programa para torná-lo mais modular</a:t>
            </a:r>
          </a:p>
          <a:p>
            <a:pPr lvl="1">
              <a:lnSpc>
                <a:spcPct val="50000"/>
              </a:lnSpc>
            </a:pPr>
            <a:r>
              <a:rPr lang="pt-BR" sz="1800" dirty="0" smtClean="0"/>
              <a:t>Partes redundantes são identificadas e removidas</a:t>
            </a:r>
          </a:p>
          <a:p>
            <a:pPr lvl="1">
              <a:lnSpc>
                <a:spcPct val="50000"/>
              </a:lnSpc>
            </a:pPr>
            <a:endParaRPr lang="pt-BR" dirty="0" smtClean="0"/>
          </a:p>
          <a:p>
            <a:r>
              <a:rPr lang="pt-BR" sz="2400" dirty="0" smtClean="0"/>
              <a:t>Reengenharia de dados</a:t>
            </a:r>
            <a:endParaRPr lang="pt-BR" sz="2400" dirty="0"/>
          </a:p>
          <a:p>
            <a:pPr lvl="1">
              <a:lnSpc>
                <a:spcPct val="50000"/>
              </a:lnSpc>
            </a:pPr>
            <a:r>
              <a:rPr lang="pt-BR" sz="1800" dirty="0" smtClean="0"/>
              <a:t>Limpar e reestruturar os dados (ou estrutura de dados) do sistema</a:t>
            </a:r>
            <a:endParaRPr lang="pt-BR" sz="1800" dirty="0"/>
          </a:p>
          <a:p>
            <a:pPr lvl="1">
              <a:lnSpc>
                <a:spcPct val="50000"/>
              </a:lnSpc>
            </a:pPr>
            <a:r>
              <a:rPr lang="pt-BR" sz="1800" dirty="0" smtClean="0"/>
              <a:t>Conversão do banco de dados</a:t>
            </a:r>
            <a:endParaRPr lang="pt-BR" sz="1800" dirty="0"/>
          </a:p>
          <a:p>
            <a:pPr lvl="1"/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906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Refatoração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2400" dirty="0" smtClean="0"/>
              <a:t>Processo de alterar a estrutura de um programa sem mudar o seu comportamento observável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 smtClean="0"/>
              <a:t>Objetivo é reduzir a complexidade e torná-lo mais compreensível </a:t>
            </a:r>
          </a:p>
          <a:p>
            <a:pPr marL="596900" lvl="1" indent="0">
              <a:lnSpc>
                <a:spcPct val="50000"/>
              </a:lnSpc>
              <a:buNone/>
            </a:pPr>
            <a:endParaRPr lang="pt-BR" sz="180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647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Refatoração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pt-BR" sz="2400" dirty="0"/>
              <a:t>Refatoração pode ser visto como uma manutenção </a:t>
            </a:r>
            <a:r>
              <a:rPr lang="pt-BR" sz="2400" b="1" dirty="0" smtClean="0"/>
              <a:t>preventiva</a:t>
            </a:r>
          </a:p>
          <a:p>
            <a:pPr>
              <a:lnSpc>
                <a:spcPct val="150000"/>
              </a:lnSpc>
            </a:pPr>
            <a:endParaRPr lang="pt-BR" sz="2400" dirty="0"/>
          </a:p>
          <a:p>
            <a:pPr>
              <a:lnSpc>
                <a:spcPct val="150000"/>
              </a:lnSpc>
            </a:pPr>
            <a:r>
              <a:rPr lang="pt-BR" sz="2400" dirty="0" smtClean="0"/>
              <a:t>Nenhuma </a:t>
            </a:r>
            <a:r>
              <a:rPr lang="pt-BR" sz="2400" dirty="0"/>
              <a:t>nova funcionalidade é incluída nem há adaptações ou correções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899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Refatoração e o XP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Refatoração é muito praticada na Programação Extrema (XP)</a:t>
            </a:r>
          </a:p>
          <a:p>
            <a:endParaRPr lang="pt-BR" dirty="0"/>
          </a:p>
          <a:p>
            <a:r>
              <a:rPr lang="pt-BR" sz="2400" dirty="0" smtClean="0"/>
              <a:t>Reflexo das mudanças contínuas que podem degradar a estrutura do sistema</a:t>
            </a:r>
            <a:endParaRPr lang="pt-BR" sz="2400" dirty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491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Refatoração e o XP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Alterar a estrutura do programa podem causar novos erros</a:t>
            </a:r>
          </a:p>
          <a:p>
            <a:endParaRPr lang="pt-BR" dirty="0"/>
          </a:p>
          <a:p>
            <a:r>
              <a:rPr lang="pt-BR" sz="2400" dirty="0"/>
              <a:t>O uso frequente de testes ajudam a detectar introdução de erros de refatoração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866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 smtClean="0"/>
              <a:t>Bad Smell </a:t>
            </a:r>
            <a:r>
              <a:rPr lang="pt-BR" dirty="0" smtClean="0"/>
              <a:t>e Refatoração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i="1" dirty="0" smtClean="0"/>
              <a:t>Bad Smell </a:t>
            </a:r>
            <a:r>
              <a:rPr lang="pt-BR" sz="2400" dirty="0" smtClean="0"/>
              <a:t>é</a:t>
            </a:r>
            <a:r>
              <a:rPr lang="pt-BR" sz="2400" dirty="0"/>
              <a:t> </a:t>
            </a:r>
            <a:r>
              <a:rPr lang="pt-BR" sz="2400" dirty="0" smtClean="0"/>
              <a:t>uma</a:t>
            </a:r>
            <a:r>
              <a:rPr lang="pt-BR" sz="2400" dirty="0"/>
              <a:t> </a:t>
            </a:r>
            <a:r>
              <a:rPr lang="pt-BR" sz="2400" dirty="0" smtClean="0"/>
              <a:t>situação</a:t>
            </a:r>
            <a:r>
              <a:rPr lang="pt-BR" sz="2400" i="1" dirty="0" smtClean="0"/>
              <a:t> </a:t>
            </a:r>
            <a:r>
              <a:rPr lang="pt-BR" sz="2400" dirty="0" smtClean="0"/>
              <a:t>no qual a estrutura do programa pode ser melhorada com refatoração</a:t>
            </a:r>
          </a:p>
          <a:p>
            <a:endParaRPr lang="pt-BR" dirty="0"/>
          </a:p>
          <a:p>
            <a:r>
              <a:rPr lang="pt-BR" sz="2400" dirty="0" smtClean="0"/>
              <a:t>Exemplos de </a:t>
            </a:r>
            <a:r>
              <a:rPr lang="pt-BR" sz="2400" i="1" dirty="0" smtClean="0"/>
              <a:t>bad smells</a:t>
            </a:r>
          </a:p>
          <a:p>
            <a:pPr lvl="1"/>
            <a:r>
              <a:rPr lang="pt-BR" sz="1800" dirty="0" smtClean="0"/>
              <a:t>Código Duplicado</a:t>
            </a:r>
          </a:p>
          <a:p>
            <a:pPr lvl="1"/>
            <a:r>
              <a:rPr lang="pt-BR" sz="1800" dirty="0" smtClean="0"/>
              <a:t>Classes ou métodos longos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824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 smtClean="0"/>
              <a:t>Large Class / God Class</a:t>
            </a:r>
            <a:endParaRPr lang="pt-BR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46817"/>
            <a:ext cx="8520600" cy="3416400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pt-BR" sz="2400" dirty="0" smtClean="0"/>
              <a:t>Uma classe que faz coisa demais no sistema</a:t>
            </a:r>
          </a:p>
          <a:p>
            <a:pPr lvl="1">
              <a:lnSpc>
                <a:spcPct val="50000"/>
              </a:lnSpc>
            </a:pPr>
            <a:r>
              <a:rPr lang="pt-BR" sz="1800" dirty="0" smtClean="0"/>
              <a:t>Um sintoma pode ser o excesso de atributos</a:t>
            </a:r>
          </a:p>
          <a:p>
            <a:pPr marL="596900" lvl="1" indent="0">
              <a:lnSpc>
                <a:spcPct val="50000"/>
              </a:lnSpc>
              <a:buNone/>
            </a:pPr>
            <a:endParaRPr lang="pt-BR" sz="1800" dirty="0" smtClean="0"/>
          </a:p>
          <a:p>
            <a:endParaRPr lang="pt-BR" dirty="0"/>
          </a:p>
          <a:p>
            <a:pPr>
              <a:lnSpc>
                <a:spcPct val="50000"/>
              </a:lnSpc>
            </a:pPr>
            <a:r>
              <a:rPr lang="pt-BR" sz="2400" dirty="0" smtClean="0"/>
              <a:t>Refatorações sugeridas</a:t>
            </a:r>
          </a:p>
          <a:p>
            <a:pPr lvl="1">
              <a:lnSpc>
                <a:spcPct val="50000"/>
              </a:lnSpc>
            </a:pPr>
            <a:r>
              <a:rPr lang="pt-BR" sz="1800" i="1" dirty="0" smtClean="0"/>
              <a:t>Extract Class: </a:t>
            </a:r>
            <a:r>
              <a:rPr lang="pt-BR" sz="1800" dirty="0" smtClean="0"/>
              <a:t>dividir a classe em duas</a:t>
            </a:r>
          </a:p>
          <a:p>
            <a:pPr lvl="1"/>
            <a:r>
              <a:rPr lang="pt-BR" sz="1800" i="1" dirty="0" smtClean="0"/>
              <a:t>Extract Subclass:</a:t>
            </a:r>
            <a:r>
              <a:rPr lang="pt-BR" sz="1800" dirty="0" smtClean="0"/>
              <a:t> criar uma subclasse para a classe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154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 smtClean="0"/>
              <a:t>Long Method / God Method</a:t>
            </a:r>
            <a:endParaRPr lang="pt-BR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246817"/>
            <a:ext cx="8520600" cy="3416400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pt-BR" sz="2400" dirty="0" smtClean="0"/>
              <a:t>Métodos que centralizam a funcionalidade da classe</a:t>
            </a:r>
          </a:p>
          <a:p>
            <a:pPr lvl="1">
              <a:lnSpc>
                <a:spcPct val="50000"/>
              </a:lnSpc>
            </a:pPr>
            <a:r>
              <a:rPr lang="pt-BR" sz="1800" dirty="0" smtClean="0"/>
              <a:t>Estes métodos são difíceis de entender e de manter</a:t>
            </a:r>
          </a:p>
          <a:p>
            <a:pPr marL="596900" lvl="1" indent="0">
              <a:buNone/>
            </a:pPr>
            <a:endParaRPr lang="pt-BR" dirty="0"/>
          </a:p>
          <a:p>
            <a:pPr>
              <a:lnSpc>
                <a:spcPct val="50000"/>
              </a:lnSpc>
            </a:pPr>
            <a:r>
              <a:rPr lang="pt-BR" sz="2400" dirty="0" smtClean="0"/>
              <a:t>Refatorações sugeridas</a:t>
            </a:r>
            <a:endParaRPr lang="pt-BR" sz="2400" dirty="0"/>
          </a:p>
          <a:p>
            <a:pPr lvl="1">
              <a:lnSpc>
                <a:spcPct val="50000"/>
              </a:lnSpc>
            </a:pPr>
            <a:r>
              <a:rPr lang="pt-BR" sz="1800" i="1" dirty="0" smtClean="0"/>
              <a:t>Extract Method</a:t>
            </a:r>
            <a:r>
              <a:rPr lang="pt-BR" sz="1800" dirty="0" smtClean="0"/>
              <a:t>: dividir o método em dois</a:t>
            </a:r>
          </a:p>
          <a:p>
            <a:pPr lvl="1"/>
            <a:r>
              <a:rPr lang="pt-BR" sz="1800" i="1" dirty="0" smtClean="0"/>
              <a:t>Replace Method with Method Object</a:t>
            </a:r>
            <a:r>
              <a:rPr lang="pt-BR" sz="1800" dirty="0" smtClean="0"/>
              <a:t>: transformar o método em classe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147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Evolução de Software</a:t>
            </a:r>
            <a:endParaRPr dirty="0"/>
          </a:p>
        </p:txBody>
      </p:sp>
      <p:sp>
        <p:nvSpPr>
          <p:cNvPr id="335" name="Google Shape;335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336" name="Google Shape;336;p5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 dirty="0" smtClean="0"/>
              <a:t>As organizações fazem grandes investimentos em seus sistemas de </a:t>
            </a:r>
            <a:r>
              <a:rPr lang="pt-BR" sz="2400" i="1" dirty="0" smtClean="0"/>
              <a:t>software</a:t>
            </a:r>
            <a:r>
              <a:rPr lang="pt-BR" sz="2400" dirty="0" smtClean="0"/>
              <a:t> pois eles otimizam seus processos</a:t>
            </a:r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 i="1" dirty="0" smtClean="0"/>
              <a:t>Software</a:t>
            </a:r>
            <a:r>
              <a:rPr lang="pt-BR" sz="2400" dirty="0" smtClean="0"/>
              <a:t>, assim como os seres humanos, envelhece...</a:t>
            </a:r>
            <a:endParaRPr lang="pt-BR" sz="2400" dirty="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 dirty="0" smtClean="0"/>
              <a:t>Por isso, software deve ser sempre mudado e atualizado!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 smtClean="0"/>
              <a:t>Feature Envy</a:t>
            </a:r>
            <a:endParaRPr lang="pt-BR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339512"/>
            <a:ext cx="8520600" cy="3416400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pt-BR" sz="2400" dirty="0" smtClean="0"/>
              <a:t>Parte do código de uma classe “inveja” outra classe</a:t>
            </a:r>
          </a:p>
          <a:p>
            <a:pPr lvl="1">
              <a:lnSpc>
                <a:spcPct val="50000"/>
              </a:lnSpc>
            </a:pPr>
            <a:r>
              <a:rPr lang="pt-BR" sz="1800" dirty="0" smtClean="0"/>
              <a:t>Ex: um método de uma classe usa atributos somente da outra classe</a:t>
            </a:r>
          </a:p>
          <a:p>
            <a:pPr lvl="1">
              <a:lnSpc>
                <a:spcPct val="50000"/>
              </a:lnSpc>
            </a:pPr>
            <a:endParaRPr lang="pt-BR" sz="1800" dirty="0" smtClean="0"/>
          </a:p>
          <a:p>
            <a:endParaRPr lang="pt-BR" dirty="0"/>
          </a:p>
          <a:p>
            <a:pPr>
              <a:lnSpc>
                <a:spcPct val="50000"/>
              </a:lnSpc>
            </a:pPr>
            <a:r>
              <a:rPr lang="pt-BR" sz="2400" dirty="0" smtClean="0"/>
              <a:t>Refatorações sugeridas:</a:t>
            </a:r>
          </a:p>
          <a:p>
            <a:pPr lvl="1">
              <a:lnSpc>
                <a:spcPct val="50000"/>
              </a:lnSpc>
            </a:pPr>
            <a:r>
              <a:rPr lang="pt-BR" sz="1800" i="1" dirty="0" smtClean="0"/>
              <a:t>Move Method </a:t>
            </a:r>
            <a:r>
              <a:rPr lang="pt-BR" sz="1800" dirty="0" smtClean="0"/>
              <a:t>e </a:t>
            </a:r>
            <a:r>
              <a:rPr lang="pt-BR" sz="1800" i="1" dirty="0" smtClean="0"/>
              <a:t>Move Field</a:t>
            </a:r>
            <a:r>
              <a:rPr lang="pt-BR" sz="1800" dirty="0" smtClean="0"/>
              <a:t>: mover métodos e atributos entre classes</a:t>
            </a:r>
          </a:p>
          <a:p>
            <a:pPr lvl="1"/>
            <a:r>
              <a:rPr lang="pt-BR" sz="1800" i="1" dirty="0" smtClean="0"/>
              <a:t>Inline Class</a:t>
            </a:r>
            <a:r>
              <a:rPr lang="pt-BR" sz="1800" dirty="0" smtClean="0"/>
              <a:t>: juntar duas classes em uma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734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 smtClean="0"/>
              <a:t>Divergent Change</a:t>
            </a:r>
            <a:endParaRPr lang="pt-BR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Ocorre quando uma classe pode mudar frequentemente de diferentes formas e por razões distintas</a:t>
            </a:r>
          </a:p>
          <a:p>
            <a:pPr lvl="1"/>
            <a:r>
              <a:rPr lang="pt-BR" sz="1800" dirty="0" smtClean="0"/>
              <a:t>Idealmente, cada classe deve ser alterada apenas por um tipo de mudança</a:t>
            </a:r>
          </a:p>
          <a:p>
            <a:endParaRPr lang="pt-BR" dirty="0"/>
          </a:p>
          <a:p>
            <a:r>
              <a:rPr lang="pt-BR" sz="2400" dirty="0" smtClean="0"/>
              <a:t>Refatorações sugeridas:</a:t>
            </a:r>
          </a:p>
          <a:p>
            <a:pPr lvl="1"/>
            <a:r>
              <a:rPr lang="pt-BR" sz="1800" i="1" dirty="0" smtClean="0"/>
              <a:t>Extract Class</a:t>
            </a:r>
            <a:r>
              <a:rPr lang="pt-BR" sz="1800" dirty="0" smtClean="0"/>
              <a:t>: dividir a classe em duas</a:t>
            </a:r>
            <a:endParaRPr lang="pt-B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045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 smtClean="0"/>
              <a:t>Shotgun Surgery</a:t>
            </a:r>
            <a:endParaRPr lang="pt-BR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pt-BR" sz="2400" dirty="0" smtClean="0"/>
              <a:t>Oposto do </a:t>
            </a:r>
            <a:r>
              <a:rPr lang="pt-BR" sz="2400" i="1" dirty="0" smtClean="0"/>
              <a:t>Divergent Change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Ocorre quando uma mudança em uma classe sempre gera várias pequenas mudanças em outras classes</a:t>
            </a:r>
          </a:p>
          <a:p>
            <a:pPr lvl="1"/>
            <a:endParaRPr lang="pt-BR" i="1" dirty="0" smtClean="0"/>
          </a:p>
          <a:p>
            <a:pPr>
              <a:lnSpc>
                <a:spcPct val="50000"/>
              </a:lnSpc>
            </a:pPr>
            <a:r>
              <a:rPr lang="pt-BR" sz="2400" dirty="0" smtClean="0"/>
              <a:t>Refatorações sugeridas</a:t>
            </a:r>
            <a:endParaRPr lang="pt-BR" sz="2400" i="1" dirty="0" smtClean="0"/>
          </a:p>
          <a:p>
            <a:pPr lvl="1">
              <a:lnSpc>
                <a:spcPct val="50000"/>
              </a:lnSpc>
            </a:pPr>
            <a:r>
              <a:rPr lang="pt-BR" sz="1800" i="1" dirty="0" smtClean="0"/>
              <a:t>Move Method </a:t>
            </a:r>
            <a:r>
              <a:rPr lang="pt-BR" sz="1800" dirty="0" smtClean="0"/>
              <a:t>e </a:t>
            </a:r>
            <a:r>
              <a:rPr lang="pt-BR" sz="1800" i="1" dirty="0" smtClean="0"/>
              <a:t>Move Field</a:t>
            </a:r>
            <a:r>
              <a:rPr lang="pt-BR" sz="1800" dirty="0" smtClean="0"/>
              <a:t>: mover métodos e atributos entre classes</a:t>
            </a:r>
          </a:p>
          <a:p>
            <a:pPr lvl="1"/>
            <a:r>
              <a:rPr lang="pt-BR" sz="1800" i="1" dirty="0" smtClean="0"/>
              <a:t>Inline Class</a:t>
            </a:r>
            <a:r>
              <a:rPr lang="pt-BR" sz="1800" dirty="0" smtClean="0"/>
              <a:t>: juntar duas classes em uma</a:t>
            </a:r>
            <a:endParaRPr lang="pt-BR" sz="1800" dirty="0"/>
          </a:p>
          <a:p>
            <a:pPr lvl="1"/>
            <a:endParaRPr lang="pt-B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4712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 smtClean="0"/>
              <a:t>Refused Bequest</a:t>
            </a:r>
            <a:endParaRPr lang="pt-BR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Uma classe herda atributos e métodos da outra classe, mas não os usa</a:t>
            </a:r>
          </a:p>
          <a:p>
            <a:endParaRPr lang="pt-BR" sz="2400" dirty="0"/>
          </a:p>
          <a:p>
            <a:r>
              <a:rPr lang="pt-BR" sz="2400" dirty="0" smtClean="0"/>
              <a:t>Algo está errado com a decomposição hierárquica (ou seja, entre as classe e subclasses)</a:t>
            </a:r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696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/>
              <a:t>Refused Bequest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Refatorações sugeridas:</a:t>
            </a:r>
          </a:p>
          <a:p>
            <a:pPr lvl="1"/>
            <a:r>
              <a:rPr lang="pt-BR" sz="1800" i="1" dirty="0"/>
              <a:t>Push Down Method / Field</a:t>
            </a:r>
            <a:r>
              <a:rPr lang="pt-BR" sz="1800" dirty="0"/>
              <a:t>: mover o método ou atributo da superclasse para a subclasse</a:t>
            </a:r>
          </a:p>
          <a:p>
            <a:pPr lvl="1"/>
            <a:r>
              <a:rPr lang="pt-BR" sz="1800" i="1" dirty="0"/>
              <a:t>Replace Inheritance with Delegation</a:t>
            </a:r>
            <a:r>
              <a:rPr lang="pt-BR" sz="1800" dirty="0"/>
              <a:t>: substituir o relacionamento de herança por associação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586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i="1" dirty="0" smtClean="0"/>
              <a:t>Comments</a:t>
            </a:r>
            <a:endParaRPr lang="pt-BR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Comentários não é uma coisa ruim</a:t>
            </a:r>
          </a:p>
          <a:p>
            <a:pPr lvl="1"/>
            <a:r>
              <a:rPr lang="pt-BR" sz="1800" dirty="0" smtClean="0"/>
              <a:t>Entretanto, o excesso de comentários pode indicar que os nomes de </a:t>
            </a:r>
            <a:r>
              <a:rPr lang="pt-BR" sz="1800" dirty="0" smtClean="0"/>
              <a:t>métodos ou atributos </a:t>
            </a:r>
            <a:r>
              <a:rPr lang="pt-BR" sz="1800" dirty="0" smtClean="0"/>
              <a:t>não estão suficientemente expressivos</a:t>
            </a:r>
          </a:p>
          <a:p>
            <a:pPr lvl="1"/>
            <a:endParaRPr lang="pt-BR" dirty="0" smtClean="0"/>
          </a:p>
          <a:p>
            <a:r>
              <a:rPr lang="pt-BR" sz="2400" dirty="0" smtClean="0"/>
              <a:t>Refatorações sugeridas:</a:t>
            </a:r>
            <a:endParaRPr lang="pt-BR" sz="2400" dirty="0"/>
          </a:p>
          <a:p>
            <a:pPr lvl="1"/>
            <a:r>
              <a:rPr lang="pt-BR" sz="1800" i="1" dirty="0" smtClean="0"/>
              <a:t>Extract Method</a:t>
            </a:r>
            <a:r>
              <a:rPr lang="pt-BR" sz="1800" dirty="0" smtClean="0"/>
              <a:t>: quebrar um método em dois</a:t>
            </a:r>
          </a:p>
          <a:p>
            <a:pPr lvl="1"/>
            <a:r>
              <a:rPr lang="pt-BR" sz="1800" i="1" dirty="0" smtClean="0"/>
              <a:t>Rename Method/Field</a:t>
            </a:r>
            <a:r>
              <a:rPr lang="pt-BR" sz="1800" dirty="0" smtClean="0"/>
              <a:t>: renomear</a:t>
            </a:r>
            <a:endParaRPr lang="pt-BR" sz="1800" dirty="0"/>
          </a:p>
          <a:p>
            <a:pPr lvl="1"/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6355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Bibliografia da Aula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Ian Sommerville. </a:t>
            </a:r>
            <a:r>
              <a:rPr lang="pt-BR" sz="2400" b="1" dirty="0" smtClean="0"/>
              <a:t>Engenharia de Software</a:t>
            </a:r>
            <a:r>
              <a:rPr lang="pt-BR" sz="2400" dirty="0" smtClean="0"/>
              <a:t>, 9ª edição. Pearson Education, 2011. </a:t>
            </a:r>
          </a:p>
          <a:p>
            <a:pPr lvl="1"/>
            <a:r>
              <a:rPr lang="pt-BR" sz="2000" dirty="0" smtClean="0"/>
              <a:t>Seção 9.3 Manutenção de </a:t>
            </a:r>
            <a:r>
              <a:rPr lang="pt-BR" sz="2000" i="1" dirty="0" smtClean="0"/>
              <a:t>Software</a:t>
            </a:r>
          </a:p>
          <a:p>
            <a:endParaRPr lang="pt-BR" dirty="0"/>
          </a:p>
          <a:p>
            <a:r>
              <a:rPr lang="pt-BR" sz="2400" dirty="0" smtClean="0"/>
              <a:t>Martin Fowler. </a:t>
            </a:r>
            <a:r>
              <a:rPr lang="pt-BR" sz="2400" b="1" dirty="0" smtClean="0"/>
              <a:t>Refactoring: Improving the Design of Existing Code</a:t>
            </a:r>
            <a:r>
              <a:rPr lang="pt-BR" sz="2400" dirty="0" smtClean="0"/>
              <a:t>. Addison-Wesley Professional, 1st edition, 1999.</a:t>
            </a:r>
          </a:p>
          <a:p>
            <a:pPr lvl="1"/>
            <a:r>
              <a:rPr lang="pt-BR" sz="2000" dirty="0" smtClean="0"/>
              <a:t>Capítulo 3 </a:t>
            </a:r>
            <a:r>
              <a:rPr lang="pt-BR" sz="2000" i="1" dirty="0" smtClean="0"/>
              <a:t>Bad Smell in Code</a:t>
            </a:r>
            <a:endParaRPr lang="pt-BR" sz="20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841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Evolução de </a:t>
            </a:r>
            <a:r>
              <a:rPr lang="pt-BR" i="1" dirty="0" smtClean="0"/>
              <a:t>Software</a:t>
            </a:r>
            <a:r>
              <a:rPr lang="pt-BR" dirty="0" smtClean="0"/>
              <a:t> (Leis de </a:t>
            </a:r>
            <a:r>
              <a:rPr lang="pt-BR" i="1" dirty="0" smtClean="0"/>
              <a:t>Lehman</a:t>
            </a:r>
            <a:r>
              <a:rPr lang="pt-BR" dirty="0" smtClean="0"/>
              <a:t>)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Lehman </a:t>
            </a:r>
            <a:r>
              <a:rPr lang="pt-BR" sz="2400" dirty="0" smtClean="0"/>
              <a:t>propôs uma </a:t>
            </a:r>
            <a:r>
              <a:rPr lang="pt-BR" sz="2400" dirty="0"/>
              <a:t>série de </a:t>
            </a:r>
            <a:r>
              <a:rPr lang="pt-BR" sz="2400" dirty="0" smtClean="0"/>
              <a:t>“leis” </a:t>
            </a:r>
            <a:r>
              <a:rPr lang="pt-BR" sz="2400" dirty="0"/>
              <a:t>que se aplicavam a todos os sistemas quando eles </a:t>
            </a:r>
            <a:r>
              <a:rPr lang="pt-BR" sz="2400" dirty="0" smtClean="0"/>
              <a:t>evoluiam</a:t>
            </a:r>
          </a:p>
          <a:p>
            <a:pPr lvl="1"/>
            <a:r>
              <a:rPr lang="pt-BR" sz="1800" dirty="0" smtClean="0"/>
              <a:t>Ex: Mudança Contínua, Complexidade Crescente, Qualidade em declínio</a:t>
            </a:r>
          </a:p>
          <a:p>
            <a:endParaRPr lang="pt-BR" sz="2400" dirty="0" smtClean="0"/>
          </a:p>
          <a:p>
            <a:r>
              <a:rPr lang="pt-BR" sz="2400" dirty="0" smtClean="0"/>
              <a:t> São aplicáveis a sistemas de grande porte desenvolvidos para grandes organizações </a:t>
            </a:r>
          </a:p>
          <a:p>
            <a:endParaRPr lang="pt-B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92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Manutenção </a:t>
            </a:r>
            <a:r>
              <a:rPr lang="pt-BR" dirty="0"/>
              <a:t>de </a:t>
            </a:r>
            <a:r>
              <a:rPr lang="pt-BR" i="1" dirty="0"/>
              <a:t>Software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É a modificação de um </a:t>
            </a:r>
            <a:r>
              <a:rPr lang="pt-BR" sz="2400" i="1" dirty="0" smtClean="0"/>
              <a:t>software</a:t>
            </a:r>
            <a:r>
              <a:rPr lang="pt-BR" sz="2400" dirty="0" smtClean="0"/>
              <a:t> que já estava em uso</a:t>
            </a:r>
            <a:endParaRPr lang="pt-BR" sz="2400" dirty="0"/>
          </a:p>
          <a:p>
            <a:r>
              <a:rPr lang="pt-BR" sz="2400" dirty="0" smtClean="0"/>
              <a:t>A manutenção </a:t>
            </a:r>
            <a:r>
              <a:rPr lang="pt-BR" sz="2400" b="1" dirty="0" smtClean="0"/>
              <a:t>normalmente</a:t>
            </a:r>
            <a:r>
              <a:rPr lang="pt-BR" sz="2400" dirty="0" smtClean="0"/>
              <a:t> não envolve mudanças consideráveis na arquitetura do sistema</a:t>
            </a:r>
          </a:p>
          <a:p>
            <a:r>
              <a:rPr lang="pt-BR" sz="2400" dirty="0" smtClean="0"/>
              <a:t>As mudanças consistem na modificação de componentes</a:t>
            </a:r>
            <a:endParaRPr lang="pt-BR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277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Manutenção de </a:t>
            </a:r>
            <a:r>
              <a:rPr lang="pt-BR" i="1" dirty="0" smtClean="0"/>
              <a:t>Software</a:t>
            </a:r>
            <a:endParaRPr lang="pt-BR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A Manutenção de </a:t>
            </a:r>
            <a:r>
              <a:rPr lang="pt-BR" sz="2400" i="1" dirty="0" smtClean="0"/>
              <a:t>Software</a:t>
            </a:r>
            <a:r>
              <a:rPr lang="pt-BR" sz="2400" dirty="0" smtClean="0"/>
              <a:t> é </a:t>
            </a:r>
            <a:r>
              <a:rPr lang="pt-BR" sz="2400" b="1" dirty="0" smtClean="0"/>
              <a:t>inevitável</a:t>
            </a:r>
            <a:r>
              <a:rPr lang="pt-BR" sz="2400" dirty="0" smtClean="0"/>
              <a:t>...</a:t>
            </a:r>
          </a:p>
          <a:p>
            <a:endParaRPr lang="pt-BR" sz="2400" dirty="0" smtClean="0"/>
          </a:p>
          <a:p>
            <a:r>
              <a:rPr lang="pt-BR" sz="2400" dirty="0" smtClean="0"/>
              <a:t>Tipos de Manutenção:</a:t>
            </a:r>
          </a:p>
          <a:p>
            <a:pPr lvl="1"/>
            <a:r>
              <a:rPr lang="pt-BR" sz="1800" dirty="0"/>
              <a:t>Adaptar o </a:t>
            </a:r>
            <a:r>
              <a:rPr lang="pt-BR" sz="1800" i="1" dirty="0"/>
              <a:t>software</a:t>
            </a:r>
            <a:r>
              <a:rPr lang="pt-BR" sz="1800" dirty="0"/>
              <a:t> para um novo </a:t>
            </a:r>
            <a:r>
              <a:rPr lang="pt-BR" sz="1800" dirty="0" smtClean="0"/>
              <a:t>ambiente</a:t>
            </a:r>
          </a:p>
          <a:p>
            <a:pPr lvl="1"/>
            <a:r>
              <a:rPr lang="pt-BR" sz="1800" dirty="0" smtClean="0"/>
              <a:t>Reparar defeitos</a:t>
            </a:r>
          </a:p>
          <a:p>
            <a:pPr lvl="1"/>
            <a:r>
              <a:rPr lang="pt-BR" sz="1800" dirty="0" smtClean="0"/>
              <a:t>Modificar componentes existentes</a:t>
            </a:r>
            <a:endParaRPr lang="pt-BR" sz="180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359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Distribuição </a:t>
            </a:r>
            <a:r>
              <a:rPr lang="pt-BR" dirty="0" smtClean="0"/>
              <a:t>de esforços de manutenção de </a:t>
            </a:r>
            <a:r>
              <a:rPr lang="pt-BR" i="1" dirty="0" smtClean="0"/>
              <a:t>software</a:t>
            </a:r>
            <a:endParaRPr lang="pt-BR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61" y="1131693"/>
            <a:ext cx="4174366" cy="383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3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Reengenharia de Sistemas</a:t>
            </a:r>
            <a:endParaRPr dirty="0"/>
          </a:p>
        </p:txBody>
      </p:sp>
      <p:sp>
        <p:nvSpPr>
          <p:cNvPr id="335" name="Google Shape;335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336" name="Google Shape;336;p5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 dirty="0" smtClean="0"/>
              <a:t>Reestruturação ou reescrita de parte ou de todo um sistema legado </a:t>
            </a:r>
            <a:r>
              <a:rPr lang="pt-BR" sz="2400" b="1" dirty="0" smtClean="0"/>
              <a:t>sem mudança na sua funcionalidade</a:t>
            </a:r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 dirty="0" smtClean="0"/>
              <a:t>O sistema pode ser reestruturado e/ou redocumentado</a:t>
            </a:r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 dirty="0" smtClean="0"/>
              <a:t>Aplicável a sistemas de grande porte que necessitam de manutenção frequente</a:t>
            </a:r>
            <a:endParaRPr sz="2000" dirty="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50679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Engenharia vs Reengenharia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0" y="1144563"/>
            <a:ext cx="6913445" cy="264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6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Benefícios da Reengenharia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Risco Reduzido</a:t>
            </a:r>
          </a:p>
          <a:p>
            <a:pPr lvl="1">
              <a:lnSpc>
                <a:spcPct val="50000"/>
              </a:lnSpc>
            </a:pPr>
            <a:r>
              <a:rPr lang="pt-BR" sz="1800" dirty="0" smtClean="0"/>
              <a:t>O risco de desenvolver o sistema novamente é alto</a:t>
            </a:r>
          </a:p>
          <a:p>
            <a:pPr lvl="1">
              <a:lnSpc>
                <a:spcPct val="50000"/>
              </a:lnSpc>
            </a:pPr>
            <a:r>
              <a:rPr lang="pt-BR" sz="1800" dirty="0" smtClean="0"/>
              <a:t>Podem ocorrer erros de especificação ou problemas no desenvolvimento</a:t>
            </a:r>
            <a:endParaRPr lang="pt-BR" dirty="0"/>
          </a:p>
          <a:p>
            <a:endParaRPr lang="pt-BR" sz="2400" dirty="0" smtClean="0"/>
          </a:p>
          <a:p>
            <a:pPr>
              <a:lnSpc>
                <a:spcPct val="50000"/>
              </a:lnSpc>
            </a:pPr>
            <a:r>
              <a:rPr lang="pt-BR" sz="2400" dirty="0" smtClean="0"/>
              <a:t>Custo </a:t>
            </a:r>
            <a:r>
              <a:rPr lang="pt-BR" sz="2400" dirty="0"/>
              <a:t>Reduzido</a:t>
            </a:r>
          </a:p>
          <a:p>
            <a:pPr lvl="1">
              <a:lnSpc>
                <a:spcPct val="100000"/>
              </a:lnSpc>
            </a:pPr>
            <a:r>
              <a:rPr lang="pt-BR" sz="1800" dirty="0" smtClean="0"/>
              <a:t>O custo de reengenharia pode ser muito menor que o custo de desenvolvimento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2531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851</Words>
  <Application>Microsoft Office PowerPoint</Application>
  <PresentationFormat>On-screen Show (16:9)</PresentationFormat>
  <Paragraphs>158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Reengenharia, Refatoração e Bad Smell  </vt:lpstr>
      <vt:lpstr>Evolução de Software</vt:lpstr>
      <vt:lpstr>Evolução de Software (Leis de Lehman)</vt:lpstr>
      <vt:lpstr>Manutenção de Software</vt:lpstr>
      <vt:lpstr>Manutenção de Software</vt:lpstr>
      <vt:lpstr>Distribuição de esforços de manutenção de software</vt:lpstr>
      <vt:lpstr>Reengenharia de Sistemas</vt:lpstr>
      <vt:lpstr>Engenharia vs Reengenharia</vt:lpstr>
      <vt:lpstr>Benefícios da Reengenharia</vt:lpstr>
      <vt:lpstr>O Processo de Reengenharia</vt:lpstr>
      <vt:lpstr>Atividades de Reengenharia</vt:lpstr>
      <vt:lpstr>Atividades de Reengenharia</vt:lpstr>
      <vt:lpstr>Refatoração</vt:lpstr>
      <vt:lpstr>Refatoração</vt:lpstr>
      <vt:lpstr>Refatoração e o XP</vt:lpstr>
      <vt:lpstr>Refatoração e o XP</vt:lpstr>
      <vt:lpstr>Bad Smell e Refatoração</vt:lpstr>
      <vt:lpstr>Large Class / God Class</vt:lpstr>
      <vt:lpstr>Long Method / God Method</vt:lpstr>
      <vt:lpstr>Feature Envy</vt:lpstr>
      <vt:lpstr>Divergent Change</vt:lpstr>
      <vt:lpstr>Shotgun Surgery</vt:lpstr>
      <vt:lpstr>Refused Bequest</vt:lpstr>
      <vt:lpstr>Refused Bequest</vt:lpstr>
      <vt:lpstr>Comments</vt:lpstr>
      <vt:lpstr>Bibliografia da Aula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Moderna  Scrum  Prof. Marco Tulio Valente  https://engsoftmoderna.info</dc:title>
  <cp:lastModifiedBy>Eduardo Cunha Campos</cp:lastModifiedBy>
  <cp:revision>66</cp:revision>
  <dcterms:modified xsi:type="dcterms:W3CDTF">2020-07-23T17:43:46Z</dcterms:modified>
</cp:coreProperties>
</file>