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31"/>
  </p:notesMasterIdLst>
  <p:sldIdLst>
    <p:sldId id="256" r:id="rId2"/>
    <p:sldId id="257" r:id="rId3"/>
    <p:sldId id="378" r:id="rId4"/>
    <p:sldId id="379" r:id="rId5"/>
    <p:sldId id="380" r:id="rId6"/>
    <p:sldId id="38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01" r:id="rId27"/>
    <p:sldId id="402" r:id="rId28"/>
    <p:sldId id="403" r:id="rId29"/>
    <p:sldId id="377"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94919AE-7E1B-41C6-A0DC-C2174806C33D}">
  <a:tblStyle styleId="{094919AE-7E1B-41C6-A0DC-C2174806C33D}"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ffa9ac2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ffa9ac2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6e55d207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6e55d207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B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www.gaudisite.nl/" TargetMode="External"/><Relationship Id="rId2" Type="http://schemas.openxmlformats.org/officeDocument/2006/relationships/hyperlink" Target="http://www.sei.cmu.edu/architecture/" TargetMode="External"/><Relationship Id="rId1" Type="http://schemas.openxmlformats.org/officeDocument/2006/relationships/slideLayout" Target="../slideLayouts/slideLayout3.xml"/><Relationship Id="rId4" Type="http://schemas.openxmlformats.org/officeDocument/2006/relationships/hyperlink" Target="http://handbookofsoftwarearchitectur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6936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3200" dirty="0"/>
          </a:p>
          <a:p>
            <a:pPr marL="0" lvl="0" indent="0" algn="ctr" rtl="0">
              <a:spcBef>
                <a:spcPts val="0"/>
              </a:spcBef>
              <a:spcAft>
                <a:spcPts val="0"/>
              </a:spcAft>
              <a:buNone/>
            </a:pPr>
            <a:r>
              <a:rPr lang="pt-BR" sz="3200" b="1" dirty="0" smtClean="0"/>
              <a:t>Arquitetura de Software</a:t>
            </a:r>
            <a:endParaRPr sz="3200" b="1" dirty="0"/>
          </a:p>
          <a:p>
            <a:pPr marL="0" lvl="0" indent="0" algn="ctr" rtl="0">
              <a:spcBef>
                <a:spcPts val="0"/>
              </a:spcBef>
              <a:spcAft>
                <a:spcPts val="0"/>
              </a:spcAft>
              <a:buNone/>
            </a:pPr>
            <a:endParaRPr sz="3000" dirty="0"/>
          </a:p>
          <a:p>
            <a:pPr marL="0" lvl="0" indent="0" algn="ctr" rtl="0">
              <a:spcBef>
                <a:spcPts val="0"/>
              </a:spcBef>
              <a:spcAft>
                <a:spcPts val="0"/>
              </a:spcAft>
              <a:buNone/>
            </a:pPr>
            <a:endParaRPr sz="2400" dirty="0"/>
          </a:p>
        </p:txBody>
      </p:sp>
      <p:sp>
        <p:nvSpPr>
          <p:cNvPr id="55" name="Google Shape;55;p13"/>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pt-BR"/>
              <a:t>1</a:t>
            </a:fld>
            <a:endParaRPr/>
          </a:p>
        </p:txBody>
      </p:sp>
      <p:sp>
        <p:nvSpPr>
          <p:cNvPr id="4" name="CustomShape 2"/>
          <p:cNvSpPr/>
          <p:nvPr/>
        </p:nvSpPr>
        <p:spPr>
          <a:xfrm>
            <a:off x="1537855" y="2466109"/>
            <a:ext cx="64000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pt-BR" sz="2800" strike="noStrike" dirty="0">
                <a:solidFill>
                  <a:srgbClr val="8B8B8B"/>
                </a:solidFill>
                <a:latin typeface="Calibri"/>
              </a:rPr>
              <a:t>Definições, Conceitos, o Papel do Arquiteto de </a:t>
            </a:r>
            <a:r>
              <a:rPr lang="pt-BR" sz="2800" strike="noStrike" dirty="0" smtClean="0">
                <a:solidFill>
                  <a:srgbClr val="8B8B8B"/>
                </a:solidFill>
                <a:latin typeface="Calibri"/>
              </a:rPr>
              <a:t>Software</a:t>
            </a:r>
          </a:p>
          <a:p>
            <a:pPr algn="ctr">
              <a:lnSpc>
                <a:spcPct val="100000"/>
              </a:lnSpc>
            </a:pPr>
            <a:endParaRPr lang="pt-BR" sz="2800" dirty="0">
              <a:solidFill>
                <a:srgbClr val="8B8B8B"/>
              </a:solidFill>
              <a:latin typeface="Calibri"/>
            </a:endParaRPr>
          </a:p>
          <a:p>
            <a:pPr algn="ctr">
              <a:lnSpc>
                <a:spcPct val="100000"/>
              </a:lnSpc>
            </a:pP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4"/>
            <a:ext cx="8520600" cy="572700"/>
          </a:xfrm>
        </p:spPr>
        <p:txBody>
          <a:bodyPr/>
          <a:lstStyle/>
          <a:p>
            <a:pPr algn="ctr"/>
            <a:r>
              <a:rPr lang="pt-BR" dirty="0" smtClean="0"/>
              <a:t>Alguns conceitos</a:t>
            </a:r>
            <a:endParaRPr lang="pt-BR" dirty="0"/>
          </a:p>
        </p:txBody>
      </p:sp>
      <p:sp>
        <p:nvSpPr>
          <p:cNvPr id="3" name="Text Placeholder 2"/>
          <p:cNvSpPr>
            <a:spLocks noGrp="1"/>
          </p:cNvSpPr>
          <p:nvPr>
            <p:ph type="body" idx="1"/>
          </p:nvPr>
        </p:nvSpPr>
        <p:spPr/>
        <p:txBody>
          <a:bodyPr/>
          <a:lstStyle/>
          <a:p>
            <a:r>
              <a:rPr lang="en-US" sz="2000" i="1" dirty="0"/>
              <a:t>Every interesting software-intensive system has an </a:t>
            </a:r>
            <a:r>
              <a:rPr lang="en-US" sz="2000" i="1" dirty="0" smtClean="0"/>
              <a:t>architecture</a:t>
            </a:r>
          </a:p>
          <a:p>
            <a:endParaRPr lang="en-US" sz="2000" dirty="0"/>
          </a:p>
          <a:p>
            <a:r>
              <a:rPr lang="pt-BR" sz="2000" dirty="0"/>
              <a:t>O foco da arquitetura são decisões significativas de </a:t>
            </a:r>
            <a:r>
              <a:rPr lang="pt-BR" sz="2000" i="1" dirty="0"/>
              <a:t>design</a:t>
            </a:r>
            <a:r>
              <a:rPr lang="pt-BR" sz="2000" dirty="0"/>
              <a:t> de </a:t>
            </a:r>
            <a:r>
              <a:rPr lang="pt-BR" sz="2000" i="1" dirty="0"/>
              <a:t>software</a:t>
            </a:r>
            <a:r>
              <a:rPr lang="pt-BR" sz="2000" dirty="0"/>
              <a:t>, que têm grande impacto </a:t>
            </a:r>
            <a:r>
              <a:rPr lang="pt-BR" sz="2000" dirty="0" smtClean="0"/>
              <a:t>na robustez </a:t>
            </a:r>
            <a:r>
              <a:rPr lang="pt-BR" sz="2000" dirty="0"/>
              <a:t>do </a:t>
            </a:r>
            <a:r>
              <a:rPr lang="pt-BR" sz="2000" i="1" dirty="0" smtClean="0"/>
              <a:t>software</a:t>
            </a:r>
          </a:p>
          <a:p>
            <a:endParaRPr lang="pt-BR" sz="2000" dirty="0"/>
          </a:p>
          <a:p>
            <a:r>
              <a:rPr lang="pt-BR" sz="2000" dirty="0"/>
              <a:t>A Arquitetura estabelece um contexto para design e implementação</a:t>
            </a:r>
          </a:p>
          <a:p>
            <a:endParaRPr lang="pt-BR" sz="2000" dirty="0"/>
          </a:p>
          <a:p>
            <a:endParaRPr lang="en-US" sz="2000" dirty="0"/>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10</a:t>
            </a:fld>
            <a:endParaRPr lang="pt-BR"/>
          </a:p>
        </p:txBody>
      </p:sp>
    </p:spTree>
    <p:extLst>
      <p:ext uri="{BB962C8B-B14F-4D97-AF65-F5344CB8AC3E}">
        <p14:creationId xmlns:p14="http://schemas.microsoft.com/office/powerpoint/2010/main" val="85905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06479"/>
            <a:ext cx="8520600" cy="572700"/>
          </a:xfrm>
        </p:spPr>
        <p:txBody>
          <a:bodyPr/>
          <a:lstStyle/>
          <a:p>
            <a:pPr algn="ctr"/>
            <a:r>
              <a:rPr lang="pt-BR" dirty="0" smtClean="0"/>
              <a:t>Alguns conceitos</a:t>
            </a:r>
            <a:endParaRPr lang="pt-BR" dirty="0"/>
          </a:p>
        </p:txBody>
      </p:sp>
      <p:sp>
        <p:nvSpPr>
          <p:cNvPr id="3" name="Text Placeholder 2"/>
          <p:cNvSpPr>
            <a:spLocks noGrp="1"/>
          </p:cNvSpPr>
          <p:nvPr>
            <p:ph type="body" idx="1"/>
          </p:nvPr>
        </p:nvSpPr>
        <p:spPr/>
        <p:txBody>
          <a:bodyPr/>
          <a:lstStyle/>
          <a:p>
            <a:r>
              <a:rPr lang="pt-BR" sz="2000" dirty="0" smtClean="0"/>
              <a:t>Arquitetura define os principais componentes de um sistema</a:t>
            </a:r>
          </a:p>
          <a:p>
            <a:endParaRPr lang="pt-BR" sz="2000" dirty="0"/>
          </a:p>
          <a:p>
            <a:r>
              <a:rPr lang="pt-BR" sz="2000" dirty="0" smtClean="0"/>
              <a:t>Arquitetura define a relação e a interação entre os componentes</a:t>
            </a:r>
          </a:p>
          <a:p>
            <a:endParaRPr lang="pt-BR" sz="2000" dirty="0"/>
          </a:p>
          <a:p>
            <a:r>
              <a:rPr lang="pt-BR" sz="2000" dirty="0" smtClean="0"/>
              <a:t>Arquitetura de </a:t>
            </a:r>
            <a:r>
              <a:rPr lang="pt-BR" sz="2000" i="1" dirty="0" smtClean="0"/>
              <a:t>software</a:t>
            </a:r>
            <a:r>
              <a:rPr lang="pt-BR" sz="2000" dirty="0" smtClean="0"/>
              <a:t> é algo extremamente complexo para ser descrito em uma única dimensão (visão).</a:t>
            </a:r>
            <a:endParaRPr lang="pt-BR"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11</a:t>
            </a:fld>
            <a:endParaRPr lang="pt-BR"/>
          </a:p>
        </p:txBody>
      </p:sp>
    </p:spTree>
    <p:extLst>
      <p:ext uri="{BB962C8B-B14F-4D97-AF65-F5344CB8AC3E}">
        <p14:creationId xmlns:p14="http://schemas.microsoft.com/office/powerpoint/2010/main" val="266678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4"/>
            <a:ext cx="8520600" cy="572700"/>
          </a:xfrm>
        </p:spPr>
        <p:txBody>
          <a:bodyPr/>
          <a:lstStyle/>
          <a:p>
            <a:pPr algn="ctr"/>
            <a:r>
              <a:rPr lang="pt-BR" dirty="0" smtClean="0"/>
              <a:t>Importância da Arquitetura de Software</a:t>
            </a:r>
            <a:endParaRPr lang="pt-BR" dirty="0"/>
          </a:p>
        </p:txBody>
      </p:sp>
      <p:sp>
        <p:nvSpPr>
          <p:cNvPr id="3" name="Text Placeholder 2"/>
          <p:cNvSpPr>
            <a:spLocks noGrp="1"/>
          </p:cNvSpPr>
          <p:nvPr>
            <p:ph type="body" idx="1"/>
          </p:nvPr>
        </p:nvSpPr>
        <p:spPr/>
        <p:txBody>
          <a:bodyPr/>
          <a:lstStyle/>
          <a:p>
            <a:r>
              <a:rPr lang="pt-BR" sz="2000" i="1" dirty="0"/>
              <a:t>Communication among </a:t>
            </a:r>
            <a:r>
              <a:rPr lang="pt-BR" sz="2000" i="1" dirty="0" smtClean="0"/>
              <a:t>stakeholders</a:t>
            </a:r>
          </a:p>
          <a:p>
            <a:endParaRPr lang="pt-BR" sz="2000" dirty="0"/>
          </a:p>
          <a:p>
            <a:r>
              <a:rPr lang="pt-BR" sz="2000" i="1" dirty="0"/>
              <a:t>Early design </a:t>
            </a:r>
            <a:r>
              <a:rPr lang="pt-BR" sz="2000" i="1" dirty="0" smtClean="0"/>
              <a:t>decisions</a:t>
            </a:r>
          </a:p>
          <a:p>
            <a:endParaRPr lang="pt-BR" sz="2000" i="1" dirty="0"/>
          </a:p>
          <a:p>
            <a:r>
              <a:rPr lang="pt-BR" sz="2000" dirty="0"/>
              <a:t>Sem uma </a:t>
            </a:r>
            <a:r>
              <a:rPr lang="pt-BR" sz="2000" dirty="0" smtClean="0"/>
              <a:t>arquitetura bem definida, </a:t>
            </a:r>
            <a:r>
              <a:rPr lang="pt-BR" sz="2000" dirty="0"/>
              <a:t>é difícil entender </a:t>
            </a:r>
            <a:r>
              <a:rPr lang="pt-BR" sz="2000" dirty="0" smtClean="0"/>
              <a:t>grandes sistemas de maneira suficiente </a:t>
            </a:r>
            <a:r>
              <a:rPr lang="pt-BR" sz="2000" dirty="0"/>
              <a:t>para fazer as decisões influenciarem a qualidade e </a:t>
            </a:r>
            <a:r>
              <a:rPr lang="pt-BR" sz="2000" dirty="0" smtClean="0"/>
              <a:t>a usabilidade</a:t>
            </a:r>
            <a:endParaRPr lang="pt-BR" sz="2000" dirty="0"/>
          </a:p>
          <a:p>
            <a:endParaRPr lang="pt-BR" sz="2000" i="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12</a:t>
            </a:fld>
            <a:endParaRPr lang="pt-BR"/>
          </a:p>
        </p:txBody>
      </p:sp>
    </p:spTree>
    <p:extLst>
      <p:ext uri="{BB962C8B-B14F-4D97-AF65-F5344CB8AC3E}">
        <p14:creationId xmlns:p14="http://schemas.microsoft.com/office/powerpoint/2010/main" val="2472095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4"/>
            <a:ext cx="8520600" cy="572700"/>
          </a:xfrm>
        </p:spPr>
        <p:txBody>
          <a:bodyPr/>
          <a:lstStyle/>
          <a:p>
            <a:pPr algn="ctr"/>
            <a:r>
              <a:rPr lang="pt-BR" dirty="0" smtClean="0"/>
              <a:t>Importância da Arquitetura de Software</a:t>
            </a:r>
            <a:endParaRPr lang="pt-BR" dirty="0"/>
          </a:p>
        </p:txBody>
      </p:sp>
      <p:sp>
        <p:nvSpPr>
          <p:cNvPr id="3" name="Text Placeholder 2"/>
          <p:cNvSpPr>
            <a:spLocks noGrp="1"/>
          </p:cNvSpPr>
          <p:nvPr>
            <p:ph type="body" idx="1"/>
          </p:nvPr>
        </p:nvSpPr>
        <p:spPr/>
        <p:txBody>
          <a:bodyPr/>
          <a:lstStyle/>
          <a:p>
            <a:r>
              <a:rPr lang="pt-BR" sz="2000" dirty="0"/>
              <a:t>Aproximadamente 80% do desenvolvimento de </a:t>
            </a:r>
            <a:r>
              <a:rPr lang="pt-BR" sz="2000" i="1" dirty="0"/>
              <a:t>software</a:t>
            </a:r>
            <a:r>
              <a:rPr lang="pt-BR" sz="2000" dirty="0"/>
              <a:t> é relativo a manutenções, evoluções e </a:t>
            </a:r>
            <a:r>
              <a:rPr lang="pt-BR" sz="2000" dirty="0" smtClean="0"/>
              <a:t>mudanças</a:t>
            </a:r>
          </a:p>
          <a:p>
            <a:endParaRPr lang="pt-BR" sz="2000" dirty="0"/>
          </a:p>
          <a:p>
            <a:r>
              <a:rPr lang="en-US" sz="2000" i="1" dirty="0"/>
              <a:t>Deciding when changes are essential, determining which change paths have the least risk, </a:t>
            </a:r>
            <a:r>
              <a:rPr lang="en-US" sz="2000" i="1" dirty="0" smtClean="0"/>
              <a:t>assessing </a:t>
            </a:r>
            <a:r>
              <a:rPr lang="en-US" sz="2000" i="1" dirty="0"/>
              <a:t>the consequences of proposed changes, and behaviors of system software elements</a:t>
            </a:r>
            <a:endParaRPr lang="pt-BR" sz="2000" i="1" dirty="0"/>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13</a:t>
            </a:fld>
            <a:endParaRPr lang="pt-BR"/>
          </a:p>
        </p:txBody>
      </p:sp>
    </p:spTree>
    <p:extLst>
      <p:ext uri="{BB962C8B-B14F-4D97-AF65-F5344CB8AC3E}">
        <p14:creationId xmlns:p14="http://schemas.microsoft.com/office/powerpoint/2010/main" val="1440520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191" y="285697"/>
            <a:ext cx="8520600" cy="572700"/>
          </a:xfrm>
        </p:spPr>
        <p:txBody>
          <a:bodyPr/>
          <a:lstStyle/>
          <a:p>
            <a:pPr algn="ctr"/>
            <a:r>
              <a:rPr lang="pt-BR" dirty="0" smtClean="0"/>
              <a:t>Onde fica a arquitetura do software no ciclo de vida?</a:t>
            </a:r>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14</a:t>
            </a:fld>
            <a:endParaRPr lang="pt-B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0076"/>
            <a:ext cx="7330946" cy="2505124"/>
          </a:xfrm>
          <a:prstGeom prst="rect">
            <a:avLst/>
          </a:prstGeom>
        </p:spPr>
      </p:pic>
    </p:spTree>
    <p:extLst>
      <p:ext uri="{BB962C8B-B14F-4D97-AF65-F5344CB8AC3E}">
        <p14:creationId xmlns:p14="http://schemas.microsoft.com/office/powerpoint/2010/main" val="91658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628" y="167934"/>
            <a:ext cx="8520600" cy="572700"/>
          </a:xfrm>
        </p:spPr>
        <p:txBody>
          <a:bodyPr/>
          <a:lstStyle/>
          <a:p>
            <a:pPr algn="ctr"/>
            <a:r>
              <a:rPr lang="pt-BR" dirty="0" smtClean="0"/>
              <a:t>O que faz o arquiteto de software?</a:t>
            </a:r>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15</a:t>
            </a:fld>
            <a:endParaRPr lang="pt-B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885" y="831030"/>
            <a:ext cx="6858573" cy="4225787"/>
          </a:xfrm>
          <a:prstGeom prst="rect">
            <a:avLst/>
          </a:prstGeom>
        </p:spPr>
      </p:pic>
    </p:spTree>
    <p:extLst>
      <p:ext uri="{BB962C8B-B14F-4D97-AF65-F5344CB8AC3E}">
        <p14:creationId xmlns:p14="http://schemas.microsoft.com/office/powerpoint/2010/main" val="2810117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4"/>
            <a:ext cx="8520600" cy="572700"/>
          </a:xfrm>
        </p:spPr>
        <p:txBody>
          <a:bodyPr/>
          <a:lstStyle/>
          <a:p>
            <a:pPr algn="ctr"/>
            <a:r>
              <a:rPr lang="pt-BR" dirty="0"/>
              <a:t>O arquiteto </a:t>
            </a:r>
            <a:r>
              <a:rPr lang="pt-BR" dirty="0" smtClean="0"/>
              <a:t>de software </a:t>
            </a:r>
            <a:r>
              <a:rPr lang="pt-BR" dirty="0"/>
              <a:t>no ciclo de vida</a:t>
            </a:r>
            <a:br>
              <a:rPr lang="pt-BR" dirty="0"/>
            </a:br>
            <a:endParaRPr lang="pt-BR" dirty="0"/>
          </a:p>
        </p:txBody>
      </p:sp>
      <p:sp>
        <p:nvSpPr>
          <p:cNvPr id="3" name="Text Placeholder 2"/>
          <p:cNvSpPr>
            <a:spLocks noGrp="1"/>
          </p:cNvSpPr>
          <p:nvPr>
            <p:ph type="body" idx="1"/>
          </p:nvPr>
        </p:nvSpPr>
        <p:spPr/>
        <p:txBody>
          <a:bodyPr/>
          <a:lstStyle/>
          <a:p>
            <a:r>
              <a:rPr lang="pt-BR" sz="2400" dirty="0"/>
              <a:t>O arquiteto de software tem grande influência em todas as fases do ciclo de vida do software</a:t>
            </a:r>
          </a:p>
          <a:p>
            <a:endParaRPr lang="pt-BR" sz="2000" dirty="0" smtClean="0"/>
          </a:p>
          <a:p>
            <a:r>
              <a:rPr lang="en-US" sz="2400" i="1" dirty="0"/>
              <a:t>“The life of a software architect is a long and rapid succession of suboptimal design decisions taken partly in the dark” </a:t>
            </a:r>
            <a:r>
              <a:rPr lang="en-US" sz="2400" dirty="0"/>
              <a:t>- </a:t>
            </a:r>
            <a:r>
              <a:rPr lang="en-US" sz="2400" dirty="0" err="1"/>
              <a:t>Kruchten</a:t>
            </a:r>
            <a:endParaRPr lang="en-US" sz="2400" dirty="0"/>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16</a:t>
            </a:fld>
            <a:endParaRPr lang="pt-BR"/>
          </a:p>
        </p:txBody>
      </p:sp>
    </p:spTree>
    <p:extLst>
      <p:ext uri="{BB962C8B-B14F-4D97-AF65-F5344CB8AC3E}">
        <p14:creationId xmlns:p14="http://schemas.microsoft.com/office/powerpoint/2010/main" val="26144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4"/>
            <a:ext cx="8520600" cy="572700"/>
          </a:xfrm>
        </p:spPr>
        <p:txBody>
          <a:bodyPr/>
          <a:lstStyle/>
          <a:p>
            <a:pPr algn="ctr"/>
            <a:r>
              <a:rPr lang="pt-BR" dirty="0" smtClean="0"/>
              <a:t>Requisitos de um arquiteto de software</a:t>
            </a:r>
            <a:endParaRPr lang="pt-BR" dirty="0"/>
          </a:p>
        </p:txBody>
      </p:sp>
      <p:sp>
        <p:nvSpPr>
          <p:cNvPr id="3" name="Text Placeholder 2"/>
          <p:cNvSpPr>
            <a:spLocks noGrp="1"/>
          </p:cNvSpPr>
          <p:nvPr>
            <p:ph type="body" idx="1"/>
          </p:nvPr>
        </p:nvSpPr>
        <p:spPr/>
        <p:txBody>
          <a:bodyPr/>
          <a:lstStyle/>
          <a:p>
            <a:r>
              <a:rPr lang="pt-BR" sz="2000" dirty="0"/>
              <a:t>O arquiteto de software é responsável por entender e gerenciar os requisitos </a:t>
            </a:r>
            <a:r>
              <a:rPr lang="pt-BR" sz="2000" dirty="0" smtClean="0"/>
              <a:t>não-funcionais</a:t>
            </a:r>
          </a:p>
          <a:p>
            <a:endParaRPr lang="pt-BR" sz="2000" dirty="0"/>
          </a:p>
          <a:p>
            <a:r>
              <a:rPr lang="pt-BR" sz="2000" dirty="0"/>
              <a:t>O arquiteto de software revisa e aprova os requisitos em nível de sistema e o design feito pela equipe de </a:t>
            </a:r>
            <a:r>
              <a:rPr lang="pt-BR" sz="2000" dirty="0" smtClean="0"/>
              <a:t>desenvolvimento</a:t>
            </a:r>
          </a:p>
          <a:p>
            <a:pPr lvl="1"/>
            <a:r>
              <a:rPr lang="pt-BR" sz="1800" dirty="0" smtClean="0"/>
              <a:t>O </a:t>
            </a:r>
            <a:r>
              <a:rPr lang="pt-BR" sz="1800" dirty="0"/>
              <a:t>arquiteto de </a:t>
            </a:r>
            <a:r>
              <a:rPr lang="pt-BR" sz="1800" dirty="0" smtClean="0"/>
              <a:t>software dá suporte na formulação de requisitos</a:t>
            </a:r>
            <a:endParaRPr lang="pt-BR" sz="1800" dirty="0"/>
          </a:p>
          <a:p>
            <a:endParaRPr lang="pt-BR" sz="2000" dirty="0"/>
          </a:p>
          <a:p>
            <a:endParaRPr lang="pt-BR" sz="2000" dirty="0"/>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17</a:t>
            </a:fld>
            <a:endParaRPr lang="pt-BR"/>
          </a:p>
        </p:txBody>
      </p:sp>
    </p:spTree>
    <p:extLst>
      <p:ext uri="{BB962C8B-B14F-4D97-AF65-F5344CB8AC3E}">
        <p14:creationId xmlns:p14="http://schemas.microsoft.com/office/powerpoint/2010/main" val="1574721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smtClean="0"/>
              <a:t>Análise de Riscos</a:t>
            </a:r>
            <a:endParaRPr lang="pt-BR" dirty="0"/>
          </a:p>
        </p:txBody>
      </p:sp>
      <p:sp>
        <p:nvSpPr>
          <p:cNvPr id="3" name="Text Placeholder 2"/>
          <p:cNvSpPr>
            <a:spLocks noGrp="1"/>
          </p:cNvSpPr>
          <p:nvPr>
            <p:ph type="body" idx="1"/>
          </p:nvPr>
        </p:nvSpPr>
        <p:spPr/>
        <p:txBody>
          <a:bodyPr/>
          <a:lstStyle/>
          <a:p>
            <a:r>
              <a:rPr lang="pt-BR" sz="2000" dirty="0" smtClean="0"/>
              <a:t>Provê a gerência e demais stakeholders com informação sobre os riscos técnicos do software</a:t>
            </a:r>
          </a:p>
          <a:p>
            <a:endParaRPr lang="pt-BR" sz="2000" dirty="0"/>
          </a:p>
          <a:p>
            <a:r>
              <a:rPr lang="pt-BR" sz="2000" dirty="0" smtClean="0"/>
              <a:t>Elabora um plano de redução de riscos</a:t>
            </a:r>
          </a:p>
          <a:p>
            <a:endParaRPr lang="pt-BR" sz="2000" dirty="0"/>
          </a:p>
          <a:p>
            <a:r>
              <a:rPr lang="pt-BR" sz="2000" dirty="0" smtClean="0"/>
              <a:t>O arquiteto deve ser capaz de entender o impacto que as mudanças terão sobre o software</a:t>
            </a:r>
          </a:p>
          <a:p>
            <a:endParaRPr lang="pt-BR" dirty="0"/>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18</a:t>
            </a:fld>
            <a:endParaRPr lang="pt-BR"/>
          </a:p>
        </p:txBody>
      </p:sp>
    </p:spTree>
    <p:extLst>
      <p:ext uri="{BB962C8B-B14F-4D97-AF65-F5344CB8AC3E}">
        <p14:creationId xmlns:p14="http://schemas.microsoft.com/office/powerpoint/2010/main" val="5769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54970"/>
            <a:ext cx="8520600" cy="572700"/>
          </a:xfrm>
        </p:spPr>
        <p:txBody>
          <a:bodyPr/>
          <a:lstStyle/>
          <a:p>
            <a:pPr algn="ctr"/>
            <a:r>
              <a:rPr lang="pt-BR" i="1" dirty="0" smtClean="0"/>
              <a:t>Design</a:t>
            </a:r>
            <a:endParaRPr lang="pt-BR" i="1" dirty="0"/>
          </a:p>
        </p:txBody>
      </p:sp>
      <p:sp>
        <p:nvSpPr>
          <p:cNvPr id="3" name="Text Placeholder 2"/>
          <p:cNvSpPr>
            <a:spLocks noGrp="1"/>
          </p:cNvSpPr>
          <p:nvPr>
            <p:ph type="body" idx="1"/>
          </p:nvPr>
        </p:nvSpPr>
        <p:spPr/>
        <p:txBody>
          <a:bodyPr/>
          <a:lstStyle/>
          <a:p>
            <a:r>
              <a:rPr lang="pt-BR" dirty="0" smtClean="0"/>
              <a:t>Projeto da estrutura geral do software assim como os componentes críticos, interfaces, e políticas de desenvolvimento</a:t>
            </a:r>
          </a:p>
          <a:p>
            <a:endParaRPr lang="pt-BR" dirty="0"/>
          </a:p>
          <a:p>
            <a:r>
              <a:rPr lang="pt-BR" dirty="0" smtClean="0"/>
              <a:t>Conjunto de diretivas para a equipe de desenvolvimento, assim como guias de estilo de codificação</a:t>
            </a:r>
          </a:p>
          <a:p>
            <a:endParaRPr lang="pt-BR" dirty="0"/>
          </a:p>
          <a:p>
            <a:r>
              <a:rPr lang="pt-BR" dirty="0" smtClean="0"/>
              <a:t>Autoridade final em problemas e decisões como estilo de design e desenvolvimento</a:t>
            </a:r>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19</a:t>
            </a:fld>
            <a:endParaRPr lang="pt-BR"/>
          </a:p>
        </p:txBody>
      </p:sp>
    </p:spTree>
    <p:extLst>
      <p:ext uri="{BB962C8B-B14F-4D97-AF65-F5344CB8AC3E}">
        <p14:creationId xmlns:p14="http://schemas.microsoft.com/office/powerpoint/2010/main" val="1595599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285698"/>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pt-BR" dirty="0" smtClean="0"/>
              <a:t>Concepção do termo “Arquitetura de </a:t>
            </a:r>
            <a:r>
              <a:rPr lang="pt-BR" i="1" dirty="0" smtClean="0"/>
              <a:t>Software</a:t>
            </a:r>
            <a:r>
              <a:rPr lang="pt-BR" dirty="0" smtClean="0"/>
              <a:t>”</a:t>
            </a:r>
            <a:endParaRPr dirty="0"/>
          </a:p>
        </p:txBody>
      </p:sp>
      <p:sp>
        <p:nvSpPr>
          <p:cNvPr id="62" name="Google Shape;62;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pt-BR"/>
              <a:t>2</a:t>
            </a:fld>
            <a:endParaRPr/>
          </a:p>
        </p:txBody>
      </p:sp>
      <p:sp>
        <p:nvSpPr>
          <p:cNvPr id="63" name="Google Shape;63;p14"/>
          <p:cNvSpPr txBox="1">
            <a:spLocks noGrp="1"/>
          </p:cNvSpPr>
          <p:nvPr>
            <p:ph type="body" idx="1"/>
          </p:nvPr>
        </p:nvSpPr>
        <p:spPr>
          <a:xfrm>
            <a:off x="311700" y="1076275"/>
            <a:ext cx="8520600" cy="820500"/>
          </a:xfrm>
          <a:prstGeom prst="rect">
            <a:avLst/>
          </a:prstGeom>
        </p:spPr>
        <p:txBody>
          <a:bodyPr spcFirstLastPara="1" wrap="square" lIns="91425" tIns="91425" rIns="91425" bIns="91425" anchor="t" anchorCtr="0">
            <a:noAutofit/>
          </a:bodyPr>
          <a:lstStyle/>
          <a:p>
            <a:pPr marL="457200" lvl="0" indent="-381000" algn="l" rtl="0">
              <a:lnSpc>
                <a:spcPct val="114000"/>
              </a:lnSpc>
              <a:spcBef>
                <a:spcPts val="1000"/>
              </a:spcBef>
              <a:spcAft>
                <a:spcPts val="0"/>
              </a:spcAft>
              <a:buSzPts val="2400"/>
              <a:buChar char="●"/>
            </a:pPr>
            <a:r>
              <a:rPr lang="pt-BR" sz="2400" dirty="0" smtClean="0"/>
              <a:t>NATO Conf. (1969), Ian Sharp – </a:t>
            </a:r>
            <a:r>
              <a:rPr lang="pt-BR" sz="2400" i="1" dirty="0" smtClean="0"/>
              <a:t>“I think that we have something in addition to software engineering: something that we have talked about in small ways but which should be brought out into the open and have attention focused on it. This is the subject of software architecture.”</a:t>
            </a:r>
            <a:endParaRPr sz="2400" i="1" dirty="0" smtClean="0"/>
          </a:p>
          <a:p>
            <a:pPr marL="457200" marR="0" lvl="0" indent="0" algn="l" rtl="0">
              <a:lnSpc>
                <a:spcPct val="114000"/>
              </a:lnSpc>
              <a:spcBef>
                <a:spcPts val="1000"/>
              </a:spcBef>
              <a:spcAft>
                <a:spcPts val="0"/>
              </a:spcAft>
              <a:buNone/>
            </a:pPr>
            <a:endParaRPr sz="2400" dirty="0"/>
          </a:p>
          <a:p>
            <a:pPr marL="914400" marR="0" lvl="0" indent="0" algn="l" rtl="0">
              <a:lnSpc>
                <a:spcPct val="114000"/>
              </a:lnSpc>
              <a:spcBef>
                <a:spcPts val="1000"/>
              </a:spcBef>
              <a:spcAft>
                <a:spcPts val="1000"/>
              </a:spcAft>
              <a:buNone/>
            </a:pPr>
            <a:endParaRPr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smtClean="0"/>
              <a:t>Revisões</a:t>
            </a:r>
            <a:endParaRPr lang="pt-BR" dirty="0"/>
          </a:p>
        </p:txBody>
      </p:sp>
      <p:sp>
        <p:nvSpPr>
          <p:cNvPr id="3" name="Text Placeholder 2"/>
          <p:cNvSpPr>
            <a:spLocks noGrp="1"/>
          </p:cNvSpPr>
          <p:nvPr>
            <p:ph type="body" idx="1"/>
          </p:nvPr>
        </p:nvSpPr>
        <p:spPr/>
        <p:txBody>
          <a:bodyPr/>
          <a:lstStyle/>
          <a:p>
            <a:r>
              <a:rPr lang="pt-BR" dirty="0"/>
              <a:t>O arquiteto de software revisa e aprova os vários </a:t>
            </a:r>
            <a:r>
              <a:rPr lang="pt-BR" i="1" dirty="0" smtClean="0"/>
              <a:t>deliverables </a:t>
            </a:r>
            <a:r>
              <a:rPr lang="pt-BR" dirty="0" smtClean="0"/>
              <a:t>do projeto:</a:t>
            </a:r>
          </a:p>
          <a:p>
            <a:pPr lvl="1"/>
            <a:r>
              <a:rPr lang="pt-BR" sz="1800" dirty="0" smtClean="0"/>
              <a:t>Design de subsistemas</a:t>
            </a:r>
          </a:p>
          <a:p>
            <a:pPr lvl="1"/>
            <a:r>
              <a:rPr lang="pt-BR" sz="1800" dirty="0" smtClean="0"/>
              <a:t>Definição de documentos de interfaces e guias de codificação</a:t>
            </a:r>
          </a:p>
          <a:p>
            <a:pPr lvl="1"/>
            <a:endParaRPr lang="pt-BR" dirty="0"/>
          </a:p>
          <a:p>
            <a:r>
              <a:rPr lang="pt-BR" dirty="0" smtClean="0"/>
              <a:t>O arquiteto de software revisa e aprova toda a documentação gerada</a:t>
            </a:r>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20</a:t>
            </a:fld>
            <a:endParaRPr lang="pt-BR"/>
          </a:p>
        </p:txBody>
      </p:sp>
    </p:spTree>
    <p:extLst>
      <p:ext uri="{BB962C8B-B14F-4D97-AF65-F5344CB8AC3E}">
        <p14:creationId xmlns:p14="http://schemas.microsoft.com/office/powerpoint/2010/main" val="3008440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i="1" dirty="0" smtClean="0"/>
              <a:t>Mentoring</a:t>
            </a:r>
            <a:endParaRPr lang="pt-BR" i="1" dirty="0"/>
          </a:p>
        </p:txBody>
      </p:sp>
      <p:sp>
        <p:nvSpPr>
          <p:cNvPr id="3" name="Text Placeholder 2"/>
          <p:cNvSpPr>
            <a:spLocks noGrp="1"/>
          </p:cNvSpPr>
          <p:nvPr>
            <p:ph type="body" idx="1"/>
          </p:nvPr>
        </p:nvSpPr>
        <p:spPr/>
        <p:txBody>
          <a:bodyPr/>
          <a:lstStyle/>
          <a:p>
            <a:r>
              <a:rPr lang="pt-BR" sz="2000" dirty="0" smtClean="0"/>
              <a:t>Since the software architect is an expert developer and designer it is critical to share this knowledge and experience with other team members</a:t>
            </a:r>
          </a:p>
          <a:p>
            <a:endParaRPr lang="pt-BR" sz="2000" dirty="0"/>
          </a:p>
          <a:p>
            <a:r>
              <a:rPr lang="pt-BR" sz="2000" dirty="0" smtClean="0"/>
              <a:t>This can be done in a number of different ways, including developing and teaching classes, individual help sessions, and seminars</a:t>
            </a:r>
          </a:p>
          <a:p>
            <a:endParaRPr lang="pt-BR" sz="2000" dirty="0"/>
          </a:p>
          <a:p>
            <a:r>
              <a:rPr lang="pt-BR" sz="2000" dirty="0" smtClean="0"/>
              <a:t>An occasional programming session</a:t>
            </a:r>
            <a:endParaRPr lang="pt-BR"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21</a:t>
            </a:fld>
            <a:endParaRPr lang="pt-BR"/>
          </a:p>
        </p:txBody>
      </p:sp>
    </p:spTree>
    <p:extLst>
      <p:ext uri="{BB962C8B-B14F-4D97-AF65-F5344CB8AC3E}">
        <p14:creationId xmlns:p14="http://schemas.microsoft.com/office/powerpoint/2010/main" val="574427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smtClean="0"/>
              <a:t>Implementação</a:t>
            </a:r>
            <a:endParaRPr lang="pt-BR" dirty="0"/>
          </a:p>
        </p:txBody>
      </p:sp>
      <p:sp>
        <p:nvSpPr>
          <p:cNvPr id="3" name="Text Placeholder 2"/>
          <p:cNvSpPr>
            <a:spLocks noGrp="1"/>
          </p:cNvSpPr>
          <p:nvPr>
            <p:ph type="body" idx="1"/>
          </p:nvPr>
        </p:nvSpPr>
        <p:spPr/>
        <p:txBody>
          <a:bodyPr/>
          <a:lstStyle/>
          <a:p>
            <a:r>
              <a:rPr lang="pt-BR" dirty="0" smtClean="0"/>
              <a:t>A implementação pode ser feita pelo arquiteto em projetos pequenos</a:t>
            </a:r>
          </a:p>
          <a:p>
            <a:endParaRPr lang="pt-BR" dirty="0"/>
          </a:p>
          <a:p>
            <a:r>
              <a:rPr lang="pt-BR" dirty="0" smtClean="0"/>
              <a:t>O arquiteto pode ser envolvido nos protótipos iniciais</a:t>
            </a:r>
          </a:p>
          <a:p>
            <a:endParaRPr lang="pt-BR" dirty="0"/>
          </a:p>
          <a:p>
            <a:r>
              <a:rPr lang="pt-BR" dirty="0" smtClean="0"/>
              <a:t>Em grandes projetos existem muitas decisões a serem tomadas</a:t>
            </a:r>
          </a:p>
          <a:p>
            <a:endParaRPr lang="pt-BR" dirty="0"/>
          </a:p>
          <a:p>
            <a:r>
              <a:rPr lang="pt-BR" dirty="0" smtClean="0"/>
              <a:t>O arquiteto não tem tempo para implementar o software!!</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22</a:t>
            </a:fld>
            <a:endParaRPr lang="pt-BR"/>
          </a:p>
        </p:txBody>
      </p:sp>
    </p:spTree>
    <p:extLst>
      <p:ext uri="{BB962C8B-B14F-4D97-AF65-F5344CB8AC3E}">
        <p14:creationId xmlns:p14="http://schemas.microsoft.com/office/powerpoint/2010/main" val="1320027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4"/>
            <a:ext cx="8520600" cy="572700"/>
          </a:xfrm>
        </p:spPr>
        <p:txBody>
          <a:bodyPr/>
          <a:lstStyle/>
          <a:p>
            <a:pPr algn="ctr"/>
            <a:r>
              <a:rPr lang="pt-BR" dirty="0" smtClean="0"/>
              <a:t>Líder de equipe</a:t>
            </a:r>
            <a:endParaRPr lang="pt-BR" dirty="0"/>
          </a:p>
        </p:txBody>
      </p:sp>
      <p:sp>
        <p:nvSpPr>
          <p:cNvPr id="3" name="Text Placeholder 2"/>
          <p:cNvSpPr>
            <a:spLocks noGrp="1"/>
          </p:cNvSpPr>
          <p:nvPr>
            <p:ph type="body" idx="1"/>
          </p:nvPr>
        </p:nvSpPr>
        <p:spPr/>
        <p:txBody>
          <a:bodyPr/>
          <a:lstStyle/>
          <a:p>
            <a:r>
              <a:rPr lang="pt-BR" sz="2000" dirty="0" smtClean="0"/>
              <a:t>O arquiteto de software é líder de um projeto, ou parte dos líderes</a:t>
            </a:r>
          </a:p>
          <a:p>
            <a:endParaRPr lang="pt-BR" sz="2000" dirty="0"/>
          </a:p>
          <a:p>
            <a:r>
              <a:rPr lang="pt-BR" sz="2000" dirty="0" smtClean="0"/>
              <a:t>Em grandes projetos, o arquiteto de software pode ter uma equipe de suporte, ou participar de uma equipe de arquitetura</a:t>
            </a:r>
          </a:p>
          <a:p>
            <a:endParaRPr lang="pt-BR" sz="2000" dirty="0"/>
          </a:p>
          <a:p>
            <a:r>
              <a:rPr lang="pt-BR" sz="2000" dirty="0" smtClean="0"/>
              <a:t>O arquiteto de software precisa liderar as equipes e mantê-los focados em solucionar os riscos do projeto</a:t>
            </a:r>
            <a:endParaRPr lang="pt-BR"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23</a:t>
            </a:fld>
            <a:endParaRPr lang="pt-BR"/>
          </a:p>
        </p:txBody>
      </p:sp>
    </p:spTree>
    <p:extLst>
      <p:ext uri="{BB962C8B-B14F-4D97-AF65-F5344CB8AC3E}">
        <p14:creationId xmlns:p14="http://schemas.microsoft.com/office/powerpoint/2010/main" val="331621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55" y="313407"/>
            <a:ext cx="8520600" cy="572700"/>
          </a:xfrm>
        </p:spPr>
        <p:txBody>
          <a:bodyPr/>
          <a:lstStyle/>
          <a:p>
            <a:pPr algn="ctr"/>
            <a:r>
              <a:rPr lang="pt-BR" i="1" dirty="0"/>
              <a:t>Skills</a:t>
            </a:r>
            <a:r>
              <a:rPr lang="pt-BR" dirty="0"/>
              <a:t>,</a:t>
            </a:r>
            <a:r>
              <a:rPr lang="pt-BR" i="1" dirty="0"/>
              <a:t> background</a:t>
            </a:r>
            <a:r>
              <a:rPr lang="pt-BR" dirty="0"/>
              <a:t>,</a:t>
            </a:r>
            <a:r>
              <a:rPr lang="pt-BR" i="1" dirty="0"/>
              <a:t> attributes</a:t>
            </a:r>
            <a:r>
              <a:rPr lang="pt-BR" dirty="0"/>
              <a:t/>
            </a:r>
            <a:br>
              <a:rPr lang="pt-BR" dirty="0"/>
            </a:br>
            <a:endParaRPr lang="pt-BR" dirty="0"/>
          </a:p>
        </p:txBody>
      </p:sp>
      <p:sp>
        <p:nvSpPr>
          <p:cNvPr id="3" name="Text Placeholder 2"/>
          <p:cNvSpPr>
            <a:spLocks noGrp="1"/>
          </p:cNvSpPr>
          <p:nvPr>
            <p:ph type="body" idx="1"/>
          </p:nvPr>
        </p:nvSpPr>
        <p:spPr/>
        <p:txBody>
          <a:bodyPr/>
          <a:lstStyle/>
          <a:p>
            <a:r>
              <a:rPr lang="pt-BR" dirty="0" smtClean="0"/>
              <a:t>Grande experiência em projeto e desenvolvimento de software</a:t>
            </a:r>
          </a:p>
          <a:p>
            <a:endParaRPr lang="pt-BR" dirty="0"/>
          </a:p>
          <a:p>
            <a:r>
              <a:rPr lang="pt-BR" dirty="0" smtClean="0"/>
              <a:t>Liderança técnica é chave para tomar decisões efetivas</a:t>
            </a:r>
          </a:p>
          <a:p>
            <a:endParaRPr lang="pt-BR" dirty="0"/>
          </a:p>
          <a:p>
            <a:r>
              <a:rPr lang="pt-BR" dirty="0" smtClean="0"/>
              <a:t>O arquiteto de software deve ser reconhecido como um líder técnico</a:t>
            </a:r>
          </a:p>
          <a:p>
            <a:endParaRPr lang="pt-BR" dirty="0"/>
          </a:p>
          <a:p>
            <a:r>
              <a:rPr lang="pt-BR" dirty="0" smtClean="0"/>
              <a:t>Os desenvolvedores devem ser convencidos que as decisões tomadas pelo arquiteto são boas</a:t>
            </a:r>
          </a:p>
          <a:p>
            <a:endParaRPr lang="pt-BR" b="1" dirty="0"/>
          </a:p>
          <a:p>
            <a:endParaRPr lang="pt-BR"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24</a:t>
            </a:fld>
            <a:endParaRPr lang="pt-BR"/>
          </a:p>
        </p:txBody>
      </p:sp>
    </p:spTree>
    <p:extLst>
      <p:ext uri="{BB962C8B-B14F-4D97-AF65-F5344CB8AC3E}">
        <p14:creationId xmlns:p14="http://schemas.microsoft.com/office/powerpoint/2010/main" val="202712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118" y="320334"/>
            <a:ext cx="8520600" cy="572700"/>
          </a:xfrm>
        </p:spPr>
        <p:txBody>
          <a:bodyPr/>
          <a:lstStyle/>
          <a:p>
            <a:pPr algn="ctr"/>
            <a:r>
              <a:rPr lang="pt-BR" i="1" dirty="0"/>
              <a:t>Skills</a:t>
            </a:r>
            <a:r>
              <a:rPr lang="pt-BR" dirty="0"/>
              <a:t>, </a:t>
            </a:r>
            <a:r>
              <a:rPr lang="pt-BR" i="1" dirty="0"/>
              <a:t>background</a:t>
            </a:r>
            <a:r>
              <a:rPr lang="pt-BR" dirty="0"/>
              <a:t>, </a:t>
            </a:r>
            <a:r>
              <a:rPr lang="pt-BR" i="1" dirty="0"/>
              <a:t>attributes</a:t>
            </a:r>
          </a:p>
        </p:txBody>
      </p:sp>
      <p:sp>
        <p:nvSpPr>
          <p:cNvPr id="3" name="Text Placeholder 2"/>
          <p:cNvSpPr>
            <a:spLocks noGrp="1"/>
          </p:cNvSpPr>
          <p:nvPr>
            <p:ph type="body" idx="1"/>
          </p:nvPr>
        </p:nvSpPr>
        <p:spPr/>
        <p:txBody>
          <a:bodyPr/>
          <a:lstStyle/>
          <a:p>
            <a:r>
              <a:rPr lang="pt-BR" sz="2000" dirty="0" smtClean="0"/>
              <a:t>Facilidade de trabalhar em equipe é essencial</a:t>
            </a:r>
          </a:p>
          <a:p>
            <a:endParaRPr lang="pt-BR" sz="2000" dirty="0"/>
          </a:p>
          <a:p>
            <a:r>
              <a:rPr lang="pt-BR" sz="2000" dirty="0" smtClean="0"/>
              <a:t>Habilidades de comunicação são vitais para o trabalho do arquiteto</a:t>
            </a:r>
          </a:p>
          <a:p>
            <a:endParaRPr lang="pt-BR" sz="2000" dirty="0"/>
          </a:p>
          <a:p>
            <a:r>
              <a:rPr lang="pt-BR" sz="2000" dirty="0" smtClean="0"/>
              <a:t>O arquiteto deve ser capaz de tomar a decisão final quando há algum desacordo técnico dentro da equipe de desenvolvimento</a:t>
            </a:r>
            <a:endParaRPr lang="pt-BR"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25</a:t>
            </a:fld>
            <a:endParaRPr lang="pt-BR"/>
          </a:p>
        </p:txBody>
      </p:sp>
    </p:spTree>
    <p:extLst>
      <p:ext uri="{BB962C8B-B14F-4D97-AF65-F5344CB8AC3E}">
        <p14:creationId xmlns:p14="http://schemas.microsoft.com/office/powerpoint/2010/main" val="1543838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4"/>
            <a:ext cx="8520600" cy="572700"/>
          </a:xfrm>
        </p:spPr>
        <p:txBody>
          <a:bodyPr/>
          <a:lstStyle/>
          <a:p>
            <a:pPr algn="ctr"/>
            <a:r>
              <a:rPr lang="pt-BR" i="1" dirty="0"/>
              <a:t>Skills</a:t>
            </a:r>
            <a:r>
              <a:rPr lang="pt-BR" dirty="0"/>
              <a:t>, </a:t>
            </a:r>
            <a:r>
              <a:rPr lang="pt-BR" i="1" dirty="0"/>
              <a:t>background</a:t>
            </a:r>
            <a:r>
              <a:rPr lang="pt-BR" dirty="0"/>
              <a:t>, </a:t>
            </a:r>
            <a:r>
              <a:rPr lang="pt-BR" i="1" dirty="0"/>
              <a:t>attributes</a:t>
            </a:r>
          </a:p>
        </p:txBody>
      </p:sp>
      <p:sp>
        <p:nvSpPr>
          <p:cNvPr id="3" name="Text Placeholder 2"/>
          <p:cNvSpPr>
            <a:spLocks noGrp="1"/>
          </p:cNvSpPr>
          <p:nvPr>
            <p:ph type="body" idx="1"/>
          </p:nvPr>
        </p:nvSpPr>
        <p:spPr/>
        <p:txBody>
          <a:bodyPr/>
          <a:lstStyle/>
          <a:p>
            <a:r>
              <a:rPr lang="pt-BR" dirty="0" smtClean="0"/>
              <a:t>O arquiteto de software deve ter a habilidade de fazer seleções de tecnologias que facilitem o desenvolvimento</a:t>
            </a:r>
          </a:p>
          <a:p>
            <a:endParaRPr lang="pt-BR" dirty="0"/>
          </a:p>
          <a:p>
            <a:r>
              <a:rPr lang="pt-BR" dirty="0" smtClean="0"/>
              <a:t>O arquiteto de software deve evitar a tendência de escolher uma tecnologia por moda</a:t>
            </a:r>
          </a:p>
          <a:p>
            <a:endParaRPr lang="pt-BR" dirty="0"/>
          </a:p>
          <a:p>
            <a:r>
              <a:rPr lang="pt-BR" dirty="0" smtClean="0"/>
              <a:t>O arquiteto de software deve tomar cuidado com líderes técnicos que querem impor uma determinada tecnologia</a:t>
            </a:r>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26</a:t>
            </a:fld>
            <a:endParaRPr lang="pt-BR"/>
          </a:p>
        </p:txBody>
      </p:sp>
    </p:spTree>
    <p:extLst>
      <p:ext uri="{BB962C8B-B14F-4D97-AF65-F5344CB8AC3E}">
        <p14:creationId xmlns:p14="http://schemas.microsoft.com/office/powerpoint/2010/main" val="2917496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99552"/>
            <a:ext cx="8520600" cy="572700"/>
          </a:xfrm>
        </p:spPr>
        <p:txBody>
          <a:bodyPr/>
          <a:lstStyle/>
          <a:p>
            <a:pPr algn="ctr"/>
            <a:r>
              <a:rPr lang="pt-BR" dirty="0" smtClean="0"/>
              <a:t>O que faz o arquiteto de software?</a:t>
            </a:r>
            <a:endParaRPr lang="pt-BR" dirty="0"/>
          </a:p>
        </p:txBody>
      </p:sp>
      <p:sp>
        <p:nvSpPr>
          <p:cNvPr id="3" name="Text Placeholder 2"/>
          <p:cNvSpPr>
            <a:spLocks noGrp="1"/>
          </p:cNvSpPr>
          <p:nvPr>
            <p:ph type="body" idx="1"/>
          </p:nvPr>
        </p:nvSpPr>
        <p:spPr/>
        <p:txBody>
          <a:bodyPr/>
          <a:lstStyle/>
          <a:p>
            <a:r>
              <a:rPr lang="pt-BR" sz="2000" dirty="0" smtClean="0"/>
              <a:t>Define a arquitetura do software</a:t>
            </a:r>
          </a:p>
          <a:p>
            <a:endParaRPr lang="pt-BR" sz="2000" dirty="0"/>
          </a:p>
          <a:p>
            <a:r>
              <a:rPr lang="pt-BR" sz="2000" dirty="0" smtClean="0"/>
              <a:t>Mantém a integridade da arquitetura do software através de revisões</a:t>
            </a:r>
            <a:endParaRPr lang="pt-BR" sz="2000" dirty="0"/>
          </a:p>
          <a:p>
            <a:endParaRPr lang="pt-BR" sz="2000" dirty="0" smtClean="0"/>
          </a:p>
          <a:p>
            <a:r>
              <a:rPr lang="pt-BR" sz="2000" dirty="0" smtClean="0"/>
              <a:t>Apresenta a arquitetura para os diversos stakeholders, em diferentes níveis de abstração</a:t>
            </a:r>
          </a:p>
          <a:p>
            <a:endParaRPr lang="pt-BR" sz="2000" dirty="0"/>
          </a:p>
          <a:p>
            <a:r>
              <a:rPr lang="pt-BR" sz="2000" dirty="0" smtClean="0"/>
              <a:t>Identifica e analisa os ricos do projeto</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27</a:t>
            </a:fld>
            <a:endParaRPr lang="pt-BR"/>
          </a:p>
        </p:txBody>
      </p:sp>
    </p:spTree>
    <p:extLst>
      <p:ext uri="{BB962C8B-B14F-4D97-AF65-F5344CB8AC3E}">
        <p14:creationId xmlns:p14="http://schemas.microsoft.com/office/powerpoint/2010/main" val="34852159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06479"/>
            <a:ext cx="8520600" cy="572700"/>
          </a:xfrm>
        </p:spPr>
        <p:txBody>
          <a:bodyPr/>
          <a:lstStyle/>
          <a:p>
            <a:pPr algn="ctr"/>
            <a:r>
              <a:rPr lang="pt-BR" dirty="0" smtClean="0"/>
              <a:t>O que faz o arquiteto de software?</a:t>
            </a:r>
            <a:endParaRPr lang="pt-BR" dirty="0"/>
          </a:p>
        </p:txBody>
      </p:sp>
      <p:sp>
        <p:nvSpPr>
          <p:cNvPr id="3" name="Text Placeholder 2"/>
          <p:cNvSpPr>
            <a:spLocks noGrp="1"/>
          </p:cNvSpPr>
          <p:nvPr>
            <p:ph type="body" idx="1"/>
          </p:nvPr>
        </p:nvSpPr>
        <p:spPr/>
        <p:txBody>
          <a:bodyPr/>
          <a:lstStyle/>
          <a:p>
            <a:r>
              <a:rPr lang="pt-BR" dirty="0" smtClean="0"/>
              <a:t>Participa do planejamento do projeto</a:t>
            </a:r>
          </a:p>
          <a:p>
            <a:endParaRPr lang="pt-BR" dirty="0"/>
          </a:p>
          <a:p>
            <a:r>
              <a:rPr lang="pt-BR" dirty="0" smtClean="0"/>
              <a:t>Resolve problemas além da arquitetura do software se necessário</a:t>
            </a:r>
          </a:p>
          <a:p>
            <a:endParaRPr lang="pt-BR" dirty="0"/>
          </a:p>
          <a:p>
            <a:r>
              <a:rPr lang="pt-BR" dirty="0" smtClean="0"/>
              <a:t>Ajuda a equipe de marketing na definição de produtos futuros</a:t>
            </a:r>
          </a:p>
          <a:p>
            <a:endParaRPr lang="pt-BR" dirty="0"/>
          </a:p>
          <a:p>
            <a:r>
              <a:rPr lang="pt-BR" dirty="0" smtClean="0"/>
              <a:t>Trabalha ativamente com as equipes de design, implementação e integração</a:t>
            </a:r>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28</a:t>
            </a:fld>
            <a:endParaRPr lang="pt-BR"/>
          </a:p>
        </p:txBody>
      </p:sp>
    </p:spTree>
    <p:extLst>
      <p:ext uri="{BB962C8B-B14F-4D97-AF65-F5344CB8AC3E}">
        <p14:creationId xmlns:p14="http://schemas.microsoft.com/office/powerpoint/2010/main" val="614908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54971"/>
            <a:ext cx="8520600" cy="572700"/>
          </a:xfrm>
        </p:spPr>
        <p:txBody>
          <a:bodyPr/>
          <a:lstStyle/>
          <a:p>
            <a:pPr algn="ctr"/>
            <a:r>
              <a:rPr lang="pt-BR" dirty="0" smtClean="0"/>
              <a:t>Agradecimentos</a:t>
            </a:r>
            <a:endParaRPr lang="pt-BR" dirty="0"/>
          </a:p>
        </p:txBody>
      </p:sp>
      <p:sp>
        <p:nvSpPr>
          <p:cNvPr id="3" name="Text Placeholder 2"/>
          <p:cNvSpPr>
            <a:spLocks noGrp="1"/>
          </p:cNvSpPr>
          <p:nvPr>
            <p:ph type="body" idx="1"/>
          </p:nvPr>
        </p:nvSpPr>
        <p:spPr>
          <a:xfrm>
            <a:off x="311700" y="1381076"/>
            <a:ext cx="8520600" cy="3416400"/>
          </a:xfrm>
        </p:spPr>
        <p:txBody>
          <a:bodyPr/>
          <a:lstStyle/>
          <a:p>
            <a:r>
              <a:rPr lang="pt-BR" dirty="0" smtClean="0"/>
              <a:t>Agradeço ao professor </a:t>
            </a:r>
            <a:r>
              <a:rPr lang="pt-BR" dirty="0" smtClean="0"/>
              <a:t>Michel Soares da Universidade Federal do Sergipe pelo </a:t>
            </a:r>
            <a:r>
              <a:rPr lang="pt-BR" dirty="0" smtClean="0"/>
              <a:t>material </a:t>
            </a:r>
            <a:r>
              <a:rPr lang="pt-BR" dirty="0" smtClean="0"/>
              <a:t>disponibilizado.</a:t>
            </a:r>
          </a:p>
          <a:p>
            <a:endParaRPr lang="pt-BR" dirty="0"/>
          </a:p>
          <a:p>
            <a:r>
              <a:rPr lang="pt-BR" dirty="0" smtClean="0"/>
              <a:t>Referências:</a:t>
            </a:r>
            <a:endParaRPr lang="pt-BR" dirty="0"/>
          </a:p>
          <a:p>
            <a:pPr lvl="1">
              <a:lnSpc>
                <a:spcPct val="100000"/>
              </a:lnSpc>
              <a:buFont typeface="Arial"/>
              <a:buChar char="•"/>
            </a:pPr>
            <a:r>
              <a:rPr lang="pt-BR" sz="1800" u="sng" dirty="0">
                <a:solidFill>
                  <a:srgbClr val="0000FF"/>
                </a:solidFill>
                <a:latin typeface="+mj-lt"/>
                <a:hlinkClick r:id="rId2"/>
              </a:rPr>
              <a:t>http://www.sei.cmu.edu/architecture</a:t>
            </a:r>
            <a:r>
              <a:rPr lang="pt-BR" sz="1800" u="sng" dirty="0" smtClean="0">
                <a:solidFill>
                  <a:srgbClr val="0000FF"/>
                </a:solidFill>
                <a:latin typeface="+mj-lt"/>
                <a:hlinkClick r:id="rId2"/>
              </a:rPr>
              <a:t>/</a:t>
            </a:r>
            <a:endParaRPr lang="pt-BR" sz="2400" dirty="0">
              <a:latin typeface="+mj-lt"/>
            </a:endParaRPr>
          </a:p>
          <a:p>
            <a:pPr lvl="1">
              <a:lnSpc>
                <a:spcPct val="100000"/>
              </a:lnSpc>
              <a:buFont typeface="Arial"/>
              <a:buChar char="•"/>
            </a:pPr>
            <a:r>
              <a:rPr lang="pt-BR" sz="1800" u="sng" dirty="0">
                <a:solidFill>
                  <a:srgbClr val="0000FF"/>
                </a:solidFill>
                <a:latin typeface="+mj-lt"/>
                <a:hlinkClick r:id="rId3"/>
              </a:rPr>
              <a:t>http://www.gaudisite.nl</a:t>
            </a:r>
            <a:r>
              <a:rPr lang="pt-BR" sz="1800" u="sng" dirty="0" smtClean="0">
                <a:solidFill>
                  <a:srgbClr val="0000FF"/>
                </a:solidFill>
                <a:latin typeface="+mj-lt"/>
                <a:hlinkClick r:id="rId3"/>
              </a:rPr>
              <a:t>/</a:t>
            </a:r>
            <a:endParaRPr lang="pt-BR" sz="2400" dirty="0">
              <a:latin typeface="+mj-lt"/>
            </a:endParaRPr>
          </a:p>
          <a:p>
            <a:pPr lvl="1">
              <a:lnSpc>
                <a:spcPct val="100000"/>
              </a:lnSpc>
              <a:buFont typeface="Arial"/>
              <a:buChar char="•"/>
            </a:pPr>
            <a:r>
              <a:rPr lang="pt-BR" sz="1800" u="sng" dirty="0">
                <a:solidFill>
                  <a:srgbClr val="0000FF"/>
                </a:solidFill>
                <a:latin typeface="+mj-lt"/>
                <a:hlinkClick r:id="rId4"/>
              </a:rPr>
              <a:t>http://</a:t>
            </a:r>
            <a:r>
              <a:rPr lang="pt-BR" sz="1800" u="sng" dirty="0" smtClean="0">
                <a:solidFill>
                  <a:srgbClr val="0000FF"/>
                </a:solidFill>
                <a:latin typeface="+mj-lt"/>
                <a:hlinkClick r:id="rId4"/>
              </a:rPr>
              <a:t>handbookofsoftwarearchitecture.com</a:t>
            </a:r>
            <a:endParaRPr lang="pt-BR" sz="1800" u="sng" dirty="0" smtClean="0">
              <a:solidFill>
                <a:srgbClr val="0000FF"/>
              </a:solidFill>
              <a:latin typeface="+mj-lt"/>
            </a:endParaRPr>
          </a:p>
          <a:p>
            <a:pPr>
              <a:lnSpc>
                <a:spcPct val="100000"/>
              </a:lnSpc>
              <a:buFont typeface="Arial"/>
              <a:buChar char="•"/>
            </a:pPr>
            <a:endParaRPr lang="pt-BR" dirty="0" smtClean="0"/>
          </a:p>
          <a:p>
            <a:endParaRPr lang="pt-BR" dirty="0"/>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29</a:t>
            </a:fld>
            <a:endParaRPr lang="pt-BR"/>
          </a:p>
        </p:txBody>
      </p:sp>
    </p:spTree>
    <p:extLst>
      <p:ext uri="{BB962C8B-B14F-4D97-AF65-F5344CB8AC3E}">
        <p14:creationId xmlns:p14="http://schemas.microsoft.com/office/powerpoint/2010/main" val="316394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4"/>
            <a:ext cx="8520600" cy="572700"/>
          </a:xfrm>
        </p:spPr>
        <p:txBody>
          <a:bodyPr/>
          <a:lstStyle/>
          <a:p>
            <a:pPr algn="ctr"/>
            <a:r>
              <a:rPr lang="pt-BR" dirty="0" smtClean="0"/>
              <a:t>Pioneiros</a:t>
            </a:r>
            <a:endParaRPr lang="pt-BR" dirty="0"/>
          </a:p>
        </p:txBody>
      </p:sp>
      <p:sp>
        <p:nvSpPr>
          <p:cNvPr id="3" name="Text Placeholder 2"/>
          <p:cNvSpPr>
            <a:spLocks noGrp="1"/>
          </p:cNvSpPr>
          <p:nvPr>
            <p:ph type="body" idx="1"/>
          </p:nvPr>
        </p:nvSpPr>
        <p:spPr/>
        <p:txBody>
          <a:bodyPr/>
          <a:lstStyle/>
          <a:p>
            <a:r>
              <a:rPr lang="pt-BR" sz="2000" dirty="0" smtClean="0"/>
              <a:t>Edsger Dijkstra </a:t>
            </a:r>
          </a:p>
          <a:p>
            <a:pPr lvl="1"/>
            <a:r>
              <a:rPr lang="pt-BR" sz="1600" dirty="0" smtClean="0"/>
              <a:t>The Structure of “THE” – Multiprogramming System. Commun. ACM (1968)</a:t>
            </a:r>
          </a:p>
          <a:p>
            <a:pPr lvl="1"/>
            <a:endParaRPr lang="pt-BR" sz="1200" dirty="0" smtClean="0"/>
          </a:p>
          <a:p>
            <a:r>
              <a:rPr lang="pt-BR" sz="2000" dirty="0" smtClean="0"/>
              <a:t>David Parnas </a:t>
            </a:r>
            <a:endParaRPr lang="pt-BR" sz="2000" dirty="0"/>
          </a:p>
          <a:p>
            <a:pPr lvl="1"/>
            <a:r>
              <a:rPr lang="pt-BR" sz="1600" dirty="0" smtClean="0"/>
              <a:t>“A Technique for Software Module Specification with Examples”, Communications of the ACM, 15, (5), May 1972, pp. 330-336.</a:t>
            </a:r>
            <a:endParaRPr lang="pt-BR" sz="1600" dirty="0"/>
          </a:p>
          <a:p>
            <a:pPr lvl="1"/>
            <a:endParaRPr lang="pt-BR" dirty="0"/>
          </a:p>
          <a:p>
            <a:pPr lvl="1"/>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3</a:t>
            </a:fld>
            <a:endParaRPr lang="pt-BR"/>
          </a:p>
        </p:txBody>
      </p:sp>
    </p:spTree>
    <p:extLst>
      <p:ext uri="{BB962C8B-B14F-4D97-AF65-F5344CB8AC3E}">
        <p14:creationId xmlns:p14="http://schemas.microsoft.com/office/powerpoint/2010/main" val="3530671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54970"/>
            <a:ext cx="8520600" cy="572700"/>
          </a:xfrm>
        </p:spPr>
        <p:txBody>
          <a:bodyPr/>
          <a:lstStyle/>
          <a:p>
            <a:pPr algn="ctr"/>
            <a:r>
              <a:rPr lang="pt-BR" dirty="0" smtClean="0"/>
              <a:t>Por que Arquitetura de Software?</a:t>
            </a:r>
            <a:endParaRPr lang="pt-BR" dirty="0"/>
          </a:p>
        </p:txBody>
      </p:sp>
      <p:sp>
        <p:nvSpPr>
          <p:cNvPr id="3" name="Text Placeholder 2"/>
          <p:cNvSpPr>
            <a:spLocks noGrp="1"/>
          </p:cNvSpPr>
          <p:nvPr>
            <p:ph type="body" idx="1"/>
          </p:nvPr>
        </p:nvSpPr>
        <p:spPr/>
        <p:txBody>
          <a:bodyPr/>
          <a:lstStyle/>
          <a:p>
            <a:r>
              <a:rPr lang="pt-BR" sz="2000" dirty="0" smtClean="0"/>
              <a:t>Conceito provado na prática, no desenvolvimento de grandes sistemas de software</a:t>
            </a:r>
          </a:p>
          <a:p>
            <a:endParaRPr lang="pt-BR" dirty="0" smtClean="0"/>
          </a:p>
          <a:p>
            <a:r>
              <a:rPr lang="pt-BR" sz="2000" dirty="0" smtClean="0"/>
              <a:t>“</a:t>
            </a:r>
            <a:r>
              <a:rPr lang="pt-BR" sz="2000" i="1" dirty="0" smtClean="0"/>
              <a:t>As the size of software systems increases, the algorithms and data structures of the computation no longer constitute the major design problems</a:t>
            </a:r>
            <a:r>
              <a:rPr lang="pt-BR" sz="2000" dirty="0" smtClean="0"/>
              <a:t>”. (David Garlan and Mary Shaw, 1994)</a:t>
            </a:r>
            <a:endParaRPr lang="pt-BR"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4</a:t>
            </a:fld>
            <a:endParaRPr lang="pt-BR"/>
          </a:p>
        </p:txBody>
      </p:sp>
    </p:spTree>
    <p:extLst>
      <p:ext uri="{BB962C8B-B14F-4D97-AF65-F5344CB8AC3E}">
        <p14:creationId xmlns:p14="http://schemas.microsoft.com/office/powerpoint/2010/main" val="300408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45" y="246254"/>
            <a:ext cx="8520600" cy="572700"/>
          </a:xfrm>
        </p:spPr>
        <p:txBody>
          <a:bodyPr/>
          <a:lstStyle/>
          <a:p>
            <a:pPr algn="ctr"/>
            <a:r>
              <a:rPr lang="pt-BR" dirty="0" smtClean="0"/>
              <a:t>Por que Arquitetura de Software?</a:t>
            </a:r>
            <a:endParaRPr lang="pt-BR" dirty="0"/>
          </a:p>
        </p:txBody>
      </p:sp>
      <p:sp>
        <p:nvSpPr>
          <p:cNvPr id="3" name="Text Placeholder 2"/>
          <p:cNvSpPr>
            <a:spLocks noGrp="1"/>
          </p:cNvSpPr>
          <p:nvPr>
            <p:ph type="body" idx="1"/>
          </p:nvPr>
        </p:nvSpPr>
        <p:spPr/>
        <p:txBody>
          <a:bodyPr/>
          <a:lstStyle/>
          <a:p>
            <a:r>
              <a:rPr lang="pt-BR" sz="2000" dirty="0" smtClean="0"/>
              <a:t>“</a:t>
            </a:r>
            <a:r>
              <a:rPr lang="pt-BR" sz="2000" i="1" dirty="0" smtClean="0"/>
              <a:t>Without an architecture that is appropriate for the problem being solved the project will fail</a:t>
            </a:r>
            <a:r>
              <a:rPr lang="pt-BR" sz="2000" dirty="0" smtClean="0"/>
              <a:t>” (Clements et al., 2001)</a:t>
            </a:r>
          </a:p>
          <a:p>
            <a:endParaRPr lang="pt-BR" dirty="0"/>
          </a:p>
          <a:p>
            <a:r>
              <a:rPr lang="en-US" sz="2000" dirty="0"/>
              <a:t>“</a:t>
            </a:r>
            <a:r>
              <a:rPr lang="en-US" sz="2000" i="1" dirty="0"/>
              <a:t>Having an architecture allows the development of systems that are better and more resilient to change when compared to systems developed without a clear architectural definition</a:t>
            </a:r>
            <a:r>
              <a:rPr lang="en-US" sz="2000" dirty="0"/>
              <a:t>.” (</a:t>
            </a:r>
            <a:r>
              <a:rPr lang="en-US" sz="2000" dirty="0" err="1"/>
              <a:t>Booch</a:t>
            </a:r>
            <a:r>
              <a:rPr lang="en-US" sz="2000" dirty="0"/>
              <a:t>, 2007)</a:t>
            </a:r>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5</a:t>
            </a:fld>
            <a:endParaRPr lang="pt-BR"/>
          </a:p>
        </p:txBody>
      </p:sp>
    </p:spTree>
    <p:extLst>
      <p:ext uri="{BB962C8B-B14F-4D97-AF65-F5344CB8AC3E}">
        <p14:creationId xmlns:p14="http://schemas.microsoft.com/office/powerpoint/2010/main" val="3291220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27261"/>
            <a:ext cx="8520600" cy="572700"/>
          </a:xfrm>
        </p:spPr>
        <p:txBody>
          <a:bodyPr/>
          <a:lstStyle/>
          <a:p>
            <a:pPr algn="ctr"/>
            <a:r>
              <a:rPr lang="pt-BR" dirty="0" smtClean="0"/>
              <a:t>Por que Arquitetura de Software?</a:t>
            </a:r>
            <a:endParaRPr lang="pt-BR" dirty="0"/>
          </a:p>
        </p:txBody>
      </p:sp>
      <p:sp>
        <p:nvSpPr>
          <p:cNvPr id="3" name="Text Placeholder 2"/>
          <p:cNvSpPr>
            <a:spLocks noGrp="1"/>
          </p:cNvSpPr>
          <p:nvPr>
            <p:ph type="body" idx="1"/>
          </p:nvPr>
        </p:nvSpPr>
        <p:spPr/>
        <p:txBody>
          <a:bodyPr/>
          <a:lstStyle/>
          <a:p>
            <a:pPr algn="just"/>
            <a:r>
              <a:rPr lang="en-US" sz="2000" i="1" dirty="0" smtClean="0"/>
              <a:t>“</a:t>
            </a:r>
            <a:r>
              <a:rPr lang="en-US" sz="2000" i="1" dirty="0"/>
              <a:t>Software architecture is the development product that gives the highest return on investment with respect to quality, schedule, and cost. Getting it right sets the stage for everything to come - the system's development, integration, testing, and modification. Getting it wrong means that the fabric of the system is wrong, and it cannot be fixed” (Bass et al 2003).</a:t>
            </a:r>
          </a:p>
          <a:p>
            <a:endParaRPr lang="en-US" sz="2000" dirty="0"/>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6</a:t>
            </a:fld>
            <a:endParaRPr lang="pt-BR"/>
          </a:p>
        </p:txBody>
      </p:sp>
    </p:spTree>
    <p:extLst>
      <p:ext uri="{BB962C8B-B14F-4D97-AF65-F5344CB8AC3E}">
        <p14:creationId xmlns:p14="http://schemas.microsoft.com/office/powerpoint/2010/main" val="130072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smtClean="0"/>
              <a:t>Por que Arquitetura de Software?</a:t>
            </a:r>
            <a:endParaRPr lang="pt-BR" dirty="0"/>
          </a:p>
        </p:txBody>
      </p:sp>
      <p:sp>
        <p:nvSpPr>
          <p:cNvPr id="3" name="Text Placeholder 2"/>
          <p:cNvSpPr>
            <a:spLocks noGrp="1"/>
          </p:cNvSpPr>
          <p:nvPr>
            <p:ph type="body" idx="1"/>
          </p:nvPr>
        </p:nvSpPr>
        <p:spPr/>
        <p:txBody>
          <a:bodyPr/>
          <a:lstStyle/>
          <a:p>
            <a:r>
              <a:rPr lang="en-US" sz="2000" i="1" dirty="0"/>
              <a:t>“For nearly all systems, extra-functional properties (quality attributes or engineering goals) such as performance, reliability, security, or modifiability are as important as making sure that the software computes the correct answer” (Clements et al., 2001)</a:t>
            </a:r>
          </a:p>
          <a:p>
            <a:endParaRPr lang="pt-BR" dirty="0" smtClean="0"/>
          </a:p>
          <a:p>
            <a:r>
              <a:rPr lang="pt-BR" dirty="0" smtClean="0"/>
              <a:t>Ex: Se você precisa de alto desempenho, então você precisa identificar os potenciais gargalos de desempenho de um sistema</a:t>
            </a:r>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7</a:t>
            </a:fld>
            <a:endParaRPr lang="pt-BR"/>
          </a:p>
        </p:txBody>
      </p:sp>
    </p:spTree>
    <p:extLst>
      <p:ext uri="{BB962C8B-B14F-4D97-AF65-F5344CB8AC3E}">
        <p14:creationId xmlns:p14="http://schemas.microsoft.com/office/powerpoint/2010/main" val="113234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46254"/>
            <a:ext cx="8520600" cy="572700"/>
          </a:xfrm>
        </p:spPr>
        <p:txBody>
          <a:bodyPr/>
          <a:lstStyle/>
          <a:p>
            <a:pPr algn="ctr"/>
            <a:r>
              <a:rPr lang="pt-BR" dirty="0" smtClean="0"/>
              <a:t>Definições de Arquitetura de Software</a:t>
            </a:r>
            <a:endParaRPr lang="pt-BR" dirty="0"/>
          </a:p>
        </p:txBody>
      </p:sp>
      <p:sp>
        <p:nvSpPr>
          <p:cNvPr id="3" name="Text Placeholder 2"/>
          <p:cNvSpPr>
            <a:spLocks noGrp="1"/>
          </p:cNvSpPr>
          <p:nvPr>
            <p:ph type="body" idx="1"/>
          </p:nvPr>
        </p:nvSpPr>
        <p:spPr/>
        <p:txBody>
          <a:bodyPr/>
          <a:lstStyle/>
          <a:p>
            <a:r>
              <a:rPr lang="en-US" sz="2000" i="1" dirty="0"/>
              <a:t>“Software architecture is the fundamental organization of a system, embodied in its components, their relationships to each other and the environment, and the principles governing its design and evolution” (ANSI/IEEE, 2000) </a:t>
            </a:r>
            <a:endParaRPr lang="en-US" sz="2000" i="1" dirty="0" smtClean="0"/>
          </a:p>
          <a:p>
            <a:endParaRPr lang="en-US" sz="2000" i="1" dirty="0" smtClean="0"/>
          </a:p>
          <a:p>
            <a:r>
              <a:rPr lang="en-US" sz="2000" i="1" dirty="0" smtClean="0"/>
              <a:t>“</a:t>
            </a:r>
            <a:r>
              <a:rPr lang="en-US" sz="2000" i="1" dirty="0"/>
              <a:t>A collection of software and system components, connections, and </a:t>
            </a:r>
            <a:r>
              <a:rPr lang="en-US" sz="2000" i="1" dirty="0" smtClean="0"/>
              <a:t>constraints” (Boehm et al., 1995)</a:t>
            </a:r>
            <a:endParaRPr lang="en-US" sz="2000" i="1" dirty="0"/>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8</a:t>
            </a:fld>
            <a:endParaRPr lang="pt-BR"/>
          </a:p>
        </p:txBody>
      </p:sp>
    </p:spTree>
    <p:extLst>
      <p:ext uri="{BB962C8B-B14F-4D97-AF65-F5344CB8AC3E}">
        <p14:creationId xmlns:p14="http://schemas.microsoft.com/office/powerpoint/2010/main" val="325321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smtClean="0"/>
              <a:t>Definições de Arquitetura de Software</a:t>
            </a:r>
            <a:endParaRPr lang="pt-BR" dirty="0"/>
          </a:p>
        </p:txBody>
      </p:sp>
      <p:sp>
        <p:nvSpPr>
          <p:cNvPr id="3" name="Text Placeholder 2"/>
          <p:cNvSpPr>
            <a:spLocks noGrp="1"/>
          </p:cNvSpPr>
          <p:nvPr>
            <p:ph type="body" idx="1"/>
          </p:nvPr>
        </p:nvSpPr>
        <p:spPr/>
        <p:txBody>
          <a:bodyPr/>
          <a:lstStyle/>
          <a:p>
            <a:r>
              <a:rPr lang="en-US" sz="2000" i="1" dirty="0"/>
              <a:t>Clements et al., 1997: “The software architecture of a system is the structure or structures of the system, which comprise software components, the externally visible properties of those components, and the relationships among them</a:t>
            </a:r>
            <a:r>
              <a:rPr lang="en-US" sz="2000" i="1" dirty="0" smtClean="0"/>
              <a:t>”</a:t>
            </a:r>
          </a:p>
          <a:p>
            <a:endParaRPr lang="en-US" sz="2000" i="1" dirty="0"/>
          </a:p>
          <a:p>
            <a:r>
              <a:rPr lang="en-US" sz="2000" i="1" dirty="0"/>
              <a:t>Bass et </a:t>
            </a:r>
            <a:r>
              <a:rPr lang="en-US" sz="2000" i="1" dirty="0" smtClean="0"/>
              <a:t>al., </a:t>
            </a:r>
            <a:r>
              <a:rPr lang="en-US" sz="2000" i="1" dirty="0"/>
              <a:t>2003: “An architecture is the result of a set of business and technical decisions”</a:t>
            </a:r>
          </a:p>
          <a:p>
            <a:endParaRPr lang="en-US" sz="2000" i="1" dirty="0"/>
          </a:p>
          <a:p>
            <a:endParaRPr lang="pt-BR"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pt-BR" smtClean="0"/>
              <a:t>9</a:t>
            </a:fld>
            <a:endParaRPr lang="pt-BR"/>
          </a:p>
        </p:txBody>
      </p:sp>
    </p:spTree>
    <p:extLst>
      <p:ext uri="{BB962C8B-B14F-4D97-AF65-F5344CB8AC3E}">
        <p14:creationId xmlns:p14="http://schemas.microsoft.com/office/powerpoint/2010/main" val="34640346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1349</Words>
  <Application>Microsoft Office PowerPoint</Application>
  <PresentationFormat>On-screen Show (16:9)</PresentationFormat>
  <Paragraphs>179</Paragraphs>
  <Slides>29</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Simple Light</vt:lpstr>
      <vt:lpstr> Arquitetura de Software  </vt:lpstr>
      <vt:lpstr>Concepção do termo “Arquitetura de Software”</vt:lpstr>
      <vt:lpstr>Pioneiros</vt:lpstr>
      <vt:lpstr>Por que Arquitetura de Software?</vt:lpstr>
      <vt:lpstr>Por que Arquitetura de Software?</vt:lpstr>
      <vt:lpstr>Por que Arquitetura de Software?</vt:lpstr>
      <vt:lpstr>Por que Arquitetura de Software?</vt:lpstr>
      <vt:lpstr>Definições de Arquitetura de Software</vt:lpstr>
      <vt:lpstr>Definições de Arquitetura de Software</vt:lpstr>
      <vt:lpstr>Alguns conceitos</vt:lpstr>
      <vt:lpstr>Alguns conceitos</vt:lpstr>
      <vt:lpstr>Importância da Arquitetura de Software</vt:lpstr>
      <vt:lpstr>Importância da Arquitetura de Software</vt:lpstr>
      <vt:lpstr>Onde fica a arquitetura do software no ciclo de vida?</vt:lpstr>
      <vt:lpstr>O que faz o arquiteto de software?</vt:lpstr>
      <vt:lpstr>O arquiteto de software no ciclo de vida </vt:lpstr>
      <vt:lpstr>Requisitos de um arquiteto de software</vt:lpstr>
      <vt:lpstr>Análise de Riscos</vt:lpstr>
      <vt:lpstr>Design</vt:lpstr>
      <vt:lpstr>Revisões</vt:lpstr>
      <vt:lpstr>Mentoring</vt:lpstr>
      <vt:lpstr>Implementação</vt:lpstr>
      <vt:lpstr>Líder de equipe</vt:lpstr>
      <vt:lpstr>Skills, background, attributes </vt:lpstr>
      <vt:lpstr>Skills, background, attributes</vt:lpstr>
      <vt:lpstr>Skills, background, attributes</vt:lpstr>
      <vt:lpstr>O que faz o arquiteto de software?</vt:lpstr>
      <vt:lpstr>O que faz o arquiteto de software?</vt:lpstr>
      <vt:lpstr>Agradecimentos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Engenharia de Software Moderna  Cap. 2 - Processos  Prof. Marco Tulio Valente  https://engsoftmoderna.info</dc:title>
  <cp:lastModifiedBy>Eduardo Cunha Campos</cp:lastModifiedBy>
  <cp:revision>68</cp:revision>
  <dcterms:modified xsi:type="dcterms:W3CDTF">2020-08-04T12:53:34Z</dcterms:modified>
</cp:coreProperties>
</file>