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93" r:id="rId3"/>
    <p:sldId id="258" r:id="rId4"/>
    <p:sldId id="259" r:id="rId5"/>
    <p:sldId id="260" r:id="rId6"/>
    <p:sldId id="290" r:id="rId7"/>
    <p:sldId id="261" r:id="rId8"/>
    <p:sldId id="294" r:id="rId9"/>
    <p:sldId id="262" r:id="rId10"/>
    <p:sldId id="263" r:id="rId11"/>
    <p:sldId id="264" r:id="rId12"/>
    <p:sldId id="265" r:id="rId13"/>
    <p:sldId id="266" r:id="rId14"/>
    <p:sldId id="284" r:id="rId15"/>
    <p:sldId id="267" r:id="rId16"/>
    <p:sldId id="285" r:id="rId17"/>
    <p:sldId id="268" r:id="rId18"/>
    <p:sldId id="269" r:id="rId19"/>
    <p:sldId id="270" r:id="rId20"/>
    <p:sldId id="292" r:id="rId21"/>
    <p:sldId id="271" r:id="rId22"/>
    <p:sldId id="286" r:id="rId23"/>
    <p:sldId id="272" r:id="rId24"/>
    <p:sldId id="291" r:id="rId25"/>
    <p:sldId id="274" r:id="rId26"/>
    <p:sldId id="275" r:id="rId27"/>
    <p:sldId id="288" r:id="rId28"/>
    <p:sldId id="276" r:id="rId29"/>
    <p:sldId id="277" r:id="rId30"/>
    <p:sldId id="289" r:id="rId31"/>
    <p:sldId id="278" r:id="rId32"/>
    <p:sldId id="279" r:id="rId33"/>
    <p:sldId id="296" r:id="rId34"/>
    <p:sldId id="280" r:id="rId35"/>
    <p:sldId id="281" r:id="rId36"/>
    <p:sldId id="298" r:id="rId37"/>
    <p:sldId id="295" r:id="rId38"/>
    <p:sldId id="283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31efb5cb_0_71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5831efb5c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5831efb5c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831efb5cb_0_7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5831efb5cb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5831efb5c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31efb5cb_0_121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5831efb5c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5831efb5c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831efb5cb_0_14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5831efb5c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831efb5c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831efb5cb_0_85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5831efb5c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5831efb5c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831efb5cb_0_92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5831efb5c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5831efb5c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6bc53e1aa_0_1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56bc53e1a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6bc53e1a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a90ea96d_0_2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56a90ea96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56a90ea96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6a90ea96d_0_2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56a90ea96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56a90ea96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31efb5cb_0_103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5831efb5c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5831efb5c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a90ea96d_0_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56a90ea9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56a90ea9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6bc53e1aa_0_37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56bc53e1a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56bc53e1a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8be1222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8be1222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8be122224_0_5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58be12222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58be12222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be122224_0_25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58be12222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58be12222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8be122224_0_15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58be1222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58be1222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6a90ea96d_0_43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56a90ea96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56a90ea96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a90ea9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a90ea9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31efb5cb_0_1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5831efb5c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5831efb5c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31efb5cb_0_30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5831efb5c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5831efb5c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31efb5cb_0_21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5831efb5c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5831efb5c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31efb5cb_0_54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5831efb5c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5831efb5c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31efb5cb_0_38:notes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5831efb5c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5831efb5c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a90ea96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a90ea96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icroservic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7UK46qfBL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artinfowler.com/articles/microservice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7UK46qfBL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youtu.be/wgdBVIX9if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8627" y="2462578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Padrões Arquiteturais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Prof. Eduardo Campos (CEFET-MG)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2058" y="4626972"/>
            <a:ext cx="4245360" cy="42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24292E"/>
                </a:solidFill>
                <a:highlight>
                  <a:srgbClr val="FFFFFF"/>
                </a:highlight>
              </a:rPr>
              <a:t>Slides do prof. Marco Túlio Valente do DCC/UFMG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Exemplo usando Vue.js </a:t>
            </a:r>
            <a:r>
              <a:rPr lang="en" sz="1400"/>
              <a:t>(framework JS para construção de interfaces ricas)</a:t>
            </a:r>
            <a:endParaRPr sz="140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602800" y="859725"/>
            <a:ext cx="4485600" cy="419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&lt;script src="https://cdn.jsdelivr.net/npm/vue"&gt;&lt;/script&gt;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&lt;h2&gt;Vue.js&lt;/h2&gt;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&lt;div id="ui"&gt;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{{ temperature }}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&lt;button onclick="incTemp()"&gt;Incrementa&lt;/button&gt;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var model = new Vue({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el: '#ui',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data: {temperature: 24}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function incTemp() {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model.temperature++;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800" y="1291659"/>
            <a:ext cx="1762125" cy="1209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20"/>
          <p:cNvSpPr txBox="1"/>
          <p:nvPr/>
        </p:nvSpPr>
        <p:spPr>
          <a:xfrm>
            <a:off x="5861575" y="928225"/>
            <a:ext cx="2139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da Execução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/>
              <a:t>Exemplo Vue.js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595744" y="859725"/>
            <a:ext cx="5555673" cy="419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&lt;script src="https://cdn.jsdelivr.net/npm/vue"&gt;&lt;/script&gt;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&lt;h2&gt;Vue.js&lt;/h2&gt;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&lt;div id="ui"&gt;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{{ temperature }}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&lt;button onclick="incTemp()"&gt;Incrementa&lt;/button&gt;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var model = new Vue({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el: '#ui',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data: {temperature: 24}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function incTemp() {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model.temperature++;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  <p:sp>
        <p:nvSpPr>
          <p:cNvPr id="123" name="Google Shape;123;p21"/>
          <p:cNvSpPr/>
          <p:nvPr/>
        </p:nvSpPr>
        <p:spPr>
          <a:xfrm>
            <a:off x="505691" y="1714425"/>
            <a:ext cx="4010891" cy="1315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457200" y="3178784"/>
            <a:ext cx="4121024" cy="120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985050" y="1785167"/>
            <a:ext cx="1455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UI (View + Controller)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985050" y="3420946"/>
            <a:ext cx="951623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Model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400" y="986859"/>
            <a:ext cx="1762125" cy="1209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8" name="Google Shape;128;p21"/>
          <p:cNvSpPr txBox="1"/>
          <p:nvPr/>
        </p:nvSpPr>
        <p:spPr>
          <a:xfrm>
            <a:off x="6852175" y="623425"/>
            <a:ext cx="21390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 da Execução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2126673"/>
            <a:ext cx="8520600" cy="8659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Microservices</a:t>
            </a:r>
            <a:endParaRPr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56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i="1" dirty="0"/>
              <a:t>Microservices</a:t>
            </a:r>
            <a:r>
              <a:rPr lang="en" dirty="0"/>
              <a:t>: Motivação</a:t>
            </a:r>
            <a:endParaRPr dirty="0"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457200" y="635709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000" dirty="0" smtClean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 smtClean="0"/>
              <a:t>Métodos </a:t>
            </a:r>
            <a:r>
              <a:rPr lang="en" sz="2400" dirty="0"/>
              <a:t>ágeis preconizam (1) iterações rápidas; (2) entregas frequentes de novas versões; (3) coleta e análise de </a:t>
            </a:r>
            <a:r>
              <a:rPr lang="en" sz="2400" i="1" dirty="0"/>
              <a:t>feedback</a:t>
            </a:r>
            <a:endParaRPr sz="2400" i="1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Porém, mesmo que use um processo como XP ou Scrum, você vai ter pela frente um problema arquitetural para garantir (1), (2) e (3)</a:t>
            </a:r>
            <a:endParaRPr sz="2400"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en" dirty="0"/>
              <a:t>Microservices: Motivação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pt-BR" sz="2000" dirty="0"/>
              <a:t>Qual problema? arquiteturas de software atuais, em tempo de execução, dão origem a sistemas monolíticos</a:t>
            </a:r>
          </a:p>
          <a:p>
            <a:pPr lvl="0">
              <a:spcBef>
                <a:spcPts val="1000"/>
              </a:spcBef>
            </a:pPr>
            <a:r>
              <a:rPr lang="pt-BR" sz="2000" dirty="0"/>
              <a:t>Sistema monolítico: sistema é um grande arquivo executável (JAR, .WAR, exe, etc) que roda como um único processo (de sistema operacional); em outras palavras, em runtime, sistema é um </a:t>
            </a:r>
            <a:r>
              <a:rPr lang="pt-BR" sz="2000" dirty="0" smtClean="0"/>
              <a:t>grande e único módulo</a:t>
            </a:r>
            <a:endParaRPr lang="pt-BR" sz="20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525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Problemas com Monolíticos</a:t>
            </a:r>
            <a:endParaRPr dirty="0"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457200" y="8763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Monolíticos tendem a ser incompatíveis com entregas rápidas</a:t>
            </a:r>
            <a:endParaRPr sz="20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Toda nova release, antes de entrar em produção, tem que passar por testes exaustivos (de funcionalidades, integração, </a:t>
            </a:r>
            <a:r>
              <a:rPr lang="en" sz="2000" dirty="0" smtClean="0"/>
              <a:t>performance, </a:t>
            </a:r>
            <a:r>
              <a:rPr lang="en" sz="2000" dirty="0"/>
              <a:t>etc)</a:t>
            </a:r>
            <a:endParaRPr sz="20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 smtClean="0"/>
              <a:t>Exemplo: </a:t>
            </a:r>
            <a:r>
              <a:rPr lang="en" sz="2000" dirty="0"/>
              <a:t>Suponha um sistema X desenvolvido por 10 times Scrum (Ti)</a:t>
            </a:r>
            <a:endParaRPr sz="2000"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en" dirty="0"/>
              <a:t>Problemas com Monolíticos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63612"/>
            <a:ext cx="8520600" cy="3416400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pt-BR" sz="2000" dirty="0"/>
              <a:t>Times Ti não tem autonomia para colocar seus produtos em produção</a:t>
            </a:r>
          </a:p>
          <a:p>
            <a:pPr lvl="0">
              <a:spcBef>
                <a:spcPts val="1000"/>
              </a:spcBef>
            </a:pPr>
            <a:r>
              <a:rPr lang="pt-BR" sz="2000" dirty="0"/>
              <a:t>Por que? Organização tem medo que mudanças feitas por time Ti, mesmo que pequenas e localizadas, quebrem outras funcionalidades, desenvolvidas por outros times</a:t>
            </a:r>
          </a:p>
          <a:p>
            <a:pPr lvl="0">
              <a:spcBef>
                <a:spcPts val="1000"/>
              </a:spcBef>
            </a:pPr>
            <a:r>
              <a:rPr lang="pt-BR" sz="2000" dirty="0"/>
              <a:t>Logo, antes de entrar em produção um sistema monolítico tem que passar por longos testes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193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457200" y="1321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Riscos de adicionar novas features em um código existente (principalmente, se monolítico)</a:t>
            </a:r>
            <a:endParaRPr dirty="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916" y="1374485"/>
            <a:ext cx="3527429" cy="328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Microservices vs Monolíticos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457200" y="1063059"/>
            <a:ext cx="8229600" cy="152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Solução para problemas enfrentados com monolíticos: quebrá-los em sistemas menores e independentes, que são então chamados de </a:t>
            </a:r>
            <a:r>
              <a:rPr lang="en" sz="2400" b="1" dirty="0"/>
              <a:t>microservices</a:t>
            </a:r>
            <a:endParaRPr sz="2400" b="1" dirty="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699654" y="208359"/>
            <a:ext cx="7772803" cy="591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Definição de Microservices</a:t>
            </a:r>
            <a:endParaRPr dirty="0"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447935" y="959427"/>
            <a:ext cx="8298873" cy="377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Sistemas autônomos, do ponto de vista de desenvolvimento e de execução; times de desenvolvimento tem autonomia para colocá-los em produção, sem ter que consultar outros times ou uma autoridade </a:t>
            </a:r>
            <a:r>
              <a:rPr lang="en" sz="2000" dirty="0" smtClean="0"/>
              <a:t>central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Por que são micro? porque times ágeis são pequenos; </a:t>
            </a:r>
            <a:r>
              <a:rPr lang="en" sz="2000" dirty="0" smtClean="0"/>
              <a:t>logo, responsáveis </a:t>
            </a:r>
            <a:r>
              <a:rPr lang="en" sz="2000" dirty="0"/>
              <a:t>por uma pequena parte de um grande sistema</a:t>
            </a:r>
            <a:endParaRPr sz="2000"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Padrões Arquiteturais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pt-BR" sz="2400" dirty="0" smtClean="0"/>
              <a:t>São padrões </a:t>
            </a:r>
            <a:r>
              <a:rPr lang="pt-BR" sz="2400" dirty="0"/>
              <a:t>de maior granularidade, do que </a:t>
            </a:r>
            <a:r>
              <a:rPr lang="pt-BR" sz="2400" i="1" dirty="0"/>
              <a:t>design patterns</a:t>
            </a:r>
            <a:r>
              <a:rPr lang="pt-BR" sz="2400" dirty="0"/>
              <a:t>. São responsáveis por definir a macro-estrutura de um sistema, incluindo seus subsistemas principais e as comunicações entre </a:t>
            </a:r>
            <a:r>
              <a:rPr lang="pt-BR" sz="2400" dirty="0" smtClean="0"/>
              <a:t>eles.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743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Definição de Microservices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13965"/>
            <a:ext cx="8520600" cy="3416400"/>
          </a:xfrm>
        </p:spPr>
        <p:txBody>
          <a:bodyPr/>
          <a:lstStyle/>
          <a:p>
            <a:pPr lvl="0"/>
            <a:r>
              <a:rPr lang="pt-BR" dirty="0"/>
              <a:t>Cada microservice é um processo independente; comunicação entre eles é via rede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Google Shape;17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4626" y="1853264"/>
            <a:ext cx="4198083" cy="2577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6;p27"/>
          <p:cNvSpPr txBox="1"/>
          <p:nvPr/>
        </p:nvSpPr>
        <p:spPr>
          <a:xfrm>
            <a:off x="1922100" y="4445451"/>
            <a:ext cx="2926991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Source: </a:t>
            </a:r>
            <a:endParaRPr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https://aws.amazon.com/microservices/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3388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Quem usa microservices?</a:t>
            </a:r>
            <a:endParaRPr dirty="0"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"/>
          </p:nvPr>
        </p:nvSpPr>
        <p:spPr>
          <a:xfrm>
            <a:off x="457200" y="1084817"/>
            <a:ext cx="8097982" cy="381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Grandes empresas de Internet, como Google, Facebook, Uber, Amazon, Netflix, WeChat, </a:t>
            </a:r>
            <a:r>
              <a:rPr lang="en" sz="2400" dirty="0" smtClean="0"/>
              <a:t>etc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4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Por exemplo, Netflix possui mais de 500 microserviços (2016) (fonte: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https://youtu.be/57UK46qfBLY</a:t>
            </a:r>
            <a:r>
              <a:rPr lang="en" sz="2400" dirty="0"/>
              <a:t>)</a:t>
            </a:r>
            <a:endParaRPr sz="2400"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9498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Quem usa </a:t>
            </a:r>
            <a:r>
              <a:rPr lang="en" dirty="0" smtClean="0"/>
              <a:t>microservices?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67336"/>
            <a:ext cx="8520600" cy="1070609"/>
          </a:xfrm>
        </p:spPr>
        <p:txBody>
          <a:bodyPr/>
          <a:lstStyle/>
          <a:p>
            <a:pPr lvl="0"/>
            <a:r>
              <a:rPr lang="pt-BR" dirty="0"/>
              <a:t>Motivo que levou Netflix a adotar microservices: em 2008, uma falha no banco de dados central, usado pelo monolítico da empresa, causou uma paralisação dos serviços de entrega de DVDs, que durou 4 dias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Google Shape;18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96895" y="2144048"/>
            <a:ext cx="3467976" cy="26634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7;p28"/>
          <p:cNvSpPr txBox="1"/>
          <p:nvPr/>
        </p:nvSpPr>
        <p:spPr>
          <a:xfrm>
            <a:off x="671542" y="2182255"/>
            <a:ext cx="2073844" cy="262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Visão de runtime dos microservices da Netflix; cada nodo deste grafo é um microservice (migração da Netflix de uma arquitetura monolítica para microservices levou 7 anos)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184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Características de Times que Desenvolvem Microservices</a:t>
            </a:r>
            <a:endParaRPr dirty="0"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1"/>
          </p:nvPr>
        </p:nvSpPr>
        <p:spPr>
          <a:xfrm>
            <a:off x="457200" y="1181100"/>
            <a:ext cx="8229600" cy="3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Cabe a cada time desenvolver, testar, liberar e manter microservices em </a:t>
            </a:r>
            <a:r>
              <a:rPr lang="en" sz="2400" dirty="0" smtClean="0"/>
              <a:t>produção</a:t>
            </a:r>
            <a:endParaRPr sz="24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Ou seja, times tem propriedade integral sobre seus microservices (</a:t>
            </a:r>
            <a:r>
              <a:rPr lang="en" sz="2400" i="1" dirty="0"/>
              <a:t>end-to-end ownership</a:t>
            </a:r>
            <a:r>
              <a:rPr lang="en" sz="2400" dirty="0"/>
              <a:t>); o que é fundamental para que eles possam se mover rapidamente, gerar inovações etc</a:t>
            </a:r>
            <a:endParaRPr sz="2400"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19443"/>
            <a:ext cx="8520600" cy="938689"/>
          </a:xfrm>
        </p:spPr>
        <p:txBody>
          <a:bodyPr/>
          <a:lstStyle/>
          <a:p>
            <a:pPr algn="ctr"/>
            <a:r>
              <a:rPr lang="en" dirty="0"/>
              <a:t>Características de Times que Desenvolvem </a:t>
            </a:r>
            <a:r>
              <a:rPr lang="en" i="1" dirty="0"/>
              <a:t>Microservices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1000"/>
              </a:spcBef>
            </a:pPr>
            <a:r>
              <a:rPr lang="pt-BR" sz="2000" dirty="0" smtClean="0"/>
              <a:t>Portanto, </a:t>
            </a:r>
            <a:r>
              <a:rPr lang="pt-BR" sz="2000" dirty="0"/>
              <a:t>não existem "centralizadores de </a:t>
            </a:r>
            <a:r>
              <a:rPr lang="pt-BR" sz="2000" dirty="0" smtClean="0"/>
              <a:t>decisões“, tais como:</a:t>
            </a:r>
            <a:endParaRPr lang="pt-BR" sz="2000" dirty="0"/>
          </a:p>
          <a:p>
            <a:pPr lvl="1" indent="-342900">
              <a:spcBef>
                <a:spcPts val="1000"/>
              </a:spcBef>
              <a:buSzPts val="1800"/>
            </a:pPr>
            <a:r>
              <a:rPr lang="pt-BR" sz="2000" dirty="0"/>
              <a:t>Times de Garantia de Qualidade (QA): todo novo </a:t>
            </a:r>
            <a:r>
              <a:rPr lang="pt-BR" sz="2000" i="1" dirty="0"/>
              <a:t>release</a:t>
            </a:r>
            <a:r>
              <a:rPr lang="pt-BR" sz="2000" dirty="0"/>
              <a:t> tem que ser aprovado por eles, antes de entrar em produção</a:t>
            </a:r>
          </a:p>
          <a:p>
            <a:pPr lvl="1" indent="-342900">
              <a:spcBef>
                <a:spcPts val="1000"/>
              </a:spcBef>
              <a:buSzPts val="1800"/>
            </a:pPr>
            <a:r>
              <a:rPr lang="pt-BR" sz="2000" dirty="0"/>
              <a:t>Administradores de Bancos de Dados (DBA): toda nova tabela ou coluna em um banco de dados tem que ser aprovada por eles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244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Plataformas de </a:t>
            </a:r>
            <a:r>
              <a:rPr lang="en" i="1" dirty="0"/>
              <a:t>Cloud Computing</a:t>
            </a:r>
            <a:endParaRPr i="1" dirty="0"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401782" y="980209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Disponibilidade de sistemas de cloud (AWS, Google Cloud, Microsoft Azure etc) foi fundamental para impulsionar arquiteturas de microserviços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Por exemplo, Netflix roda na plataforma de cloud da Amazon (AWS)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Uma característica relevante destas plataformas de cloud é sua "elasticidade"; pois é relativamente fácil agregar (ou liberar) novos recursos de hardware para seu sistema, incluindo núcleos de CPUs, memória, bancos de dados etc.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i="1" dirty="0" smtClean="0"/>
              <a:t>Cloud Computing</a:t>
            </a:r>
            <a:r>
              <a:rPr lang="en" dirty="0" smtClean="0"/>
              <a:t>: Vantagens</a:t>
            </a:r>
            <a:endParaRPr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1"/>
          </p:nvPr>
        </p:nvSpPr>
        <p:spPr>
          <a:xfrm>
            <a:off x="457200" y="8001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 smtClean="0"/>
              <a:t>Viabilização de releases rápidos, feedback, etc;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 smtClean="0"/>
              <a:t>Falhas </a:t>
            </a:r>
            <a:r>
              <a:rPr lang="en" sz="2400" dirty="0"/>
              <a:t>passam a ser parciais </a:t>
            </a:r>
            <a:r>
              <a:rPr lang="en" sz="2400" dirty="0" smtClean="0"/>
              <a:t>pois não </a:t>
            </a:r>
            <a:r>
              <a:rPr lang="en" sz="2400" dirty="0"/>
              <a:t>há mais um ponto único de </a:t>
            </a:r>
            <a:r>
              <a:rPr lang="en" sz="2400" dirty="0" smtClean="0"/>
              <a:t>falhas</a:t>
            </a:r>
            <a:endParaRPr lang="en" sz="24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 smtClean="0"/>
              <a:t>Escalabilidade</a:t>
            </a:r>
            <a:r>
              <a:rPr lang="en" sz="2400" dirty="0"/>
              <a:t>, pois não é preciso escalar o monolítico inteiro, mas apenas os microservices mais </a:t>
            </a:r>
            <a:r>
              <a:rPr lang="en" sz="2400" dirty="0" smtClean="0"/>
              <a:t>demandados</a:t>
            </a:r>
            <a:endParaRPr sz="2400"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i="1" dirty="0" smtClean="0"/>
              <a:t>Cloud Computing</a:t>
            </a:r>
            <a:r>
              <a:rPr lang="pt-BR" dirty="0" smtClean="0"/>
              <a:t>:</a:t>
            </a:r>
            <a:r>
              <a:rPr lang="pt-BR" i="1" dirty="0" smtClean="0"/>
              <a:t> </a:t>
            </a:r>
            <a:r>
              <a:rPr lang="pt-BR" dirty="0"/>
              <a:t>Desvantagens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Em vez de gerenciar um processo em runtime, organização vai ter que gerenciar dezenas, </a:t>
            </a:r>
            <a:r>
              <a:rPr lang="pt-BR" sz="2000" dirty="0" smtClean="0"/>
              <a:t>centenas</a:t>
            </a:r>
            <a:r>
              <a:rPr lang="pt-BR" sz="2000" dirty="0"/>
              <a:t>, talvez milhares de processos; </a:t>
            </a:r>
          </a:p>
          <a:p>
            <a:endParaRPr lang="pt-BR" sz="2000" dirty="0"/>
          </a:p>
          <a:p>
            <a:r>
              <a:rPr lang="pt-BR" sz="2000" dirty="0"/>
              <a:t>Comunicação entre </a:t>
            </a:r>
            <a:r>
              <a:rPr lang="pt-BR" sz="2000" i="1" dirty="0"/>
              <a:t>microservices</a:t>
            </a:r>
            <a:r>
              <a:rPr lang="pt-BR" sz="2000" dirty="0"/>
              <a:t> é via protocolos de rede (que pode levar a problemas </a:t>
            </a:r>
            <a:r>
              <a:rPr lang="pt-BR" sz="2000" dirty="0" smtClean="0"/>
              <a:t>de </a:t>
            </a:r>
            <a:r>
              <a:rPr lang="pt-BR" sz="2000" dirty="0"/>
              <a:t>performance, etc</a:t>
            </a:r>
            <a:r>
              <a:rPr lang="pt-BR" sz="2000" dirty="0" smtClean="0"/>
              <a:t>);</a:t>
            </a:r>
            <a:endParaRPr lang="pt-B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182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Microservices: Escalabilidade</a:t>
            </a:r>
            <a:endParaRPr dirty="0"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08" y="839085"/>
            <a:ext cx="6171720" cy="377564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975829" y="4663217"/>
            <a:ext cx="5299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Source: </a:t>
            </a:r>
            <a:r>
              <a:rPr lang="en" sz="1200" u="sng" dirty="0">
                <a:solidFill>
                  <a:schemeClr val="hlink"/>
                </a:solidFill>
                <a:hlinkClick r:id="rId4"/>
              </a:rPr>
              <a:t>https://martinfowler.com/articles/microservices.html</a:t>
            </a:r>
            <a:endParaRPr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Exemplo da Cantina (Escalabilidade)</a:t>
            </a:r>
            <a:endParaRPr dirty="0"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1"/>
          </p:nvPr>
        </p:nvSpPr>
        <p:spPr>
          <a:xfrm>
            <a:off x="457200" y="973281"/>
            <a:ext cx="8312727" cy="3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2000" dirty="0"/>
              <a:t>Suponha uma cantina de uma universidade</a:t>
            </a:r>
            <a:endParaRPr sz="20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Suponha que ela seja um sistema monolítico; e que ela esteja sempre "cheia" e precise ser ampliada, para oferecer um melhor serviço</a:t>
            </a:r>
            <a:endParaRPr sz="20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Sendo um sistema monolítico, a única forma de escalar essa cantina é abrir uma outra cantina (uma nova cópia dela, completa)</a:t>
            </a:r>
            <a:endParaRPr sz="2000"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Padrões Arquiteturais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57200" y="1063059"/>
            <a:ext cx="8229600" cy="19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400" dirty="0"/>
              <a:t>Model View Controller (MVC)</a:t>
            </a:r>
            <a:endParaRPr sz="24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400" dirty="0"/>
              <a:t>Microservices</a:t>
            </a:r>
            <a:endParaRPr sz="24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400" dirty="0"/>
              <a:t>Pipes &amp; Filters</a:t>
            </a:r>
            <a:endParaRPr sz="24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400" dirty="0"/>
              <a:t>Layers</a:t>
            </a:r>
            <a:endParaRPr sz="2400" dirty="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en" dirty="0"/>
              <a:t>Exemplo da Cantina (Escalabilidade)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32885"/>
            <a:ext cx="8520600" cy="3416400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pt-BR" sz="2000" dirty="0"/>
              <a:t>Porém, se assumirmos que a cantina é um conjunto de microservices, podemos fazer uma análise de granularidade mais fina; e descobrir, por exemplo, que os gargalos estão no caixa e no atendimento</a:t>
            </a:r>
          </a:p>
          <a:p>
            <a:pPr lvl="0">
              <a:spcBef>
                <a:spcPts val="1000"/>
              </a:spcBef>
            </a:pPr>
            <a:r>
              <a:rPr lang="pt-BR" sz="2000" dirty="0"/>
              <a:t>Logo, podemos resolver o problema, colocando mais um caixa e uma </a:t>
            </a:r>
            <a:r>
              <a:rPr lang="pt-BR" sz="2000" dirty="0" smtClean="0"/>
              <a:t>atendente… </a:t>
            </a:r>
            <a:r>
              <a:rPr lang="pt-BR" sz="2000" dirty="0"/>
              <a:t>Não precisamos, por exemplo, ampliar a cozinha da cantina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68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Outros Padrões (ou Estilos) Arquiteturais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6"/>
          <p:cNvSpPr txBox="1">
            <a:spLocks noGrp="1"/>
          </p:cNvSpPr>
          <p:nvPr>
            <p:ph type="title"/>
          </p:nvPr>
        </p:nvSpPr>
        <p:spPr>
          <a:xfrm>
            <a:off x="685800" y="208359"/>
            <a:ext cx="7786658" cy="59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Pipes &amp; Filters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body" idx="1"/>
          </p:nvPr>
        </p:nvSpPr>
        <p:spPr>
          <a:xfrm>
            <a:off x="464329" y="904008"/>
            <a:ext cx="8229600" cy="266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Neste tipo de arquitetura, os programas são chamados de </a:t>
            </a:r>
            <a:r>
              <a:rPr lang="en" sz="2000" b="1" dirty="0"/>
              <a:t>filtros</a:t>
            </a:r>
            <a:r>
              <a:rPr lang="en" sz="2000" dirty="0"/>
              <a:t>, os quais realizam tarefas específicas; possuem entradas e saídas bem </a:t>
            </a:r>
            <a:r>
              <a:rPr lang="en" sz="2000" dirty="0" smtClean="0"/>
              <a:t>definidas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Filtros são conectados por meio de </a:t>
            </a:r>
            <a:r>
              <a:rPr lang="en" sz="2000" b="1" dirty="0"/>
              <a:t>pipes</a:t>
            </a:r>
            <a:r>
              <a:rPr lang="en" sz="2000" dirty="0"/>
              <a:t>, os quais armazenam um stream de dados entre dois filtros; agem como buffers entre filtros</a:t>
            </a:r>
            <a:endParaRPr sz="2000" dirty="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en" dirty="0"/>
              <a:t>Pipes &amp; Filters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Filtros não conhecem seus filtros antecessores e sucessores</a:t>
            </a:r>
          </a:p>
          <a:p>
            <a:endParaRPr lang="pt-BR" sz="2000" dirty="0"/>
          </a:p>
          <a:p>
            <a:r>
              <a:rPr lang="pt-BR" sz="2000" dirty="0"/>
              <a:t>Uso muito comum em sistemas Unix. Exemplo: who | sort | lpr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5" name="Google Shape;25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5434" y="2538413"/>
            <a:ext cx="5698547" cy="2030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52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665018" y="152941"/>
            <a:ext cx="7807440" cy="59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Pipes &amp; Filters</a:t>
            </a:r>
            <a:endParaRPr dirty="0"/>
          </a:p>
        </p:txBody>
      </p:sp>
      <p:sp>
        <p:nvSpPr>
          <p:cNvPr id="259" name="Google Shape;259;p37"/>
          <p:cNvSpPr txBox="1">
            <a:spLocks noGrp="1"/>
          </p:cNvSpPr>
          <p:nvPr>
            <p:ph type="body" idx="1"/>
          </p:nvPr>
        </p:nvSpPr>
        <p:spPr>
          <a:xfrm>
            <a:off x="325582" y="813954"/>
            <a:ext cx="8347364" cy="3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Vantagens: </a:t>
            </a:r>
            <a:endParaRPr sz="2000" dirty="0"/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2000" dirty="0"/>
              <a:t>Flexibilidade, pois variadas composições de filtros são possíveis</a:t>
            </a:r>
            <a:endParaRPr sz="2000" dirty="0"/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2000" dirty="0"/>
              <a:t>Paralelismo, pois filtros podem ser executados em paralelo</a:t>
            </a:r>
            <a:endParaRPr sz="20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Desvantagem:</a:t>
            </a:r>
            <a:endParaRPr sz="20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/>
              <a:t>Requer que os filtros sejam independentes; isto é, </a:t>
            </a:r>
            <a:r>
              <a:rPr lang="en" sz="2000" dirty="0" smtClean="0"/>
              <a:t>não dependam </a:t>
            </a:r>
            <a:r>
              <a:rPr lang="en" sz="2000" dirty="0"/>
              <a:t>de dados em comum </a:t>
            </a:r>
            <a:r>
              <a:rPr lang="en" sz="2000" dirty="0" smtClean="0"/>
              <a:t>para </a:t>
            </a:r>
            <a:r>
              <a:rPr lang="en" sz="2000" dirty="0"/>
              <a:t>executarem</a:t>
            </a:r>
            <a:endParaRPr sz="1600" dirty="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8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i="1" dirty="0"/>
              <a:t>Layered Systems</a:t>
            </a:r>
            <a:endParaRPr i="1" dirty="0"/>
          </a:p>
        </p:txBody>
      </p:sp>
      <p:sp>
        <p:nvSpPr>
          <p:cNvPr id="267" name="Google Shape;267;p38"/>
          <p:cNvSpPr txBox="1">
            <a:spLocks noGrp="1"/>
          </p:cNvSpPr>
          <p:nvPr>
            <p:ph type="body" idx="1"/>
          </p:nvPr>
        </p:nvSpPr>
        <p:spPr>
          <a:xfrm>
            <a:off x="457200" y="8001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Sistema em camadas: módulo de uma camada somente pode usar serviços de módulos de camadas inferiores (qualquer uma delas)</a:t>
            </a:r>
            <a:endParaRPr sz="24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Sistema estritamente em camadas: módulo de uma camada somente pode acessar serviços providos pela camada imediatamente inferior</a:t>
            </a:r>
            <a:endParaRPr sz="2400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20975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Arquitetura em 3 camadas (3 – Tier)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9755" y="1027785"/>
            <a:ext cx="5306318" cy="2380434"/>
          </a:xfrm>
        </p:spPr>
        <p:txBody>
          <a:bodyPr/>
          <a:lstStyle/>
          <a:p>
            <a:pPr lvl="0"/>
            <a:r>
              <a:rPr lang="pt-BR" sz="2000" dirty="0"/>
              <a:t>Caso específico de arquitetura em camadas</a:t>
            </a:r>
          </a:p>
          <a:p>
            <a:pPr lvl="0"/>
            <a:endParaRPr lang="pt-BR" sz="2000" dirty="0"/>
          </a:p>
          <a:p>
            <a:pPr lvl="0">
              <a:spcBef>
                <a:spcPts val="1000"/>
              </a:spcBef>
            </a:pPr>
            <a:r>
              <a:rPr lang="pt-BR" sz="2000" dirty="0"/>
              <a:t>Muito comum na construção de sistemas de informação</a:t>
            </a:r>
            <a:r>
              <a:rPr lang="pt-BR" sz="2000" dirty="0" smtClean="0"/>
              <a:t>, incluindo sistemas Web</a:t>
            </a:r>
            <a:endParaRPr lang="pt-BR" sz="2000" dirty="0"/>
          </a:p>
          <a:p>
            <a:pPr marL="114300" lvl="0" indent="0">
              <a:spcBef>
                <a:spcPts val="1000"/>
              </a:spcBef>
              <a:buNone/>
            </a:pPr>
            <a:r>
              <a:rPr lang="pt-BR" dirty="0" smtClean="0"/>
              <a:t>    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2809008" y="4687485"/>
            <a:ext cx="3861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dirty="0">
                <a:solidFill>
                  <a:schemeClr val="dk2"/>
                </a:solidFill>
              </a:rPr>
              <a:t>Source: Software Architecture: Foundations, Theory, and </a:t>
            </a:r>
            <a:r>
              <a:rPr lang="en-US" sz="900" dirty="0" smtClean="0">
                <a:solidFill>
                  <a:schemeClr val="dk2"/>
                </a:solidFill>
              </a:rPr>
              <a:t>Practice </a:t>
            </a:r>
          </a:p>
          <a:p>
            <a:pPr lvl="0"/>
            <a:r>
              <a:rPr lang="en-US" sz="900" dirty="0" smtClean="0">
                <a:solidFill>
                  <a:schemeClr val="dk2"/>
                </a:solidFill>
              </a:rPr>
              <a:t>Taylor</a:t>
            </a:r>
            <a:r>
              <a:rPr lang="en-US" sz="900" dirty="0">
                <a:solidFill>
                  <a:schemeClr val="dk2"/>
                </a:solidFill>
              </a:rPr>
              <a:t>; </a:t>
            </a:r>
            <a:r>
              <a:rPr lang="en-US" sz="900" dirty="0" err="1">
                <a:solidFill>
                  <a:schemeClr val="dk2"/>
                </a:solidFill>
              </a:rPr>
              <a:t>Dashofy</a:t>
            </a:r>
            <a:r>
              <a:rPr lang="en-US" sz="900" dirty="0">
                <a:solidFill>
                  <a:schemeClr val="dk2"/>
                </a:solidFill>
              </a:rPr>
              <a:t>; </a:t>
            </a:r>
            <a:r>
              <a:rPr lang="en-US" sz="900" dirty="0" err="1">
                <a:solidFill>
                  <a:schemeClr val="dk2"/>
                </a:solidFill>
              </a:rPr>
              <a:t>Medvidovic</a:t>
            </a:r>
            <a:r>
              <a:rPr lang="en-US" sz="900" dirty="0">
                <a:solidFill>
                  <a:schemeClr val="dk2"/>
                </a:solidFill>
              </a:rPr>
              <a:t>, John Wiley 2009</a:t>
            </a:r>
            <a:r>
              <a:rPr lang="en-US" sz="900" dirty="0">
                <a:solidFill>
                  <a:schemeClr val="dk1"/>
                </a:solidFill>
              </a:rPr>
              <a:t> </a:t>
            </a:r>
          </a:p>
        </p:txBody>
      </p:sp>
      <p:pic>
        <p:nvPicPr>
          <p:cNvPr id="7" name="Google Shape;28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947402"/>
            <a:ext cx="2514600" cy="4109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430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pt-BR" dirty="0" smtClean="0"/>
              <a:t>Arquitetura em 3 camadas (3 – Tier)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As 3 </a:t>
            </a:r>
            <a:r>
              <a:rPr lang="pt-BR" sz="2400" dirty="0"/>
              <a:t>camadas são as seguintes:</a:t>
            </a:r>
          </a:p>
          <a:p>
            <a:endParaRPr lang="pt-BR" sz="2400" dirty="0"/>
          </a:p>
          <a:p>
            <a:r>
              <a:rPr lang="pt-BR" sz="2400" dirty="0"/>
              <a:t>Interface (pode ser </a:t>
            </a:r>
            <a:r>
              <a:rPr lang="pt-BR" sz="2400" i="1" dirty="0"/>
              <a:t>Web</a:t>
            </a:r>
            <a:r>
              <a:rPr lang="pt-BR" sz="2400" dirty="0"/>
              <a:t>)</a:t>
            </a:r>
          </a:p>
          <a:p>
            <a:endParaRPr lang="pt-BR" sz="2400" dirty="0"/>
          </a:p>
          <a:p>
            <a:r>
              <a:rPr lang="pt-BR" sz="2400" dirty="0"/>
              <a:t>Lógica de negócio do sistema</a:t>
            </a:r>
          </a:p>
          <a:p>
            <a:endParaRPr lang="pt-BR" sz="2400" dirty="0"/>
          </a:p>
          <a:p>
            <a:r>
              <a:rPr lang="pt-BR" sz="2400" dirty="0"/>
              <a:t>Persistência e acesso a dados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6039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51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Vídeos Complementares</a:t>
            </a:r>
            <a:endParaRPr dirty="0"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457200" y="800100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Microservices at Netflix Scale: Principles, Tradeoffs &amp; Lessons Learned; R. Meshenberg, GOTO 2016,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https://youtu.be/57UK46qfBLY</a:t>
            </a: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Microservices; Martin Fowler, GOTO 2014,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youtu.be/wgdBVIX9ifA</a:t>
            </a:r>
            <a:endParaRPr lang="pt-BR" u="sng" dirty="0">
              <a:solidFill>
                <a:schemeClr val="hlink"/>
              </a:solidFill>
            </a:endParaRPr>
          </a:p>
          <a:p>
            <a:pPr lvl="0">
              <a:spcBef>
                <a:spcPts val="1000"/>
              </a:spcBef>
            </a:pPr>
            <a:endParaRPr lang="pt-BR" u="sng" dirty="0" smtClean="0">
              <a:solidFill>
                <a:schemeClr val="hlink"/>
              </a:solidFill>
            </a:endParaRPr>
          </a:p>
          <a:p>
            <a:pPr lvl="0">
              <a:spcBef>
                <a:spcPts val="1000"/>
              </a:spcBef>
            </a:pPr>
            <a:r>
              <a:rPr lang="pt-BR" u="sng" dirty="0" smtClean="0">
                <a:solidFill>
                  <a:schemeClr val="hlink"/>
                </a:solidFill>
              </a:rPr>
              <a:t>Livro</a:t>
            </a:r>
            <a:r>
              <a:rPr lang="pt-BR" u="sng" dirty="0">
                <a:solidFill>
                  <a:schemeClr val="hlink"/>
                </a:solidFill>
              </a:rPr>
              <a:t>:</a:t>
            </a:r>
            <a:endParaRPr lang="en" u="sng" dirty="0" smtClean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endParaRPr lang="en" u="sng" dirty="0" smtClean="0">
              <a:solidFill>
                <a:schemeClr val="hlink"/>
              </a:solidFill>
            </a:endParaRPr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31" y="2260247"/>
            <a:ext cx="1702478" cy="25118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Model View Controller </a:t>
            </a:r>
            <a:r>
              <a:rPr lang="en" dirty="0"/>
              <a:t>(MVC)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517208" y="201432"/>
            <a:ext cx="8229600" cy="77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i="1" dirty="0"/>
              <a:t>Model View Controller </a:t>
            </a:r>
            <a:r>
              <a:rPr lang="en" dirty="0"/>
              <a:t>(MVC)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57200" y="980209"/>
            <a:ext cx="8229600" cy="3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Proposto na década 70; depois usado na implementação de Smalltalk-80</a:t>
            </a:r>
            <a:endParaRPr sz="20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Padrão largamente usado, inclusive na construção de interfaces Web </a:t>
            </a:r>
            <a:endParaRPr sz="20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Divide uma interface gráfica em 3 partes: View, Controller e Model</a:t>
            </a:r>
            <a:endParaRPr sz="2000"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</p:spPr>
        <p:txBody>
          <a:bodyPr/>
          <a:lstStyle/>
          <a:p>
            <a:pPr algn="ctr"/>
            <a:r>
              <a:rPr lang="en" i="1" dirty="0"/>
              <a:t>Model View Controller </a:t>
            </a:r>
            <a:r>
              <a:rPr lang="en" dirty="0"/>
              <a:t>(MVC)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73557"/>
            <a:ext cx="8520600" cy="3416400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pt-BR" sz="2000" b="1" dirty="0"/>
              <a:t>View</a:t>
            </a:r>
            <a:r>
              <a:rPr lang="pt-BR" sz="2000" dirty="0"/>
              <a:t>: classes visuais responsáveis pela apresentação da interface, incluindo </a:t>
            </a:r>
            <a:r>
              <a:rPr lang="pt-BR" sz="2000" i="1" dirty="0"/>
              <a:t>Buttons</a:t>
            </a:r>
            <a:r>
              <a:rPr lang="pt-BR" sz="2000" dirty="0"/>
              <a:t>, </a:t>
            </a:r>
            <a:r>
              <a:rPr lang="pt-BR" sz="2000" i="1" dirty="0"/>
              <a:t>Grids</a:t>
            </a:r>
            <a:r>
              <a:rPr lang="pt-BR" sz="2000" dirty="0"/>
              <a:t>, </a:t>
            </a:r>
            <a:r>
              <a:rPr lang="pt-BR" sz="2000" i="1" dirty="0" smtClean="0"/>
              <a:t>Charts,</a:t>
            </a:r>
            <a:r>
              <a:rPr lang="pt-BR" sz="2000" dirty="0" smtClean="0"/>
              <a:t> </a:t>
            </a:r>
            <a:r>
              <a:rPr lang="pt-BR" sz="2000" dirty="0"/>
              <a:t>etc</a:t>
            </a:r>
          </a:p>
          <a:p>
            <a:pPr lvl="0">
              <a:spcBef>
                <a:spcPts val="1000"/>
              </a:spcBef>
            </a:pPr>
            <a:r>
              <a:rPr lang="pt-BR" sz="2000" b="1" dirty="0"/>
              <a:t>Model: </a:t>
            </a:r>
            <a:r>
              <a:rPr lang="pt-BR" sz="2000" dirty="0"/>
              <a:t>classes não-visuais; armazenam os dados manipulados pela interface e que tem a ver com o domínio da aplicação em construção</a:t>
            </a:r>
          </a:p>
          <a:p>
            <a:pPr lvl="0">
              <a:spcBef>
                <a:spcPts val="1000"/>
              </a:spcBef>
            </a:pPr>
            <a:r>
              <a:rPr lang="pt-BR" sz="2000" b="1" dirty="0"/>
              <a:t>Controller</a:t>
            </a:r>
            <a:r>
              <a:rPr lang="pt-BR" sz="2000" dirty="0"/>
              <a:t>: tratador de eventos gerados pela interface (exemplo, clicks em um botão ou entrada de dados). Podem atualizar o modelo e/ou a </a:t>
            </a:r>
            <a:r>
              <a:rPr lang="pt-BR" sz="2000" i="1" dirty="0"/>
              <a:t>View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43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60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MVC: Sentido das Dependências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1008237"/>
            <a:ext cx="8229600" cy="3577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UI = User interface = </a:t>
            </a:r>
            <a:r>
              <a:rPr lang="en" sz="2400" i="1" dirty="0"/>
              <a:t>View</a:t>
            </a:r>
            <a:r>
              <a:rPr lang="en" sz="2400" dirty="0"/>
              <a:t> + </a:t>
            </a:r>
            <a:r>
              <a:rPr lang="en" sz="2400" i="1" dirty="0" smtClean="0"/>
              <a:t>Controller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400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Por isso, é comum ter </a:t>
            </a:r>
            <a:r>
              <a:rPr lang="en" sz="2400" i="1" dirty="0"/>
              <a:t>View</a:t>
            </a:r>
            <a:r>
              <a:rPr lang="en" sz="2400" dirty="0"/>
              <a:t> e </a:t>
            </a:r>
            <a:r>
              <a:rPr lang="en" sz="2400" i="1" dirty="0"/>
              <a:t>Controller</a:t>
            </a:r>
            <a:r>
              <a:rPr lang="en" sz="2400" dirty="0"/>
              <a:t> implementados na mesma classe; até porque a maioria das </a:t>
            </a:r>
            <a:r>
              <a:rPr lang="en" sz="2400" i="1" dirty="0"/>
              <a:t>Views</a:t>
            </a:r>
            <a:r>
              <a:rPr lang="en" sz="2400" dirty="0"/>
              <a:t> tem um único </a:t>
            </a:r>
            <a:r>
              <a:rPr lang="en" sz="2400" i="1" dirty="0"/>
              <a:t>Controller</a:t>
            </a:r>
            <a:endParaRPr sz="2400" i="1" dirty="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41116"/>
            <a:ext cx="8520600" cy="572700"/>
          </a:xfrm>
        </p:spPr>
        <p:txBody>
          <a:bodyPr/>
          <a:lstStyle/>
          <a:p>
            <a:pPr algn="ctr"/>
            <a:r>
              <a:rPr lang="en" dirty="0"/>
              <a:t>MVC: Sentido das Dependências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3257"/>
            <a:ext cx="8520600" cy="3416400"/>
          </a:xfrm>
        </p:spPr>
        <p:txBody>
          <a:bodyPr/>
          <a:lstStyle/>
          <a:p>
            <a:r>
              <a:rPr lang="pt-BR" sz="2000" dirty="0"/>
              <a:t>UI depende de </a:t>
            </a:r>
            <a:r>
              <a:rPr lang="pt-BR" sz="2000" dirty="0" smtClean="0"/>
              <a:t>Model</a:t>
            </a:r>
          </a:p>
          <a:p>
            <a:endParaRPr lang="pt-BR" sz="2000" dirty="0"/>
          </a:p>
          <a:p>
            <a:r>
              <a:rPr lang="pt-BR" sz="2000" dirty="0"/>
              <a:t>Mas Model não conhece detalhes da UI; isto é, desenvolvedores do modelo não tem consciência da interface que está sendo </a:t>
            </a:r>
            <a:r>
              <a:rPr lang="pt-BR" sz="2000" dirty="0" smtClean="0"/>
              <a:t>usada</a:t>
            </a:r>
          </a:p>
          <a:p>
            <a:endParaRPr lang="pt-BR" sz="2000" dirty="0"/>
          </a:p>
          <a:p>
            <a:r>
              <a:rPr lang="pt-BR" sz="2000" dirty="0"/>
              <a:t>Classes UI são observadoras do modelo (ver padrão Observador, estudado antes)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704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57200" y="208359"/>
            <a:ext cx="82296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dirty="0"/>
              <a:t>MVC: Vantagens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57200" y="859724"/>
            <a:ext cx="8229600" cy="420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Principal objetivo: </a:t>
            </a:r>
            <a:r>
              <a:rPr lang="en" b="1" dirty="0"/>
              <a:t>separação entre apresentação e modelo</a:t>
            </a:r>
            <a:endParaRPr b="1" dirty="0"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Essa separação tem pelo menos três vantagens: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Modelo e UI são conceitos diferentes; por isso, são frequentemente implementados por desenvolvedores com habilidades diferentes</a:t>
            </a:r>
            <a:endParaRPr sz="1800" dirty="0"/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Permite reusar o modelo com interfaces diferentes (veja figura)</a:t>
            </a:r>
            <a:endParaRPr sz="1800" dirty="0"/>
          </a:p>
          <a:p>
            <a:pPr marL="914400" marR="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Promove testabilidade, pois é mais fácil testar objetos não-visuais</a:t>
            </a:r>
            <a:endParaRPr sz="1800" dirty="0"/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341312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960"/>
              <a:buFont typeface="Noto Sans Symbols"/>
              <a:buNone/>
            </a:pPr>
            <a:endParaRPr dirty="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201" y="3350625"/>
            <a:ext cx="2218900" cy="17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1742</Words>
  <Application>Microsoft Office PowerPoint</Application>
  <PresentationFormat>On-screen Show (16:9)</PresentationFormat>
  <Paragraphs>256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Courier New</vt:lpstr>
      <vt:lpstr>Noto Sans Symbols</vt:lpstr>
      <vt:lpstr>Simple Light</vt:lpstr>
      <vt:lpstr>Padrões Arquiteturais  Prof. Eduardo Campos (CEFET-MG)  </vt:lpstr>
      <vt:lpstr>Padrões Arquiteturais</vt:lpstr>
      <vt:lpstr>Padrões Arquiteturais</vt:lpstr>
      <vt:lpstr>Model View Controller (MVC)  </vt:lpstr>
      <vt:lpstr>Model View Controller (MVC)</vt:lpstr>
      <vt:lpstr>Model View Controller (MVC)</vt:lpstr>
      <vt:lpstr>MVC: Sentido das Dependências</vt:lpstr>
      <vt:lpstr>MVC: Sentido das Dependências</vt:lpstr>
      <vt:lpstr>MVC: Vantagens</vt:lpstr>
      <vt:lpstr>Exemplo usando Vue.js (framework JS para construção de interfaces ricas)</vt:lpstr>
      <vt:lpstr>Exemplo Vue.js</vt:lpstr>
      <vt:lpstr>Microservices  </vt:lpstr>
      <vt:lpstr>Microservices: Motivação</vt:lpstr>
      <vt:lpstr>Microservices: Motivação</vt:lpstr>
      <vt:lpstr>Problemas com Monolíticos</vt:lpstr>
      <vt:lpstr>Problemas com Monolíticos</vt:lpstr>
      <vt:lpstr>Riscos de adicionar novas features em um código existente (principalmente, se monolítico)</vt:lpstr>
      <vt:lpstr>Microservices vs Monolíticos</vt:lpstr>
      <vt:lpstr>Definição de Microservices</vt:lpstr>
      <vt:lpstr>Definição de Microservices</vt:lpstr>
      <vt:lpstr>Quem usa microservices?</vt:lpstr>
      <vt:lpstr>Quem usa microservices?</vt:lpstr>
      <vt:lpstr>Características de Times que Desenvolvem Microservices</vt:lpstr>
      <vt:lpstr>Características de Times que Desenvolvem Microservices</vt:lpstr>
      <vt:lpstr>Plataformas de Cloud Computing</vt:lpstr>
      <vt:lpstr>Cloud Computing: Vantagens</vt:lpstr>
      <vt:lpstr>Cloud Computing: Desvantagens</vt:lpstr>
      <vt:lpstr>Microservices: Escalabilidade</vt:lpstr>
      <vt:lpstr>Exemplo da Cantina (Escalabilidade)</vt:lpstr>
      <vt:lpstr>Exemplo da Cantina (Escalabilidade)</vt:lpstr>
      <vt:lpstr>Outros Padrões (ou Estilos) Arquiteturais  </vt:lpstr>
      <vt:lpstr>Pipes &amp; Filters</vt:lpstr>
      <vt:lpstr>Pipes &amp; Filters</vt:lpstr>
      <vt:lpstr>Pipes &amp; Filters</vt:lpstr>
      <vt:lpstr>Layered Systems</vt:lpstr>
      <vt:lpstr>Arquitetura em 3 camadas (3 – Tier)</vt:lpstr>
      <vt:lpstr>Arquitetura em 3 camadas (3 – Tier)</vt:lpstr>
      <vt:lpstr>Vídeos Complementares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Arquiteturais  Prof. Marco Tulio Valente  mtov@dcc.ufmg.br</dc:title>
  <cp:lastModifiedBy>Eduardo Cunha Campos</cp:lastModifiedBy>
  <cp:revision>90</cp:revision>
  <dcterms:modified xsi:type="dcterms:W3CDTF">2020-08-11T12:51:54Z</dcterms:modified>
</cp:coreProperties>
</file>