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8b8b8b"/>
                </a:solidFill>
                <a:latin typeface="Calibri"/>
              </a:rPr>
              <a:t>30/10/18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84102BB-35DD-4FD6-A55C-E918482B7FF4}" type="slidenum">
              <a:rPr lang="pt-BR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Seventh Outline LevelClique para editar os estilos do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8b8b8b"/>
                </a:solidFill>
                <a:latin typeface="Calibri"/>
              </a:rPr>
              <a:t>30/10/18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3FCBF26-7C34-44A3-90A2-237DF84C0E07}" type="slidenum">
              <a:rPr lang="pt-BR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Diagrama de Atividades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Exemplo de swimlanes</a:t>
            </a:r>
            <a:endParaRPr/>
          </a:p>
        </p:txBody>
      </p:sp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>
            <a:off x="814320" y="1825560"/>
            <a:ext cx="7515000" cy="3979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Modelagem de processo de negócios</a:t>
            </a:r>
            <a:endParaRPr/>
          </a:p>
        </p:txBody>
      </p:sp>
      <p:pic>
        <p:nvPicPr>
          <p:cNvPr id="99" name="Picture 3" descr=""/>
          <p:cNvPicPr/>
          <p:nvPr/>
        </p:nvPicPr>
        <p:blipFill>
          <a:blip r:embed="rId1"/>
          <a:stretch/>
        </p:blipFill>
        <p:spPr>
          <a:xfrm>
            <a:off x="2054160" y="1311480"/>
            <a:ext cx="5033520" cy="5357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Modelagem da lógica de casos de uso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A realização de um caso de uso requer que alguma  computação seja realizada.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Esta computação pode ser dividida em atividades.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lang="pt-BR" sz="2800" strike="noStrike">
                <a:solidFill>
                  <a:srgbClr val="000000"/>
                </a:solidFill>
                <a:latin typeface="Calibri"/>
              </a:rPr>
              <a:t>Passo P ocorre até que a C seja verdadeira”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lang="pt-BR" sz="2800" strike="noStrike">
                <a:solidFill>
                  <a:srgbClr val="000000"/>
                </a:solidFill>
                <a:latin typeface="Calibri"/>
              </a:rPr>
              <a:t>Se ocorre C, vai para o passo P”.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Nessas situações, é interessante complementar a descrição do caso de uso com um diagrama de atividade.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Modelagem da lógica de casos de uso</a:t>
            </a:r>
            <a:endParaRPr/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Os fluxos principal, alternativos e de exceção podem ser representados em um único diagrama de atividade.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Identificação de </a:t>
            </a:r>
            <a:r>
              <a:rPr lang="pt-BR" sz="3200" strike="noStrike" u="sng">
                <a:solidFill>
                  <a:srgbClr val="000000"/>
                </a:solidFill>
                <a:latin typeface="Calibri"/>
              </a:rPr>
              <a:t>atividades através do exame dos fluxos do caso de uso.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Modelagem de Casos de Uso</a:t>
            </a:r>
            <a:endParaRPr/>
          </a:p>
        </p:txBody>
      </p:sp>
      <p:pic>
        <p:nvPicPr>
          <p:cNvPr id="105" name="Picture 2" descr=""/>
          <p:cNvPicPr/>
          <p:nvPr/>
        </p:nvPicPr>
        <p:blipFill>
          <a:blip r:embed="rId1"/>
          <a:stretch/>
        </p:blipFill>
        <p:spPr>
          <a:xfrm>
            <a:off x="1409760" y="1259640"/>
            <a:ext cx="6324120" cy="5481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Modelagem de Algoritmos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Nível de abstração mais baixo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Possibilidades de modularização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158760" y="366840"/>
            <a:ext cx="8826120" cy="6122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Exercícios</a:t>
            </a:r>
            <a:endParaRPr/>
          </a:p>
        </p:txBody>
      </p:sp>
      <p:sp>
        <p:nvSpPr>
          <p:cNvPr id="11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Faça um diagrama de atividades para representar o  algoritmo para o cálculo do fatorial de um número.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Locação de DVDs</a:t>
            </a:r>
            <a:endParaRPr/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8229240" cy="4852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O sócio deve se dirigir ao atendente e apresentar seu código  de registro.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O atendente pesquisará o sócio para verificar se este  realmente se encontra registrado.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Se a pessoa em questão não estiver registrada, a locação  deve ser recusada.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Caso o sócio esteja cadastrado, o sistema deve verificar se  este possui alguma pendência, ou seja, se possui alguma  locação ainda não devolvida. Se houver alguma pendência a  locação deverá ser recusada.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Se o sócio não possuir pendências, então o atendente irá  registrar a locação, bem como cada uma das cópias locadas.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Introdução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Tipo de </a:t>
            </a:r>
            <a:r>
              <a:rPr i="1" lang="pt-BR" sz="3200" strike="noStrike">
                <a:solidFill>
                  <a:srgbClr val="000000"/>
                </a:solidFill>
                <a:latin typeface="Calibri"/>
              </a:rPr>
              <a:t>fluxograma estendido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Permite representar ações concorrentes e sua sincronização.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Pode-se especificar: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Processos de negócios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Comportamento interno de um objeto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Comportamento de casos de uso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Algoritmos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Elementos de diagrama de atividades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Elementos podem ser divididos em dois grupos: </a:t>
            </a:r>
            <a:r>
              <a:rPr lang="pt-BR" sz="3200" strike="noStrike" u="sng">
                <a:solidFill>
                  <a:srgbClr val="000000"/>
                </a:solidFill>
                <a:latin typeface="Calibri"/>
              </a:rPr>
              <a:t>controle seqüencial  e controle paralelo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Elementos utilizados em fluxos seqüenciais: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Ação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Atividade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Estados inicial e final, e condição de guarda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Transição de término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Pontos de ramificação e de união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Elementos utilizados em fluxos paralelos: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Barras de sincronização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Barra de bifurcação (fork)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Barra de junção (join)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Elementos</a:t>
            </a:r>
            <a:endParaRPr/>
          </a:p>
        </p:txBody>
      </p:sp>
      <p:pic>
        <p:nvPicPr>
          <p:cNvPr id="85" name="Picture 2" descr=""/>
          <p:cNvPicPr/>
          <p:nvPr/>
        </p:nvPicPr>
        <p:blipFill>
          <a:blip r:embed="rId1"/>
          <a:stretch/>
        </p:blipFill>
        <p:spPr>
          <a:xfrm>
            <a:off x="1149480" y="1771560"/>
            <a:ext cx="6843240" cy="33127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Fluxo de controle sequencial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Um estado em um diagrama de atividade pode ser: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um</a:t>
            </a:r>
            <a:r>
              <a:rPr b="1" i="1" lang="pt-BR" sz="2800" strike="noStrike">
                <a:solidFill>
                  <a:srgbClr val="000000"/>
                </a:solidFill>
                <a:latin typeface="Calibri"/>
              </a:rPr>
              <a:t> estado atividade leva um certo tempo para ser finalizado.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um</a:t>
            </a:r>
            <a:r>
              <a:rPr b="1" i="1" lang="pt-BR" sz="2800" strike="noStrike">
                <a:solidFill>
                  <a:srgbClr val="000000"/>
                </a:solidFill>
                <a:latin typeface="Calibri"/>
              </a:rPr>
              <a:t> estado ação: realizado instantaneamente.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Deve haver um </a:t>
            </a:r>
            <a:r>
              <a:rPr b="1" i="1" lang="pt-BR" sz="3200" strike="noStrike">
                <a:solidFill>
                  <a:srgbClr val="000000"/>
                </a:solidFill>
                <a:latin typeface="Calibri"/>
              </a:rPr>
              <a:t>estado inicial e podem haver vários estados finais e guardas associadas a transições.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Fluxo de controle sequencial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Um </a:t>
            </a:r>
            <a:r>
              <a:rPr b="1" i="1" lang="pt-BR" sz="3200" strike="noStrike">
                <a:solidFill>
                  <a:srgbClr val="000000"/>
                </a:solidFill>
                <a:latin typeface="Calibri"/>
              </a:rPr>
              <a:t>ponto de ramificação possui uma única transição de entrada e várias transições de saída.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Para cada transição de saída, há uma condição de guarda associada.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Quando o fluxo de controle chega a um ponto de ramificação, uma e somente uma das condições de guarda deve ser verdadeira.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Pode haver uma transição com </a:t>
            </a:r>
            <a:r>
              <a:rPr b="1" lang="pt-BR" sz="2800" strike="noStrike">
                <a:solidFill>
                  <a:srgbClr val="000000"/>
                </a:solidFill>
                <a:latin typeface="Calibri"/>
              </a:rPr>
              <a:t>[else].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Um </a:t>
            </a:r>
            <a:r>
              <a:rPr b="1" i="1" lang="pt-BR" sz="3200" strike="noStrike">
                <a:solidFill>
                  <a:srgbClr val="000000"/>
                </a:solidFill>
                <a:latin typeface="Calibri"/>
              </a:rPr>
              <a:t>ponto de união reúne diversas transições que, direta ou indiretamente, têm um ponto de ramificação em comum.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Fluxo de controle paralelo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Uma </a:t>
            </a:r>
            <a:r>
              <a:rPr b="1" i="1" lang="pt-BR" sz="3200" strike="noStrike">
                <a:solidFill>
                  <a:srgbClr val="000000"/>
                </a:solidFill>
                <a:latin typeface="Calibri"/>
              </a:rPr>
              <a:t>barra de bifurcação recebe uma transição de entrada, e cria dois ou mais fluxos de controle paralelos.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cada fluxo é executado independentemente e em paralelo com os demais.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Uma </a:t>
            </a:r>
            <a:r>
              <a:rPr b="1" i="1" lang="pt-BR" sz="3200" strike="noStrike">
                <a:solidFill>
                  <a:srgbClr val="000000"/>
                </a:solidFill>
                <a:latin typeface="Calibri"/>
              </a:rPr>
              <a:t>barra de junção recebe duas ou mais transições de entrada e une os fluxos de controle em um único fluxo.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A transição de saída da barra de junção somente é disparada quando todas as transições de entrada tiverem sido disparadas.</a:t>
            </a:r>
            <a:r>
              <a:rPr i="1" lang="pt-BR" sz="2800" strike="noStrike" u="sng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Diagrama de Atividades – formato geral</a:t>
            </a:r>
            <a:endParaRPr/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832320" y="1917000"/>
            <a:ext cx="7411680" cy="43873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Swimlanes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Algumas vezes, as atividades de um processo podem ser distribuídas por vários agentes que o executarão.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Ex. processos de negócio de uma organização.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Isso pode ser representado através de </a:t>
            </a:r>
            <a:r>
              <a:rPr i="1" lang="pt-BR" sz="3200" strike="noStrike">
                <a:solidFill>
                  <a:srgbClr val="000000"/>
                </a:solidFill>
                <a:latin typeface="Calibri"/>
              </a:rPr>
              <a:t>swim lanes.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As raias de natação dividem o diagrama de atividade em </a:t>
            </a:r>
            <a:r>
              <a:rPr i="1" lang="pt-BR" sz="3200" strike="noStrike">
                <a:solidFill>
                  <a:srgbClr val="000000"/>
                </a:solidFill>
                <a:latin typeface="Calibri"/>
              </a:rPr>
              <a:t>compartimentos 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Cada compartimento contém atividades que são realizadas por  uma entidade.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