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pt-BR" sz="4400" strike="noStrike">
                <a:solidFill>
                  <a:srgbClr val="000000"/>
                </a:solidFill>
                <a:latin typeface="Calibri"/>
              </a:rPr>
              <a:t>Click to edit the title text formatClique para editar o estilo do título mestre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strike="noStrike">
                <a:solidFill>
                  <a:srgbClr val="8b8b8b"/>
                </a:solidFill>
                <a:latin typeface="Calibri"/>
              </a:rPr>
              <a:t>2/29/16</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C9039687-B63D-436C-A542-0C2A972FC3D1}" type="slidenum">
              <a:rPr lang="en-US" sz="1200" strike="noStrike">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pt-BR" sz="3200">
                <a:latin typeface="Calibri"/>
              </a:rPr>
              <a:t>Click to edit the outline text format</a:t>
            </a:r>
            <a:endParaRPr/>
          </a:p>
          <a:p>
            <a:pPr lvl="1">
              <a:buSzPct val="75000"/>
              <a:buFont typeface="StarSymbol"/>
              <a:buChar char=""/>
            </a:pPr>
            <a:r>
              <a:rPr lang="pt-BR" sz="2400">
                <a:latin typeface="Calibri"/>
              </a:rPr>
              <a:t>Second Outline Level</a:t>
            </a:r>
            <a:endParaRPr/>
          </a:p>
          <a:p>
            <a:pPr lvl="2">
              <a:buSzPct val="45000"/>
              <a:buFont typeface="StarSymbol"/>
              <a:buChar char=""/>
            </a:pPr>
            <a:r>
              <a:rPr lang="pt-BR" sz="2000">
                <a:latin typeface="Calibri"/>
              </a:rPr>
              <a:t>Third Outline Level</a:t>
            </a:r>
            <a:endParaRPr/>
          </a:p>
          <a:p>
            <a:pPr lvl="3">
              <a:buSzPct val="75000"/>
              <a:buFont typeface="StarSymbol"/>
              <a:buChar char=""/>
            </a:pPr>
            <a:r>
              <a:rPr lang="pt-BR" sz="2000">
                <a:latin typeface="Calibri"/>
              </a:rPr>
              <a:t>Fourth Outline Level</a:t>
            </a:r>
            <a:endParaRPr/>
          </a:p>
          <a:p>
            <a:pPr lvl="4">
              <a:buSzPct val="45000"/>
              <a:buFont typeface="StarSymbol"/>
              <a:buChar char=""/>
            </a:pPr>
            <a:r>
              <a:rPr lang="pt-BR" sz="2000">
                <a:latin typeface="Calibri"/>
              </a:rPr>
              <a:t>Fifth Outline Level</a:t>
            </a:r>
            <a:endParaRPr/>
          </a:p>
          <a:p>
            <a:pPr lvl="5">
              <a:buSzPct val="45000"/>
              <a:buFont typeface="StarSymbol"/>
              <a:buChar char=""/>
            </a:pPr>
            <a:r>
              <a:rPr lang="pt-BR" sz="2000">
                <a:latin typeface="Calibri"/>
              </a:rPr>
              <a:t>Sixth Outline Level</a:t>
            </a:r>
            <a:endParaRPr/>
          </a:p>
          <a:p>
            <a:pPr lvl="6">
              <a:buSzPct val="45000"/>
              <a:buFont typeface="StarSymbol"/>
              <a:buChar char=""/>
            </a:pPr>
            <a:r>
              <a:rPr lang="pt-BR"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pt-BR" sz="4400" strike="noStrike">
                <a:solidFill>
                  <a:srgbClr val="000000"/>
                </a:solidFill>
                <a:latin typeface="Calibri"/>
              </a:rPr>
              <a:t>Click to edit the title text formatClique para editar o estilo do título mestre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pt-BR" sz="3200" strike="noStrike">
                <a:solidFill>
                  <a:srgbClr val="000000"/>
                </a:solidFill>
                <a:latin typeface="Calibri"/>
              </a:rPr>
              <a:t>Click to edit the outline text format</a:t>
            </a:r>
            <a:endParaRPr/>
          </a:p>
          <a:p>
            <a:pPr lvl="1">
              <a:buSzPct val="75000"/>
              <a:buFont typeface="StarSymbol"/>
              <a:buChar char=""/>
            </a:pPr>
            <a:r>
              <a:rPr lang="pt-BR" sz="3200" strike="noStrike">
                <a:solidFill>
                  <a:srgbClr val="000000"/>
                </a:solidFill>
                <a:latin typeface="Calibri"/>
              </a:rPr>
              <a:t>Second Outline Level</a:t>
            </a:r>
            <a:endParaRPr/>
          </a:p>
          <a:p>
            <a:pPr lvl="2">
              <a:buSzPct val="45000"/>
              <a:buFont typeface="StarSymbol"/>
              <a:buChar char=""/>
            </a:pPr>
            <a:r>
              <a:rPr lang="pt-BR" sz="3200" strike="noStrike">
                <a:solidFill>
                  <a:srgbClr val="000000"/>
                </a:solidFill>
                <a:latin typeface="Calibri"/>
              </a:rPr>
              <a:t>Third Outline Level</a:t>
            </a:r>
            <a:endParaRPr/>
          </a:p>
          <a:p>
            <a:pPr lvl="3">
              <a:buSzPct val="75000"/>
              <a:buFont typeface="StarSymbol"/>
              <a:buChar char=""/>
            </a:pPr>
            <a:r>
              <a:rPr lang="pt-BR" sz="3200" strike="noStrike">
                <a:solidFill>
                  <a:srgbClr val="000000"/>
                </a:solidFill>
                <a:latin typeface="Calibri"/>
              </a:rPr>
              <a:t>Fourth Outline Level</a:t>
            </a:r>
            <a:endParaRPr/>
          </a:p>
          <a:p>
            <a:pPr lvl="4">
              <a:buSzPct val="45000"/>
              <a:buFont typeface="StarSymbol"/>
              <a:buChar char=""/>
            </a:pPr>
            <a:r>
              <a:rPr lang="pt-BR" sz="3200" strike="noStrike">
                <a:solidFill>
                  <a:srgbClr val="000000"/>
                </a:solidFill>
                <a:latin typeface="Calibri"/>
              </a:rPr>
              <a:t>Fifth Outline Level</a:t>
            </a:r>
            <a:endParaRPr/>
          </a:p>
          <a:p>
            <a:pPr lvl="5">
              <a:buSzPct val="45000"/>
              <a:buFont typeface="StarSymbol"/>
              <a:buChar char=""/>
            </a:pPr>
            <a:r>
              <a:rPr lang="pt-BR" sz="3200" strike="noStrike">
                <a:solidFill>
                  <a:srgbClr val="000000"/>
                </a:solidFill>
                <a:latin typeface="Calibri"/>
              </a:rPr>
              <a:t>Sixth Outline Level</a:t>
            </a:r>
            <a:endParaRPr/>
          </a:p>
          <a:p>
            <a:pPr>
              <a:lnSpc>
                <a:spcPct val="100000"/>
              </a:lnSpc>
              <a:buFont typeface="Arial"/>
              <a:buChar char="•"/>
            </a:pPr>
            <a:r>
              <a:rPr lang="pt-BR" sz="3200" strike="noStrike">
                <a:solidFill>
                  <a:srgbClr val="000000"/>
                </a:solidFill>
                <a:latin typeface="Calibri"/>
              </a:rPr>
              <a:t>Seventh Outline LevelClique para editar os estilos do texto mestre</a:t>
            </a:r>
            <a:endParaRPr/>
          </a:p>
          <a:p>
            <a:pPr lvl="1">
              <a:lnSpc>
                <a:spcPct val="100000"/>
              </a:lnSpc>
              <a:buFont typeface="Arial"/>
              <a:buChar char="–"/>
            </a:pPr>
            <a:r>
              <a:rPr lang="pt-BR" sz="2800" strike="noStrike">
                <a:solidFill>
                  <a:srgbClr val="000000"/>
                </a:solidFill>
                <a:latin typeface="Calibri"/>
              </a:rPr>
              <a:t>Segundo nível</a:t>
            </a:r>
            <a:endParaRPr/>
          </a:p>
          <a:p>
            <a:pPr lvl="2">
              <a:lnSpc>
                <a:spcPct val="100000"/>
              </a:lnSpc>
              <a:buFont typeface="Arial"/>
              <a:buChar char="•"/>
            </a:pPr>
            <a:r>
              <a:rPr lang="pt-BR" sz="2400" strike="noStrike">
                <a:solidFill>
                  <a:srgbClr val="000000"/>
                </a:solidFill>
                <a:latin typeface="Calibri"/>
              </a:rPr>
              <a:t>Terceiro nível</a:t>
            </a:r>
            <a:endParaRPr/>
          </a:p>
          <a:p>
            <a:pPr lvl="3">
              <a:lnSpc>
                <a:spcPct val="100000"/>
              </a:lnSpc>
              <a:buFont typeface="Arial"/>
              <a:buChar char="–"/>
            </a:pPr>
            <a:r>
              <a:rPr lang="pt-BR" sz="2000" strike="noStrike">
                <a:solidFill>
                  <a:srgbClr val="000000"/>
                </a:solidFill>
                <a:latin typeface="Calibri"/>
              </a:rPr>
              <a:t>Quarto nível</a:t>
            </a:r>
            <a:endParaRPr/>
          </a:p>
          <a:p>
            <a:pPr lvl="4">
              <a:lnSpc>
                <a:spcPct val="100000"/>
              </a:lnSpc>
              <a:buFont typeface="Arial"/>
              <a:buChar char="»"/>
            </a:pPr>
            <a:r>
              <a:rPr lang="pt-BR" sz="2000" strike="noStrike">
                <a:solidFill>
                  <a:srgbClr val="000000"/>
                </a:solidFill>
                <a:latin typeface="Calibri"/>
              </a:rPr>
              <a:t>Quinto nível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trike="noStrike">
                <a:solidFill>
                  <a:srgbClr val="8b8b8b"/>
                </a:solidFill>
                <a:latin typeface="Calibri"/>
              </a:rPr>
              <a:t>2/29/16</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45089AC6-12F5-424C-8E61-3A332989E3A0}" type="slidenum">
              <a:rPr lang="en-US" sz="1200" strike="noStrike">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p>
            <a:pPr algn="ctr">
              <a:lnSpc>
                <a:spcPct val="100000"/>
              </a:lnSpc>
            </a:pPr>
            <a:r>
              <a:rPr lang="pt-BR" sz="4400" strike="noStrike">
                <a:solidFill>
                  <a:srgbClr val="000000"/>
                </a:solidFill>
                <a:latin typeface="Calibri"/>
              </a:rPr>
              <a:t>Arquitetura de Software</a:t>
            </a:r>
            <a:endParaRPr/>
          </a:p>
        </p:txBody>
      </p:sp>
      <p:sp>
        <p:nvSpPr>
          <p:cNvPr id="79" name="TextShape 2"/>
          <p:cNvSpPr txBox="1"/>
          <p:nvPr/>
        </p:nvSpPr>
        <p:spPr>
          <a:xfrm>
            <a:off x="1371600" y="3886200"/>
            <a:ext cx="6400440" cy="1752120"/>
          </a:xfrm>
          <a:prstGeom prst="rect">
            <a:avLst/>
          </a:prstGeom>
          <a:noFill/>
          <a:ln>
            <a:noFill/>
          </a:ln>
        </p:spPr>
        <p:txBody>
          <a:bodyPr/>
          <a:p>
            <a:pPr algn="ctr">
              <a:lnSpc>
                <a:spcPct val="100000"/>
              </a:lnSpc>
            </a:pPr>
            <a:r>
              <a:rPr lang="en-US" sz="3200" strike="noStrike">
                <a:solidFill>
                  <a:srgbClr val="8b8b8b"/>
                </a:solidFill>
                <a:latin typeface="Calibri"/>
              </a:rPr>
              <a:t>Definições, Conceitos, o Papel do Arquiteto de Software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Alguns conceitos</a:t>
            </a:r>
            <a:endParaRPr/>
          </a:p>
        </p:txBody>
      </p:sp>
      <p:sp>
        <p:nvSpPr>
          <p:cNvPr id="9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Arquitetura define os principais componentes</a:t>
            </a:r>
            <a:endParaRPr/>
          </a:p>
          <a:p>
            <a:pPr>
              <a:lnSpc>
                <a:spcPct val="100000"/>
              </a:lnSpc>
              <a:buFont typeface="Arial"/>
              <a:buChar char="•"/>
            </a:pPr>
            <a:r>
              <a:rPr lang="pt-BR" sz="3200" strike="noStrike">
                <a:solidFill>
                  <a:srgbClr val="000000"/>
                </a:solidFill>
                <a:latin typeface="Calibri"/>
              </a:rPr>
              <a:t>Arquitetura define relação e interação entre componentes</a:t>
            </a:r>
            <a:endParaRPr/>
          </a:p>
          <a:p>
            <a:pPr>
              <a:lnSpc>
                <a:spcPct val="100000"/>
              </a:lnSpc>
              <a:buFont typeface="Arial"/>
              <a:buChar char="•"/>
            </a:pPr>
            <a:r>
              <a:rPr lang="pt-BR" sz="3200" strike="noStrike">
                <a:solidFill>
                  <a:srgbClr val="000000"/>
                </a:solidFill>
                <a:latin typeface="Calibri"/>
              </a:rPr>
              <a:t>Arquitetura omite conteúdo sobre os componentes</a:t>
            </a:r>
            <a:endParaRPr/>
          </a:p>
          <a:p>
            <a:pPr>
              <a:lnSpc>
                <a:spcPct val="100000"/>
              </a:lnSpc>
              <a:buFont typeface="Arial"/>
              <a:buChar char="•"/>
            </a:pPr>
            <a:r>
              <a:rPr lang="pt-BR" sz="3200" strike="noStrike">
                <a:solidFill>
                  <a:srgbClr val="000000"/>
                </a:solidFill>
                <a:latin typeface="Calibri"/>
              </a:rPr>
              <a:t>Arquitetura define os princípios que dão suporte aos componentes e a estrutura do software.</a:t>
            </a:r>
            <a:endParaRPr/>
          </a:p>
          <a:p>
            <a:pPr>
              <a:lnSpc>
                <a:spcPct val="100000"/>
              </a:lnSpc>
              <a:buFont typeface="Arial"/>
              <a:buChar char="•"/>
            </a:pPr>
            <a:r>
              <a:rPr lang="pt-BR" sz="3200" strike="noStrike">
                <a:solidFill>
                  <a:srgbClr val="000000"/>
                </a:solidFill>
                <a:latin typeface="Calibri"/>
              </a:rPr>
              <a:t>Arquitetura não é uma única estrutura – uma única estrutura não é a arquitetura</a:t>
            </a:r>
            <a:endParaRPr/>
          </a:p>
          <a:p>
            <a:pPr>
              <a:lnSpc>
                <a:spcPct val="100000"/>
              </a:lnSpc>
              <a:buFont typeface="Arial"/>
              <a:buChar char="•"/>
            </a:pPr>
            <a:r>
              <a:rPr lang="pt-BR" sz="3200" strike="noStrike">
                <a:solidFill>
                  <a:srgbClr val="000000"/>
                </a:solidFill>
                <a:latin typeface="Calibri"/>
              </a:rPr>
              <a:t>Arquitetura de software é algo extremamente complexo para ser descrito em uma única dimensão (visão)</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Importância da Arquitetura de Software</a:t>
            </a:r>
            <a:endParaRPr/>
          </a:p>
        </p:txBody>
      </p:sp>
      <p:sp>
        <p:nvSpPr>
          <p:cNvPr id="10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b="1" lang="pt-BR" sz="3200" strike="noStrike">
                <a:solidFill>
                  <a:srgbClr val="000000"/>
                </a:solidFill>
                <a:latin typeface="Calibri"/>
              </a:rPr>
              <a:t>Communication among stakeholders. </a:t>
            </a:r>
            <a:endParaRPr/>
          </a:p>
          <a:p>
            <a:pPr>
              <a:lnSpc>
                <a:spcPct val="100000"/>
              </a:lnSpc>
              <a:buFont typeface="Arial"/>
              <a:buChar char="•"/>
            </a:pPr>
            <a:r>
              <a:rPr b="1" lang="pt-BR" sz="3200" strike="noStrike">
                <a:solidFill>
                  <a:srgbClr val="000000"/>
                </a:solidFill>
                <a:latin typeface="Calibri"/>
              </a:rPr>
              <a:t>Early design decisions. </a:t>
            </a:r>
            <a:endParaRPr/>
          </a:p>
          <a:p>
            <a:pPr>
              <a:lnSpc>
                <a:spcPct val="100000"/>
              </a:lnSpc>
              <a:buFont typeface="Arial"/>
              <a:buChar char="•"/>
            </a:pPr>
            <a:r>
              <a:rPr lang="pt-BR" sz="3200" strike="noStrike">
                <a:solidFill>
                  <a:srgbClr val="000000"/>
                </a:solidFill>
                <a:latin typeface="Calibri"/>
              </a:rPr>
              <a:t>Sem uma arquitetura, é difícil entender grandes softwares de maneira suficiente para fazer as decisões influenciarem a qualidade e a usabilidade.</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A correct architecture has the largest single impact on cost and quality of the product.” Maranzano, ATT, 1995</a:t>
            </a:r>
            <a:endParaRPr/>
          </a:p>
          <a:p>
            <a:pPr>
              <a:lnSpc>
                <a:spcPct val="100000"/>
              </a:lnSpc>
            </a:pP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Importância da Arquitetura de Software</a:t>
            </a:r>
            <a:endParaRPr/>
          </a:p>
        </p:txBody>
      </p:sp>
      <p:sp>
        <p:nvSpPr>
          <p:cNvPr id="10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Aproximadamente 80% do desenvolvimento de software é relativo a manutenções, evoluções e mudanças</a:t>
            </a:r>
            <a:endParaRPr/>
          </a:p>
          <a:p>
            <a:pPr lvl="1">
              <a:lnSpc>
                <a:spcPct val="100000"/>
              </a:lnSpc>
              <a:buFont typeface="Arial"/>
              <a:buChar char="–"/>
            </a:pPr>
            <a:r>
              <a:rPr lang="pt-BR" sz="2800" strike="noStrike">
                <a:solidFill>
                  <a:srgbClr val="000000"/>
                </a:solidFill>
                <a:latin typeface="Calibri"/>
              </a:rPr>
              <a:t>Deciding when changes are essential, determining which change paths have the least risk, assessing the consequences of proposed changes, and arbitrating sequences and priorities for requested changes all require broad insight into relationships, performance, and behaviors of system software elements</a:t>
            </a:r>
            <a:endParaRPr/>
          </a:p>
          <a:p>
            <a:pPr>
              <a:lnSpc>
                <a:spcPct val="100000"/>
              </a:lnSpc>
              <a:buFont typeface="Arial"/>
              <a:buChar char="•"/>
            </a:pPr>
            <a:r>
              <a:rPr lang="pt-BR" sz="3200" strike="noStrike">
                <a:solidFill>
                  <a:srgbClr val="000000"/>
                </a:solidFill>
                <a:latin typeface="Calibri"/>
              </a:rPr>
              <a:t>Decidir como organizar equipes e alocar tarefas.</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endParaRPr/>
          </a:p>
        </p:txBody>
      </p:sp>
      <p:sp>
        <p:nvSpPr>
          <p:cNvPr id="105" name="TextShape 2"/>
          <p:cNvSpPr txBox="1"/>
          <p:nvPr/>
        </p:nvSpPr>
        <p:spPr>
          <a:xfrm>
            <a:off x="457200" y="1600200"/>
            <a:ext cx="8229240" cy="4525560"/>
          </a:xfrm>
          <a:prstGeom prst="rect">
            <a:avLst/>
          </a:prstGeom>
          <a:noFill/>
          <a:ln>
            <a:noFill/>
          </a:ln>
        </p:spPr>
        <p:txBody>
          <a:bodyPr/>
          <a:p>
            <a:endParaRPr/>
          </a:p>
        </p:txBody>
      </p:sp>
      <p:pic>
        <p:nvPicPr>
          <p:cNvPr id="106" name="Picture 2" descr=""/>
          <p:cNvPicPr/>
          <p:nvPr/>
        </p:nvPicPr>
        <p:blipFill>
          <a:blip r:embed="rId1"/>
          <a:stretch/>
        </p:blipFill>
        <p:spPr>
          <a:xfrm>
            <a:off x="0" y="247680"/>
            <a:ext cx="9143640" cy="6360840"/>
          </a:xfrm>
          <a:prstGeom prst="rect">
            <a:avLst/>
          </a:prstGeom>
          <a:ln w="9360">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O que faz o arquiteto de SW?</a:t>
            </a:r>
            <a:endParaRPr/>
          </a:p>
        </p:txBody>
      </p:sp>
      <p:sp>
        <p:nvSpPr>
          <p:cNvPr id="108" name="TextShape 2"/>
          <p:cNvSpPr txBox="1"/>
          <p:nvPr/>
        </p:nvSpPr>
        <p:spPr>
          <a:xfrm>
            <a:off x="457200" y="1600200"/>
            <a:ext cx="8229240" cy="4525560"/>
          </a:xfrm>
          <a:prstGeom prst="rect">
            <a:avLst/>
          </a:prstGeom>
          <a:noFill/>
          <a:ln>
            <a:noFill/>
          </a:ln>
        </p:spPr>
        <p:txBody>
          <a:bodyPr/>
          <a:p>
            <a:endParaRPr/>
          </a:p>
        </p:txBody>
      </p:sp>
      <p:pic>
        <p:nvPicPr>
          <p:cNvPr id="109" name="Picture 2" descr=""/>
          <p:cNvPicPr/>
          <p:nvPr/>
        </p:nvPicPr>
        <p:blipFill>
          <a:blip r:embed="rId1"/>
          <a:stretch/>
        </p:blipFill>
        <p:spPr>
          <a:xfrm>
            <a:off x="0" y="0"/>
            <a:ext cx="9546840" cy="7380000"/>
          </a:xfrm>
          <a:prstGeom prst="rect">
            <a:avLst/>
          </a:prstGeom>
          <a:ln w="936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O arquiteto de SW no ciclo de vida</a:t>
            </a:r>
            <a:endParaRPr/>
          </a:p>
        </p:txBody>
      </p:sp>
      <p:sp>
        <p:nvSpPr>
          <p:cNvPr id="11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O arquiteto de software tem grande influência em todas as fases do ciclo de vida do software</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The life of a software architect is a long and rapid succession of suboptimal design decisions taken partly in the dark” - Kruchten</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Requisitos</a:t>
            </a:r>
            <a:endParaRPr/>
          </a:p>
        </p:txBody>
      </p:sp>
      <p:sp>
        <p:nvSpPr>
          <p:cNvPr id="11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O arquiteto de software é responsável por entender e gerenciar os requisitos não-funcionais.</a:t>
            </a:r>
            <a:endParaRPr/>
          </a:p>
          <a:p>
            <a:pPr>
              <a:lnSpc>
                <a:spcPct val="100000"/>
              </a:lnSpc>
              <a:buFont typeface="Arial"/>
              <a:buChar char="•"/>
            </a:pPr>
            <a:r>
              <a:rPr lang="pt-BR" sz="3200" strike="noStrike">
                <a:solidFill>
                  <a:srgbClr val="000000"/>
                </a:solidFill>
                <a:latin typeface="Calibri"/>
              </a:rPr>
              <a:t>O arquiteto de software revisa e aprova os requisitos em nível de sistema e o design feito pela equipe de desenvolvimento</a:t>
            </a:r>
            <a:endParaRPr/>
          </a:p>
          <a:p>
            <a:pPr>
              <a:lnSpc>
                <a:spcPct val="100000"/>
              </a:lnSpc>
              <a:buFont typeface="Arial"/>
              <a:buChar char="•"/>
            </a:pPr>
            <a:r>
              <a:rPr lang="pt-BR" sz="3200" strike="noStrike">
                <a:solidFill>
                  <a:srgbClr val="000000"/>
                </a:solidFill>
                <a:latin typeface="Calibri"/>
              </a:rPr>
              <a:t>O arquiteto de software trabalha diretamente com o cliente, o usuário, e o marketing, e dá suporte na formulação de requisitos.</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Análise de Riscos</a:t>
            </a:r>
            <a:endParaRPr/>
          </a:p>
        </p:txBody>
      </p:sp>
      <p:sp>
        <p:nvSpPr>
          <p:cNvPr id="11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Provê a gerência e demais stakeholders com informação sobre os riscos técnicos do software.</a:t>
            </a:r>
            <a:endParaRPr/>
          </a:p>
          <a:p>
            <a:pPr>
              <a:lnSpc>
                <a:spcPct val="100000"/>
              </a:lnSpc>
              <a:buFont typeface="Arial"/>
              <a:buChar char="•"/>
            </a:pPr>
            <a:r>
              <a:rPr lang="pt-BR" sz="3200" strike="noStrike">
                <a:solidFill>
                  <a:srgbClr val="000000"/>
                </a:solidFill>
                <a:latin typeface="Calibri"/>
              </a:rPr>
              <a:t>Elabora plano de redução de riscos</a:t>
            </a:r>
            <a:endParaRPr/>
          </a:p>
          <a:p>
            <a:pPr>
              <a:lnSpc>
                <a:spcPct val="100000"/>
              </a:lnSpc>
              <a:buFont typeface="Arial"/>
              <a:buChar char="•"/>
            </a:pPr>
            <a:r>
              <a:rPr lang="pt-BR" sz="3200" strike="noStrike">
                <a:solidFill>
                  <a:srgbClr val="000000"/>
                </a:solidFill>
                <a:latin typeface="Calibri"/>
              </a:rPr>
              <a:t>O arquiteto de software deve ser capaz de entender o impacto que as mudanças nos requisitos terão sobre o software, assim como o risco de propostas de mudanças.</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Design</a:t>
            </a:r>
            <a:endParaRPr/>
          </a:p>
        </p:txBody>
      </p:sp>
      <p:sp>
        <p:nvSpPr>
          <p:cNvPr id="117"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Projeto da estrutura geral do software assim como os componentes críticos, interfaces, e políticas de desenvolvimento.</a:t>
            </a:r>
            <a:endParaRPr/>
          </a:p>
          <a:p>
            <a:pPr>
              <a:lnSpc>
                <a:spcPct val="100000"/>
              </a:lnSpc>
              <a:buFont typeface="Arial"/>
              <a:buChar char="•"/>
            </a:pPr>
            <a:r>
              <a:rPr lang="pt-BR" sz="3200" strike="noStrike">
                <a:solidFill>
                  <a:srgbClr val="000000"/>
                </a:solidFill>
                <a:latin typeface="Calibri"/>
              </a:rPr>
              <a:t>Conjunto de diretivas para a equipe de desenvolvimento, assim como guias de estilo de codificação </a:t>
            </a:r>
            <a:endParaRPr/>
          </a:p>
          <a:p>
            <a:pPr>
              <a:lnSpc>
                <a:spcPct val="100000"/>
              </a:lnSpc>
              <a:buFont typeface="Arial"/>
              <a:buChar char="•"/>
            </a:pPr>
            <a:r>
              <a:rPr lang="pt-BR" sz="3200" strike="noStrike">
                <a:solidFill>
                  <a:srgbClr val="000000"/>
                </a:solidFill>
                <a:latin typeface="Calibri"/>
              </a:rPr>
              <a:t>Autoridade final em problemas e decisões como estilo de design e desenvolvimento, definição de interfaces, e modificações em requisitos.</a:t>
            </a:r>
            <a:endParaRPr/>
          </a:p>
          <a:p>
            <a:pPr>
              <a:lnSpc>
                <a:spcPct val="100000"/>
              </a:lnSpc>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Revisões</a:t>
            </a:r>
            <a:endParaRPr/>
          </a:p>
        </p:txBody>
      </p:sp>
      <p:sp>
        <p:nvSpPr>
          <p:cNvPr id="11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O arquiteto de software revisa e aprova os vários </a:t>
            </a:r>
            <a:r>
              <a:rPr i="1" lang="pt-BR" sz="3200" strike="noStrike">
                <a:solidFill>
                  <a:srgbClr val="000000"/>
                </a:solidFill>
                <a:latin typeface="Calibri"/>
              </a:rPr>
              <a:t>deliverables do projeto.</a:t>
            </a:r>
            <a:endParaRPr/>
          </a:p>
          <a:p>
            <a:pPr lvl="1">
              <a:lnSpc>
                <a:spcPct val="100000"/>
              </a:lnSpc>
              <a:buFont typeface="Arial"/>
              <a:buChar char="–"/>
            </a:pPr>
            <a:r>
              <a:rPr lang="pt-BR" sz="2800" strike="noStrike">
                <a:solidFill>
                  <a:srgbClr val="000000"/>
                </a:solidFill>
                <a:latin typeface="Calibri"/>
              </a:rPr>
              <a:t>Design de subsistemas</a:t>
            </a:r>
            <a:endParaRPr/>
          </a:p>
          <a:p>
            <a:pPr lvl="1">
              <a:lnSpc>
                <a:spcPct val="100000"/>
              </a:lnSpc>
              <a:buFont typeface="Arial"/>
              <a:buChar char="–"/>
            </a:pPr>
            <a:r>
              <a:rPr lang="pt-BR" sz="2800" strike="noStrike">
                <a:solidFill>
                  <a:srgbClr val="000000"/>
                </a:solidFill>
                <a:latin typeface="Calibri"/>
              </a:rPr>
              <a:t>Definição de documentos de interfaces</a:t>
            </a:r>
            <a:endParaRPr/>
          </a:p>
          <a:p>
            <a:pPr lvl="1">
              <a:lnSpc>
                <a:spcPct val="100000"/>
              </a:lnSpc>
              <a:buFont typeface="Arial"/>
              <a:buChar char="–"/>
            </a:pPr>
            <a:r>
              <a:rPr lang="pt-BR" sz="2800" strike="noStrike">
                <a:solidFill>
                  <a:srgbClr val="000000"/>
                </a:solidFill>
                <a:latin typeface="Calibri"/>
              </a:rPr>
              <a:t>Guias de codificação </a:t>
            </a:r>
            <a:endParaRPr/>
          </a:p>
          <a:p>
            <a:pPr>
              <a:lnSpc>
                <a:spcPct val="100000"/>
              </a:lnSpc>
              <a:buFont typeface="Arial"/>
              <a:buChar char="•"/>
            </a:pPr>
            <a:r>
              <a:rPr lang="pt-BR" sz="3200" strike="noStrike">
                <a:solidFill>
                  <a:srgbClr val="000000"/>
                </a:solidFill>
                <a:latin typeface="Calibri"/>
              </a:rPr>
              <a:t> </a:t>
            </a:r>
            <a:r>
              <a:rPr lang="pt-BR" sz="3200" strike="noStrike">
                <a:solidFill>
                  <a:srgbClr val="000000"/>
                </a:solidFill>
                <a:latin typeface="Calibri"/>
              </a:rPr>
              <a:t>O arquiteto de software revisa e aprova toda a documentação gerada. </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a:noFill/>
          <a:ln>
            <a:noFill/>
          </a:ln>
        </p:spPr>
        <p:txBody>
          <a:bodyPr anchor="ctr"/>
          <a:p>
            <a:endParaRPr/>
          </a:p>
        </p:txBody>
      </p:sp>
      <p:sp>
        <p:nvSpPr>
          <p:cNvPr id="81" name="TextShape 2"/>
          <p:cNvSpPr txBox="1"/>
          <p:nvPr/>
        </p:nvSpPr>
        <p:spPr>
          <a:xfrm>
            <a:off x="457200" y="1600200"/>
            <a:ext cx="8229240" cy="4525560"/>
          </a:xfrm>
          <a:prstGeom prst="rect">
            <a:avLst/>
          </a:prstGeom>
          <a:noFill/>
          <a:ln>
            <a:noFill/>
          </a:ln>
        </p:spPr>
        <p:txBody>
          <a:bodyPr/>
          <a:p>
            <a:endParaRPr/>
          </a:p>
        </p:txBody>
      </p:sp>
      <p:pic>
        <p:nvPicPr>
          <p:cNvPr id="82" name="Picture 2" descr=""/>
          <p:cNvPicPr/>
          <p:nvPr/>
        </p:nvPicPr>
        <p:blipFill>
          <a:blip r:embed="rId1"/>
          <a:stretch/>
        </p:blipFill>
        <p:spPr>
          <a:xfrm>
            <a:off x="34920" y="0"/>
            <a:ext cx="9073800" cy="686556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Mentoring</a:t>
            </a:r>
            <a:endParaRPr/>
          </a:p>
        </p:txBody>
      </p:sp>
      <p:sp>
        <p:nvSpPr>
          <p:cNvPr id="12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Since the software architect is an expert developer and designer it is critical to share this knowledge and experience with other team members. </a:t>
            </a:r>
            <a:endParaRPr/>
          </a:p>
          <a:p>
            <a:pPr>
              <a:lnSpc>
                <a:spcPct val="100000"/>
              </a:lnSpc>
              <a:buFont typeface="Arial"/>
              <a:buChar char="•"/>
            </a:pPr>
            <a:r>
              <a:rPr lang="pt-BR" sz="3200" strike="noStrike">
                <a:solidFill>
                  <a:srgbClr val="000000"/>
                </a:solidFill>
                <a:latin typeface="Calibri"/>
              </a:rPr>
              <a:t>This can be done in a number of different ways, including developing and teaching classes, individual help sessions, and seminars. </a:t>
            </a:r>
            <a:endParaRPr/>
          </a:p>
          <a:p>
            <a:pPr>
              <a:lnSpc>
                <a:spcPct val="100000"/>
              </a:lnSpc>
              <a:buFont typeface="Arial"/>
              <a:buChar char="•"/>
            </a:pPr>
            <a:r>
              <a:rPr lang="pt-BR" sz="3200" strike="noStrike">
                <a:solidFill>
                  <a:srgbClr val="000000"/>
                </a:solidFill>
                <a:latin typeface="Calibri"/>
              </a:rPr>
              <a:t>An occasional programming session.</a:t>
            </a:r>
            <a:endParaRPr/>
          </a:p>
          <a:p>
            <a:pPr>
              <a:lnSpc>
                <a:spcPct val="100000"/>
              </a:lnSpc>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Implementação</a:t>
            </a:r>
            <a:endParaRPr/>
          </a:p>
        </p:txBody>
      </p:sp>
      <p:sp>
        <p:nvSpPr>
          <p:cNvPr id="12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Implementação pode ser feita pelo arquiteto em projetos pequenos</a:t>
            </a:r>
            <a:endParaRPr/>
          </a:p>
          <a:p>
            <a:pPr>
              <a:lnSpc>
                <a:spcPct val="100000"/>
              </a:lnSpc>
              <a:buFont typeface="Arial"/>
              <a:buChar char="•"/>
            </a:pPr>
            <a:r>
              <a:rPr lang="pt-BR" sz="3200" strike="noStrike">
                <a:solidFill>
                  <a:srgbClr val="000000"/>
                </a:solidFill>
                <a:latin typeface="Calibri"/>
              </a:rPr>
              <a:t>O arquiteto pode ser envolvido nos protótipos iniciais</a:t>
            </a:r>
            <a:endParaRPr/>
          </a:p>
          <a:p>
            <a:pPr>
              <a:lnSpc>
                <a:spcPct val="100000"/>
              </a:lnSpc>
              <a:buFont typeface="Arial"/>
              <a:buChar char="•"/>
            </a:pPr>
            <a:r>
              <a:rPr lang="pt-BR" sz="3200" strike="noStrike">
                <a:solidFill>
                  <a:srgbClr val="000000"/>
                </a:solidFill>
                <a:latin typeface="Calibri"/>
              </a:rPr>
              <a:t>Em grandes projetos existem muitas decisões a serem tomadas</a:t>
            </a:r>
            <a:endParaRPr/>
          </a:p>
          <a:p>
            <a:pPr lvl="1">
              <a:lnSpc>
                <a:spcPct val="100000"/>
              </a:lnSpc>
              <a:buFont typeface="Arial"/>
              <a:buChar char="–"/>
            </a:pPr>
            <a:r>
              <a:rPr lang="pt-BR" sz="2800" strike="noStrike">
                <a:solidFill>
                  <a:srgbClr val="000000"/>
                </a:solidFill>
                <a:latin typeface="Calibri"/>
              </a:rPr>
              <a:t>O arquiteto não tem tempo para implementar o software!</a:t>
            </a:r>
            <a:endParaRPr/>
          </a:p>
          <a:p>
            <a:pPr lvl="1">
              <a:lnSpc>
                <a:spcPct val="100000"/>
              </a:lnSpc>
              <a:buFont typeface="Arial"/>
              <a:buChar char="–"/>
            </a:pPr>
            <a:r>
              <a:rPr lang="pt-BR" sz="2800" strike="noStrike">
                <a:solidFill>
                  <a:srgbClr val="000000"/>
                </a:solidFill>
                <a:latin typeface="Calibri"/>
              </a:rPr>
              <a:t>O arquiteto não pode ser responsável por entregas de software</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Líder de equipe</a:t>
            </a:r>
            <a:endParaRPr/>
          </a:p>
        </p:txBody>
      </p:sp>
      <p:sp>
        <p:nvSpPr>
          <p:cNvPr id="12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O arquiteto de software é líder de um projeto, ou parte dos líderes. </a:t>
            </a:r>
            <a:endParaRPr/>
          </a:p>
          <a:p>
            <a:pPr>
              <a:lnSpc>
                <a:spcPct val="100000"/>
              </a:lnSpc>
              <a:buFont typeface="Arial"/>
              <a:buChar char="•"/>
            </a:pPr>
            <a:r>
              <a:rPr lang="pt-BR" sz="3200" strike="noStrike">
                <a:solidFill>
                  <a:srgbClr val="000000"/>
                </a:solidFill>
                <a:latin typeface="Calibri"/>
              </a:rPr>
              <a:t>Em grandes projetos o arquiteto de software pode ter uma equipe de suporte, ou participar de uma equipe de arquitetura.  </a:t>
            </a:r>
            <a:endParaRPr/>
          </a:p>
          <a:p>
            <a:pPr>
              <a:lnSpc>
                <a:spcPct val="100000"/>
              </a:lnSpc>
              <a:buFont typeface="Arial"/>
              <a:buChar char="•"/>
            </a:pPr>
            <a:r>
              <a:rPr lang="pt-BR" sz="3200" strike="noStrike">
                <a:solidFill>
                  <a:srgbClr val="000000"/>
                </a:solidFill>
                <a:latin typeface="Calibri"/>
              </a:rPr>
              <a:t>O arquiteto de software precisa liderar as equipes e mantê-los focados em solucionar os maiores riscos do projeto.</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
</a:t>
            </a:r>
            <a:r>
              <a:rPr lang="pt-BR" sz="4400" strike="noStrike">
                <a:solidFill>
                  <a:srgbClr val="000000"/>
                </a:solidFill>
                <a:latin typeface="Calibri"/>
              </a:rPr>
              <a:t>Skills, background, attributes</a:t>
            </a:r>
            <a:r>
              <a:rPr lang="pt-BR" sz="4400" strike="noStrike">
                <a:solidFill>
                  <a:srgbClr val="000000"/>
                </a:solidFill>
                <a:latin typeface="Calibri"/>
              </a:rPr>
              <a:t>
</a:t>
            </a:r>
            <a:endParaRPr/>
          </a:p>
        </p:txBody>
      </p:sp>
      <p:sp>
        <p:nvSpPr>
          <p:cNvPr id="127"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b="1" lang="pt-BR" sz="3200" strike="noStrike">
                <a:solidFill>
                  <a:srgbClr val="000000"/>
                </a:solidFill>
                <a:latin typeface="Calibri"/>
              </a:rPr>
              <a:t>Grande experiência em projeto e desenvolvimento de software </a:t>
            </a:r>
            <a:endParaRPr/>
          </a:p>
          <a:p>
            <a:pPr lvl="1">
              <a:lnSpc>
                <a:spcPct val="100000"/>
              </a:lnSpc>
              <a:buFont typeface="Arial"/>
              <a:buChar char="–"/>
            </a:pPr>
            <a:r>
              <a:rPr lang="pt-BR" sz="2800" strike="noStrike">
                <a:solidFill>
                  <a:srgbClr val="000000"/>
                </a:solidFill>
                <a:latin typeface="Calibri"/>
              </a:rPr>
              <a:t>O arquiteto de software deve entender e explicar como o design vai ser mapeado em implementação. </a:t>
            </a:r>
            <a:endParaRPr/>
          </a:p>
          <a:p>
            <a:pPr>
              <a:lnSpc>
                <a:spcPct val="100000"/>
              </a:lnSpc>
              <a:buFont typeface="Arial"/>
              <a:buChar char="•"/>
            </a:pPr>
            <a:r>
              <a:rPr b="1" lang="pt-BR" sz="3200" strike="noStrike">
                <a:solidFill>
                  <a:srgbClr val="000000"/>
                </a:solidFill>
                <a:latin typeface="Calibri"/>
              </a:rPr>
              <a:t>Liderança técnica é chave para tomar decisões efetivas. </a:t>
            </a:r>
            <a:endParaRPr/>
          </a:p>
          <a:p>
            <a:pPr lvl="1">
              <a:lnSpc>
                <a:spcPct val="100000"/>
              </a:lnSpc>
              <a:buFont typeface="Arial"/>
              <a:buChar char="–"/>
            </a:pPr>
            <a:r>
              <a:rPr lang="pt-BR" sz="2800" strike="noStrike">
                <a:solidFill>
                  <a:srgbClr val="000000"/>
                </a:solidFill>
                <a:latin typeface="Calibri"/>
              </a:rPr>
              <a:t>Os gerentes e desenvolvedores devem ser convencidos que as decisões tomadas pelo arquiteto de software são boas (ao menos baseado em informações atuais) </a:t>
            </a:r>
            <a:endParaRPr/>
          </a:p>
          <a:p>
            <a:pPr lvl="1">
              <a:lnSpc>
                <a:spcPct val="100000"/>
              </a:lnSpc>
              <a:buFont typeface="Arial"/>
              <a:buChar char="–"/>
            </a:pPr>
            <a:r>
              <a:rPr lang="pt-BR" sz="2800" strike="noStrike">
                <a:solidFill>
                  <a:srgbClr val="000000"/>
                </a:solidFill>
                <a:latin typeface="Calibri"/>
              </a:rPr>
              <a:t>O arquiteto de software deve ser reconhecido como um líder técnico.</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Skills, background, attributes</a:t>
            </a:r>
            <a:endParaRPr/>
          </a:p>
        </p:txBody>
      </p:sp>
      <p:sp>
        <p:nvSpPr>
          <p:cNvPr id="12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b="1" lang="pt-BR" sz="3200" strike="noStrike">
                <a:solidFill>
                  <a:srgbClr val="000000"/>
                </a:solidFill>
                <a:latin typeface="Calibri"/>
              </a:rPr>
              <a:t>Facilidade de trabalhar em equipe é essencial </a:t>
            </a:r>
            <a:endParaRPr/>
          </a:p>
          <a:p>
            <a:pPr lvl="1">
              <a:lnSpc>
                <a:spcPct val="100000"/>
              </a:lnSpc>
              <a:buFont typeface="Arial"/>
              <a:buChar char="–"/>
            </a:pPr>
            <a:r>
              <a:rPr lang="pt-BR" sz="2800" strike="noStrike">
                <a:solidFill>
                  <a:srgbClr val="000000"/>
                </a:solidFill>
                <a:latin typeface="Calibri"/>
              </a:rPr>
              <a:t>O arquiteto de software deve ser eficaz em liderar tanto a equipe de arquitetura quanto a de desenvolvimento.</a:t>
            </a:r>
            <a:endParaRPr/>
          </a:p>
          <a:p>
            <a:pPr lvl="1">
              <a:lnSpc>
                <a:spcPct val="100000"/>
              </a:lnSpc>
              <a:buFont typeface="Arial"/>
              <a:buChar char="–"/>
            </a:pPr>
            <a:r>
              <a:rPr lang="pt-BR" sz="2800" strike="noStrike">
                <a:solidFill>
                  <a:srgbClr val="000000"/>
                </a:solidFill>
                <a:latin typeface="Calibri"/>
              </a:rPr>
              <a:t>O arquiteto de software deve ser capaz de tomar a decisão final quando há desacordo técnico.</a:t>
            </a:r>
            <a:endParaRPr/>
          </a:p>
          <a:p>
            <a:pPr>
              <a:lnSpc>
                <a:spcPct val="100000"/>
              </a:lnSpc>
              <a:buFont typeface="Arial"/>
              <a:buChar char="•"/>
            </a:pPr>
            <a:r>
              <a:rPr b="1" lang="pt-BR" sz="3200" strike="noStrike">
                <a:solidFill>
                  <a:srgbClr val="000000"/>
                </a:solidFill>
                <a:latin typeface="Calibri"/>
              </a:rPr>
              <a:t>Communication skills são vitais para o trabalho do arquiteto de software. </a:t>
            </a:r>
            <a:endParaRPr/>
          </a:p>
          <a:p>
            <a:pPr lvl="1">
              <a:lnSpc>
                <a:spcPct val="100000"/>
              </a:lnSpc>
              <a:buFont typeface="Arial"/>
              <a:buChar char="–"/>
            </a:pPr>
            <a:r>
              <a:rPr lang="pt-BR" sz="2800" strike="noStrike">
                <a:solidFill>
                  <a:srgbClr val="000000"/>
                </a:solidFill>
                <a:latin typeface="Calibri"/>
              </a:rPr>
              <a:t>O arquiteto de software deve prover uma direção clara para a equipe de arquitetura</a:t>
            </a:r>
            <a:endParaRPr/>
          </a:p>
          <a:p>
            <a:pPr lvl="1">
              <a:lnSpc>
                <a:spcPct val="100000"/>
              </a:lnSpc>
              <a:buFont typeface="Arial"/>
              <a:buChar char="–"/>
            </a:pPr>
            <a:r>
              <a:rPr lang="pt-BR" sz="2800" strike="noStrike">
                <a:solidFill>
                  <a:srgbClr val="000000"/>
                </a:solidFill>
                <a:latin typeface="Calibri"/>
              </a:rPr>
              <a:t>O arquiteto de software deve comunicar claramente as necessidades e preocupações da arquitetura do software aos stakeholders.</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Skills, background, attributes</a:t>
            </a:r>
            <a:endParaRPr/>
          </a:p>
        </p:txBody>
      </p:sp>
      <p:sp>
        <p:nvSpPr>
          <p:cNvPr id="13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b="1" lang="pt-BR" sz="3200" strike="noStrike">
                <a:solidFill>
                  <a:srgbClr val="000000"/>
                </a:solidFill>
                <a:latin typeface="Calibri"/>
              </a:rPr>
              <a:t>Technical skills devem ser amplos (em largura e profundidade) e atuais. </a:t>
            </a:r>
            <a:endParaRPr/>
          </a:p>
          <a:p>
            <a:pPr lvl="1">
              <a:lnSpc>
                <a:spcPct val="100000"/>
              </a:lnSpc>
              <a:buFont typeface="Arial"/>
              <a:buChar char="–"/>
            </a:pPr>
            <a:r>
              <a:rPr lang="pt-BR" sz="2800" strike="noStrike">
                <a:solidFill>
                  <a:srgbClr val="000000"/>
                </a:solidFill>
                <a:latin typeface="Calibri"/>
              </a:rPr>
              <a:t>O arquiteto de software deve ter a habilidade de fazer seleções de tecnologias que facilitem o desenvolvimento do projeto.</a:t>
            </a:r>
            <a:endParaRPr/>
          </a:p>
          <a:p>
            <a:pPr lvl="1">
              <a:lnSpc>
                <a:spcPct val="100000"/>
              </a:lnSpc>
              <a:buFont typeface="Arial"/>
              <a:buChar char="–"/>
            </a:pPr>
            <a:r>
              <a:rPr lang="pt-BR" sz="2800" strike="noStrike">
                <a:solidFill>
                  <a:srgbClr val="000000"/>
                </a:solidFill>
                <a:latin typeface="Calibri"/>
              </a:rPr>
              <a:t>O arquiteto de software deve tomar cuidado com líderes técnicos que querem impor uma tecnologia. </a:t>
            </a:r>
            <a:endParaRPr/>
          </a:p>
          <a:p>
            <a:pPr lvl="1">
              <a:lnSpc>
                <a:spcPct val="100000"/>
              </a:lnSpc>
              <a:buFont typeface="Arial"/>
              <a:buChar char="–"/>
            </a:pPr>
            <a:r>
              <a:rPr lang="pt-BR" sz="2800" strike="noStrike">
                <a:solidFill>
                  <a:srgbClr val="000000"/>
                </a:solidFill>
                <a:latin typeface="Calibri"/>
              </a:rPr>
              <a:t>O arquiteto de software deve evitar a tendência de escolher uma tecnologia por moda.</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O que faz o arquiteto de software?</a:t>
            </a:r>
            <a:endParaRPr/>
          </a:p>
        </p:txBody>
      </p:sp>
      <p:sp>
        <p:nvSpPr>
          <p:cNvPr id="13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Define a arquitetura do software</a:t>
            </a:r>
            <a:endParaRPr/>
          </a:p>
          <a:p>
            <a:pPr>
              <a:lnSpc>
                <a:spcPct val="100000"/>
              </a:lnSpc>
              <a:buFont typeface="Arial"/>
              <a:buChar char="•"/>
            </a:pPr>
            <a:r>
              <a:rPr lang="pt-BR" sz="3200" strike="noStrike">
                <a:solidFill>
                  <a:srgbClr val="000000"/>
                </a:solidFill>
                <a:latin typeface="Calibri"/>
              </a:rPr>
              <a:t>Compreende requisitos e qualidades, extrai requisitos significativos em relação a arquitetura</a:t>
            </a:r>
            <a:endParaRPr/>
          </a:p>
          <a:p>
            <a:pPr>
              <a:lnSpc>
                <a:spcPct val="100000"/>
              </a:lnSpc>
              <a:buFont typeface="Arial"/>
              <a:buChar char="•"/>
            </a:pPr>
            <a:r>
              <a:rPr lang="pt-BR" sz="3200" strike="noStrike">
                <a:solidFill>
                  <a:srgbClr val="000000"/>
                </a:solidFill>
                <a:latin typeface="Calibri"/>
              </a:rPr>
              <a:t>Toma decisões, sintetiza uma solução, explora alternativas</a:t>
            </a:r>
            <a:endParaRPr/>
          </a:p>
          <a:p>
            <a:pPr>
              <a:lnSpc>
                <a:spcPct val="100000"/>
              </a:lnSpc>
              <a:buFont typeface="Arial"/>
              <a:buChar char="•"/>
            </a:pPr>
            <a:r>
              <a:rPr lang="pt-BR" sz="3200" strike="noStrike">
                <a:solidFill>
                  <a:srgbClr val="000000"/>
                </a:solidFill>
                <a:latin typeface="Calibri"/>
              </a:rPr>
              <a:t>Mantém a integridade da arquitetura do software através de revisões, guias, etc.</a:t>
            </a:r>
            <a:endParaRPr/>
          </a:p>
          <a:p>
            <a:pPr>
              <a:lnSpc>
                <a:spcPct val="100000"/>
              </a:lnSpc>
              <a:buFont typeface="Arial"/>
              <a:buChar char="•"/>
            </a:pPr>
            <a:r>
              <a:rPr lang="pt-BR" sz="3200" strike="noStrike">
                <a:solidFill>
                  <a:srgbClr val="000000"/>
                </a:solidFill>
                <a:latin typeface="Calibri"/>
              </a:rPr>
              <a:t>Apresenta a arquitetura para os diversos stakeholders, em diferentes níveis de abstração. </a:t>
            </a:r>
            <a:endParaRPr/>
          </a:p>
          <a:p>
            <a:pPr>
              <a:lnSpc>
                <a:spcPct val="100000"/>
              </a:lnSpc>
              <a:buFont typeface="Arial"/>
              <a:buChar char="•"/>
            </a:pPr>
            <a:r>
              <a:rPr lang="pt-BR" sz="3200" strike="noStrike">
                <a:solidFill>
                  <a:srgbClr val="000000"/>
                </a:solidFill>
                <a:latin typeface="Calibri"/>
              </a:rPr>
              <a:t>Identifica e analisa riscos.</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O que faz o arquiteto de software?</a:t>
            </a:r>
            <a:endParaRPr/>
          </a:p>
        </p:txBody>
      </p:sp>
      <p:sp>
        <p:nvSpPr>
          <p:cNvPr id="13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Participa do planejamento do projeto.</a:t>
            </a:r>
            <a:endParaRPr/>
          </a:p>
          <a:p>
            <a:pPr>
              <a:lnSpc>
                <a:spcPct val="100000"/>
              </a:lnSpc>
              <a:buFont typeface="Arial"/>
              <a:buChar char="•"/>
            </a:pPr>
            <a:r>
              <a:rPr lang="pt-BR" sz="3200" strike="noStrike">
                <a:solidFill>
                  <a:srgbClr val="000000"/>
                </a:solidFill>
                <a:latin typeface="Calibri"/>
              </a:rPr>
              <a:t>Propôe a ordem e o conteúdo de cada iteração.</a:t>
            </a:r>
            <a:endParaRPr/>
          </a:p>
          <a:p>
            <a:pPr>
              <a:lnSpc>
                <a:spcPct val="100000"/>
              </a:lnSpc>
              <a:buFont typeface="Arial"/>
              <a:buChar char="•"/>
            </a:pPr>
            <a:r>
              <a:rPr lang="pt-BR" sz="3200" strike="noStrike">
                <a:solidFill>
                  <a:srgbClr val="000000"/>
                </a:solidFill>
                <a:latin typeface="Calibri"/>
              </a:rPr>
              <a:t>Participa da estimativa de esforço, tempo e do particionamento do software.</a:t>
            </a:r>
            <a:endParaRPr/>
          </a:p>
          <a:p>
            <a:pPr>
              <a:lnSpc>
                <a:spcPct val="100000"/>
              </a:lnSpc>
              <a:buFont typeface="Arial"/>
              <a:buChar char="•"/>
            </a:pPr>
            <a:r>
              <a:rPr lang="pt-BR" sz="3200" strike="noStrike">
                <a:solidFill>
                  <a:srgbClr val="000000"/>
                </a:solidFill>
                <a:latin typeface="Calibri"/>
              </a:rPr>
              <a:t>Trabalha ativamente com as equipes de design, implementação e integração</a:t>
            </a:r>
            <a:endParaRPr/>
          </a:p>
          <a:p>
            <a:pPr>
              <a:lnSpc>
                <a:spcPct val="100000"/>
              </a:lnSpc>
              <a:buFont typeface="Arial"/>
              <a:buChar char="•"/>
            </a:pPr>
            <a:r>
              <a:rPr lang="pt-BR" sz="3200" strike="noStrike">
                <a:solidFill>
                  <a:srgbClr val="000000"/>
                </a:solidFill>
                <a:latin typeface="Calibri"/>
              </a:rPr>
              <a:t>Resolve problemas além da arquitetura do software se necessário</a:t>
            </a:r>
            <a:endParaRPr/>
          </a:p>
          <a:p>
            <a:pPr>
              <a:lnSpc>
                <a:spcPct val="100000"/>
              </a:lnSpc>
              <a:buFont typeface="Arial"/>
              <a:buChar char="•"/>
            </a:pPr>
            <a:r>
              <a:rPr lang="pt-BR" sz="3200" strike="noStrike">
                <a:solidFill>
                  <a:srgbClr val="000000"/>
                </a:solidFill>
                <a:latin typeface="Calibri"/>
              </a:rPr>
              <a:t>Ajuda a equipe de marketing na definição dos produtos futuros, uma vez que têm conhecimento de o que é possível de ser feito.</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116640"/>
            <a:ext cx="8229240" cy="503640"/>
          </a:xfrm>
          <a:prstGeom prst="rect">
            <a:avLst/>
          </a:prstGeom>
          <a:noFill/>
          <a:ln>
            <a:noFill/>
          </a:ln>
        </p:spPr>
        <p:txBody>
          <a:bodyPr anchor="ctr"/>
          <a:p>
            <a:pPr algn="ctr">
              <a:lnSpc>
                <a:spcPct val="100000"/>
              </a:lnSpc>
            </a:pPr>
            <a:r>
              <a:rPr lang="pt-BR" sz="4400" strike="noStrike">
                <a:solidFill>
                  <a:srgbClr val="000000"/>
                </a:solidFill>
                <a:latin typeface="Calibri"/>
              </a:rPr>
              <a:t>Vaga de arquiteto de software</a:t>
            </a:r>
            <a:endParaRPr/>
          </a:p>
        </p:txBody>
      </p:sp>
      <p:sp>
        <p:nvSpPr>
          <p:cNvPr id="137" name="TextShape 2"/>
          <p:cNvSpPr txBox="1"/>
          <p:nvPr/>
        </p:nvSpPr>
        <p:spPr>
          <a:xfrm>
            <a:off x="35640" y="775080"/>
            <a:ext cx="8856720" cy="4525560"/>
          </a:xfrm>
          <a:prstGeom prst="rect">
            <a:avLst/>
          </a:prstGeom>
          <a:noFill/>
          <a:ln>
            <a:noFill/>
          </a:ln>
        </p:spPr>
        <p:txBody>
          <a:bodyPr/>
          <a:p>
            <a:pPr>
              <a:lnSpc>
                <a:spcPct val="100000"/>
              </a:lnSpc>
              <a:buFont typeface="Arial"/>
              <a:buChar char="•"/>
            </a:pPr>
            <a:r>
              <a:rPr b="1" lang="pt-BR" sz="1600" strike="noStrike">
                <a:solidFill>
                  <a:srgbClr val="000000"/>
                </a:solidFill>
                <a:latin typeface="Calibri"/>
              </a:rPr>
              <a:t>Qualifications</a:t>
            </a:r>
            <a:endParaRPr/>
          </a:p>
          <a:p>
            <a:pPr>
              <a:lnSpc>
                <a:spcPct val="100000"/>
              </a:lnSpc>
              <a:buFont typeface="Arial"/>
              <a:buChar char="•"/>
            </a:pPr>
            <a:r>
              <a:rPr lang="pt-BR" sz="1600" strike="noStrike">
                <a:solidFill>
                  <a:srgbClr val="000000"/>
                </a:solidFill>
                <a:latin typeface="Calibri"/>
              </a:rPr>
              <a:t>Minimum:Education: MS degree in software engineering, computer science, or information systems or an equivalent combination of training and experience.</a:t>
            </a:r>
            <a:endParaRPr/>
          </a:p>
          <a:p>
            <a:pPr>
              <a:lnSpc>
                <a:spcPct val="100000"/>
              </a:lnSpc>
              <a:buFont typeface="Arial"/>
              <a:buChar char="•"/>
            </a:pPr>
            <a:r>
              <a:rPr lang="pt-BR" sz="1600" strike="noStrike">
                <a:solidFill>
                  <a:srgbClr val="000000"/>
                </a:solidFill>
                <a:latin typeface="Calibri"/>
              </a:rPr>
              <a:t>Experience: </a:t>
            </a:r>
            <a:r>
              <a:rPr lang="pt-BR" sz="1600" strike="noStrike">
                <a:solidFill>
                  <a:srgbClr val="ff0000"/>
                </a:solidFill>
                <a:latin typeface="Calibri"/>
              </a:rPr>
              <a:t>Eight years of experience </a:t>
            </a:r>
            <a:r>
              <a:rPr lang="pt-BR" sz="1600" strike="noStrike">
                <a:solidFill>
                  <a:srgbClr val="000000"/>
                </a:solidFill>
                <a:latin typeface="Calibri"/>
              </a:rPr>
              <a:t>in software and systems development of substantial DoD, government, or industrial systems.</a:t>
            </a:r>
            <a:endParaRPr/>
          </a:p>
          <a:p>
            <a:pPr>
              <a:lnSpc>
                <a:spcPct val="100000"/>
              </a:lnSpc>
              <a:buFont typeface="Arial"/>
              <a:buChar char="•"/>
            </a:pPr>
            <a:r>
              <a:rPr lang="pt-BR" sz="1600" strike="noStrike">
                <a:solidFill>
                  <a:srgbClr val="000000"/>
                </a:solidFill>
                <a:latin typeface="Calibri"/>
              </a:rPr>
              <a:t>Skills: At least three years of </a:t>
            </a:r>
            <a:r>
              <a:rPr lang="pt-BR" sz="1600" strike="noStrike">
                <a:solidFill>
                  <a:srgbClr val="ff0000"/>
                </a:solidFill>
                <a:latin typeface="Calibri"/>
              </a:rPr>
              <a:t>experience</a:t>
            </a:r>
            <a:r>
              <a:rPr lang="pt-BR" sz="1600" strike="noStrike">
                <a:solidFill>
                  <a:srgbClr val="000000"/>
                </a:solidFill>
                <a:latin typeface="Calibri"/>
              </a:rPr>
              <a:t> architecting software-intensive systems that includes </a:t>
            </a:r>
            <a:r>
              <a:rPr lang="pt-BR" sz="1600" strike="noStrike">
                <a:solidFill>
                  <a:srgbClr val="ff0000"/>
                </a:solidFill>
                <a:latin typeface="Calibri"/>
              </a:rPr>
              <a:t>managing quality attribute concerns </a:t>
            </a:r>
            <a:r>
              <a:rPr lang="pt-BR" sz="1600" strike="noStrike">
                <a:solidFill>
                  <a:srgbClr val="000000"/>
                </a:solidFill>
                <a:latin typeface="Calibri"/>
              </a:rPr>
              <a:t>(e.g</a:t>
            </a:r>
            <a:r>
              <a:rPr lang="pt-BR" sz="1600" strike="noStrike">
                <a:solidFill>
                  <a:srgbClr val="ff0000"/>
                </a:solidFill>
                <a:latin typeface="Calibri"/>
              </a:rPr>
              <a:t>., performance, modifiability, and scalability</a:t>
            </a:r>
            <a:r>
              <a:rPr lang="pt-BR" sz="1600" strike="noStrike">
                <a:solidFill>
                  <a:srgbClr val="000000"/>
                </a:solidFill>
                <a:latin typeface="Calibri"/>
              </a:rPr>
              <a:t>). Ability to assist with</a:t>
            </a:r>
            <a:r>
              <a:rPr lang="pt-BR" sz="1600" strike="noStrike">
                <a:solidFill>
                  <a:srgbClr val="ff0000"/>
                </a:solidFill>
                <a:latin typeface="Calibri"/>
              </a:rPr>
              <a:t> activities across the development lifecycle </a:t>
            </a:r>
            <a:r>
              <a:rPr lang="pt-BR" sz="1600" strike="noStrike">
                <a:solidFill>
                  <a:srgbClr val="000000"/>
                </a:solidFill>
                <a:latin typeface="Calibri"/>
              </a:rPr>
              <a:t>(including </a:t>
            </a:r>
            <a:r>
              <a:rPr lang="pt-BR" sz="1600" strike="noStrike">
                <a:solidFill>
                  <a:srgbClr val="ff0000"/>
                </a:solidFill>
                <a:latin typeface="Calibri"/>
              </a:rPr>
              <a:t>requirements, design, integration, and testing</a:t>
            </a:r>
            <a:r>
              <a:rPr lang="pt-BR" sz="1600" strike="noStrike">
                <a:solidFill>
                  <a:srgbClr val="000000"/>
                </a:solidFill>
                <a:latin typeface="Calibri"/>
              </a:rPr>
              <a:t> activities) and to effectively </a:t>
            </a:r>
            <a:r>
              <a:rPr lang="pt-BR" sz="1600" strike="noStrike">
                <a:solidFill>
                  <a:srgbClr val="ff0000"/>
                </a:solidFill>
                <a:latin typeface="Calibri"/>
              </a:rPr>
              <a:t>leverage architecture concepts </a:t>
            </a:r>
            <a:r>
              <a:rPr lang="pt-BR" sz="1600" strike="noStrike">
                <a:solidFill>
                  <a:srgbClr val="000000"/>
                </a:solidFill>
                <a:latin typeface="Calibri"/>
              </a:rPr>
              <a:t>in these activities. Knowledge of (preferably experience using) SEI architecture work such as the Architecture Trade-off Analysis Method, Quality Attribute Workshop, and </a:t>
            </a:r>
            <a:r>
              <a:rPr lang="pt-BR" sz="1600" strike="noStrike">
                <a:solidFill>
                  <a:srgbClr val="ff0000"/>
                </a:solidFill>
                <a:latin typeface="Calibri"/>
              </a:rPr>
              <a:t>documentation with the Views and Beyond </a:t>
            </a:r>
            <a:r>
              <a:rPr lang="pt-BR" sz="1600" strike="noStrike">
                <a:solidFill>
                  <a:srgbClr val="000000"/>
                </a:solidFill>
                <a:latin typeface="Calibri"/>
              </a:rPr>
              <a:t>Approach. </a:t>
            </a:r>
            <a:r>
              <a:rPr lang="pt-BR" sz="1600" strike="noStrike">
                <a:solidFill>
                  <a:srgbClr val="ff0000"/>
                </a:solidFill>
                <a:latin typeface="Calibri"/>
              </a:rPr>
              <a:t>Experience with the design and development of software-intensive systems, systems of systems, or mission-critical systems</a:t>
            </a:r>
            <a:r>
              <a:rPr lang="pt-BR" sz="1600" strike="noStrike">
                <a:solidFill>
                  <a:srgbClr val="000000"/>
                </a:solidFill>
                <a:latin typeface="Calibri"/>
              </a:rPr>
              <a:t>. Ability to</a:t>
            </a:r>
            <a:r>
              <a:rPr lang="pt-BR" sz="1600" strike="noStrike">
                <a:solidFill>
                  <a:srgbClr val="ff0000"/>
                </a:solidFill>
                <a:latin typeface="Calibri"/>
              </a:rPr>
              <a:t> analyze customer problems</a:t>
            </a:r>
            <a:r>
              <a:rPr lang="pt-BR" sz="1600" strike="noStrike">
                <a:solidFill>
                  <a:srgbClr val="000000"/>
                </a:solidFill>
                <a:latin typeface="Calibri"/>
              </a:rPr>
              <a:t>, </a:t>
            </a:r>
            <a:r>
              <a:rPr lang="pt-BR" sz="1600" strike="noStrike">
                <a:solidFill>
                  <a:srgbClr val="ff0000"/>
                </a:solidFill>
                <a:latin typeface="Calibri"/>
              </a:rPr>
              <a:t>determine needs</a:t>
            </a:r>
            <a:r>
              <a:rPr lang="pt-BR" sz="1600" strike="noStrike">
                <a:solidFill>
                  <a:srgbClr val="000000"/>
                </a:solidFill>
                <a:latin typeface="Calibri"/>
              </a:rPr>
              <a:t>, </a:t>
            </a:r>
            <a:r>
              <a:rPr lang="pt-BR" sz="1600" strike="noStrike">
                <a:solidFill>
                  <a:srgbClr val="ff0000"/>
                </a:solidFill>
                <a:latin typeface="Calibri"/>
              </a:rPr>
              <a:t>and recommend a course of action</a:t>
            </a:r>
            <a:r>
              <a:rPr lang="pt-BR" sz="1600" strike="noStrike">
                <a:solidFill>
                  <a:srgbClr val="000000"/>
                </a:solidFill>
                <a:latin typeface="Calibri"/>
              </a:rPr>
              <a:t>. Ability to </a:t>
            </a:r>
            <a:r>
              <a:rPr lang="pt-BR" sz="1600" strike="noStrike">
                <a:solidFill>
                  <a:srgbClr val="ff0000"/>
                </a:solidFill>
                <a:latin typeface="Calibri"/>
              </a:rPr>
              <a:t>quickly learn </a:t>
            </a:r>
            <a:r>
              <a:rPr lang="pt-BR" sz="1600" strike="noStrike">
                <a:solidFill>
                  <a:srgbClr val="000000"/>
                </a:solidFill>
                <a:latin typeface="Calibri"/>
              </a:rPr>
              <a:t>and </a:t>
            </a:r>
            <a:r>
              <a:rPr lang="pt-BR" sz="1600" strike="noStrike">
                <a:solidFill>
                  <a:srgbClr val="ff0000"/>
                </a:solidFill>
                <a:latin typeface="Calibri"/>
              </a:rPr>
              <a:t>adapt to new technologies</a:t>
            </a:r>
            <a:r>
              <a:rPr lang="pt-BR" sz="1600" strike="noStrike">
                <a:solidFill>
                  <a:srgbClr val="000000"/>
                </a:solidFill>
                <a:latin typeface="Calibri"/>
              </a:rPr>
              <a:t>, </a:t>
            </a:r>
            <a:r>
              <a:rPr lang="pt-BR" sz="1600" strike="noStrike">
                <a:solidFill>
                  <a:srgbClr val="ff0000"/>
                </a:solidFill>
                <a:latin typeface="Calibri"/>
              </a:rPr>
              <a:t>platforms</a:t>
            </a:r>
            <a:r>
              <a:rPr lang="pt-BR" sz="1600" strike="noStrike">
                <a:solidFill>
                  <a:srgbClr val="000000"/>
                </a:solidFill>
                <a:latin typeface="Calibri"/>
              </a:rPr>
              <a:t>, and </a:t>
            </a:r>
            <a:r>
              <a:rPr lang="pt-BR" sz="1600" strike="noStrike">
                <a:solidFill>
                  <a:srgbClr val="ff0000"/>
                </a:solidFill>
                <a:latin typeface="Calibri"/>
              </a:rPr>
              <a:t>environments</a:t>
            </a:r>
            <a:r>
              <a:rPr lang="pt-BR" sz="1600" strike="noStrike">
                <a:solidFill>
                  <a:srgbClr val="000000"/>
                </a:solidFill>
                <a:latin typeface="Calibri"/>
              </a:rPr>
              <a:t>. </a:t>
            </a:r>
            <a:r>
              <a:rPr lang="pt-BR" sz="1600" strike="noStrike">
                <a:solidFill>
                  <a:srgbClr val="ff0000"/>
                </a:solidFill>
                <a:latin typeface="Calibri"/>
              </a:rPr>
              <a:t>Knowledge of modern software development languages and platforms</a:t>
            </a:r>
            <a:r>
              <a:rPr lang="pt-BR" sz="1600" strike="noStrike">
                <a:solidFill>
                  <a:srgbClr val="000000"/>
                </a:solidFill>
                <a:latin typeface="Calibri"/>
              </a:rPr>
              <a:t>. Ability to </a:t>
            </a:r>
            <a:r>
              <a:rPr lang="pt-BR" sz="1600" strike="noStrike">
                <a:solidFill>
                  <a:srgbClr val="ff0000"/>
                </a:solidFill>
                <a:latin typeface="Calibri"/>
              </a:rPr>
              <a:t>work effectively with team members, customers, and collaborators</a:t>
            </a:r>
            <a:r>
              <a:rPr lang="pt-BR" sz="1600" strike="noStrike">
                <a:solidFill>
                  <a:srgbClr val="000000"/>
                </a:solidFill>
                <a:latin typeface="Calibri"/>
              </a:rPr>
              <a:t>. </a:t>
            </a:r>
            <a:r>
              <a:rPr lang="pt-BR" sz="1600" strike="noStrike">
                <a:solidFill>
                  <a:srgbClr val="ff0000"/>
                </a:solidFill>
                <a:latin typeface="Calibri"/>
              </a:rPr>
              <a:t>Effective written and oral communication skills.</a:t>
            </a:r>
            <a:endParaRPr/>
          </a:p>
          <a:p>
            <a:pPr>
              <a:lnSpc>
                <a:spcPct val="100000"/>
              </a:lnSpc>
              <a:buFont typeface="Arial"/>
              <a:buChar char="•"/>
            </a:pPr>
            <a:r>
              <a:rPr lang="pt-BR" sz="1600" strike="noStrike">
                <a:solidFill>
                  <a:srgbClr val="000000"/>
                </a:solidFill>
                <a:latin typeface="Calibri"/>
              </a:rPr>
              <a:t>Environmental Conditions: Usual office setting, including extended work at a computer screen.</a:t>
            </a:r>
            <a:endParaRPr/>
          </a:p>
          <a:p>
            <a:pPr>
              <a:lnSpc>
                <a:spcPct val="100000"/>
              </a:lnSpc>
              <a:buFont typeface="Arial"/>
              <a:buChar char="•"/>
            </a:pPr>
            <a:r>
              <a:rPr lang="pt-BR" sz="1600" strike="noStrike">
                <a:solidFill>
                  <a:srgbClr val="000000"/>
                </a:solidFill>
                <a:latin typeface="Calibri"/>
              </a:rPr>
              <a:t>Mental: </a:t>
            </a:r>
            <a:r>
              <a:rPr lang="pt-BR" sz="1600" strike="noStrike">
                <a:solidFill>
                  <a:srgbClr val="ff0000"/>
                </a:solidFill>
                <a:latin typeface="Calibri"/>
              </a:rPr>
              <a:t>Ability to meet deadlines </a:t>
            </a:r>
            <a:r>
              <a:rPr lang="pt-BR" sz="1600" strike="noStrike">
                <a:solidFill>
                  <a:srgbClr val="000000"/>
                </a:solidFill>
                <a:latin typeface="Calibri"/>
              </a:rPr>
              <a:t>and function productively as a </a:t>
            </a:r>
            <a:r>
              <a:rPr lang="pt-BR" sz="1600" strike="noStrike">
                <a:solidFill>
                  <a:srgbClr val="ff0000"/>
                </a:solidFill>
                <a:latin typeface="Calibri"/>
              </a:rPr>
              <a:t>team member</a:t>
            </a:r>
            <a:r>
              <a:rPr lang="pt-BR" sz="1600" strike="noStrike">
                <a:solidFill>
                  <a:srgbClr val="000000"/>
                </a:solidFill>
                <a:latin typeface="Calibri"/>
              </a:rPr>
              <a:t>.</a:t>
            </a:r>
            <a:endParaRPr/>
          </a:p>
          <a:p>
            <a:pPr>
              <a:lnSpc>
                <a:spcPct val="100000"/>
              </a:lnSpc>
              <a:buFont typeface="Arial"/>
              <a:buChar char="•"/>
            </a:pPr>
            <a:r>
              <a:rPr lang="pt-BR" sz="1600" strike="noStrike">
                <a:solidFill>
                  <a:srgbClr val="000000"/>
                </a:solidFill>
                <a:latin typeface="Calibri"/>
              </a:rPr>
              <a:t>Preferred:Education: PhD degree in software engineering, computer science, or information systems or an equivalent combination of training and experience.</a:t>
            </a:r>
            <a:endParaRPr/>
          </a:p>
          <a:p>
            <a:pPr>
              <a:lnSpc>
                <a:spcPct val="100000"/>
              </a:lnSpc>
              <a:buFont typeface="Arial"/>
              <a:buChar char="•"/>
            </a:pPr>
            <a:r>
              <a:rPr lang="pt-BR" sz="1600" strike="noStrike">
                <a:solidFill>
                  <a:srgbClr val="000000"/>
                </a:solidFill>
                <a:latin typeface="Calibri"/>
              </a:rPr>
              <a:t>Experience: Seven years, experience as listed above, plus experience working with industry and DoD stakeholders.</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Web sites</a:t>
            </a:r>
            <a:endParaRPr/>
          </a:p>
        </p:txBody>
      </p:sp>
      <p:sp>
        <p:nvSpPr>
          <p:cNvPr id="13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u="sng">
                <a:solidFill>
                  <a:srgbClr val="0000ff"/>
                </a:solidFill>
                <a:latin typeface="Calibri"/>
              </a:rPr>
              <a:t>http://www.sei.cmu.edu/architecture/</a:t>
            </a:r>
            <a:endParaRPr/>
          </a:p>
          <a:p>
            <a:pPr>
              <a:lnSpc>
                <a:spcPct val="100000"/>
              </a:lnSpc>
              <a:buFont typeface="Arial"/>
              <a:buChar char="•"/>
            </a:pPr>
            <a:r>
              <a:rPr lang="pt-BR" sz="3200" strike="noStrike" u="sng">
                <a:solidFill>
                  <a:srgbClr val="0000ff"/>
                </a:solidFill>
                <a:latin typeface="Calibri"/>
              </a:rPr>
              <a:t>http://www.gaudisite.nl/</a:t>
            </a:r>
            <a:endParaRPr/>
          </a:p>
          <a:p>
            <a:pPr>
              <a:lnSpc>
                <a:spcPct val="100000"/>
              </a:lnSpc>
              <a:buFont typeface="Arial"/>
              <a:buChar char="•"/>
            </a:pPr>
            <a:r>
              <a:rPr lang="pt-BR" sz="3200" strike="noStrike" u="sng">
                <a:solidFill>
                  <a:srgbClr val="0000ff"/>
                </a:solidFill>
                <a:latin typeface="Calibri"/>
              </a:rPr>
              <a:t>http://handbookofsoftwarearchitecture.com/</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endParaRPr/>
          </a:p>
        </p:txBody>
      </p:sp>
      <p:sp>
        <p:nvSpPr>
          <p:cNvPr id="84" name="TextShape 2"/>
          <p:cNvSpPr txBox="1"/>
          <p:nvPr/>
        </p:nvSpPr>
        <p:spPr>
          <a:xfrm>
            <a:off x="457200" y="1600200"/>
            <a:ext cx="8229240" cy="4525560"/>
          </a:xfrm>
          <a:prstGeom prst="rect">
            <a:avLst/>
          </a:prstGeom>
          <a:noFill/>
          <a:ln>
            <a:noFill/>
          </a:ln>
        </p:spPr>
        <p:txBody>
          <a:bodyPr/>
          <a:p>
            <a:endParaRPr/>
          </a:p>
        </p:txBody>
      </p:sp>
      <p:pic>
        <p:nvPicPr>
          <p:cNvPr id="85" name="Picture 2" descr=""/>
          <p:cNvPicPr/>
          <p:nvPr/>
        </p:nvPicPr>
        <p:blipFill>
          <a:blip r:embed="rId1"/>
          <a:stretch/>
        </p:blipFill>
        <p:spPr>
          <a:xfrm>
            <a:off x="34920" y="266760"/>
            <a:ext cx="9073800" cy="632268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Por que Arquitetura de Software?</a:t>
            </a:r>
            <a:endParaRPr/>
          </a:p>
        </p:txBody>
      </p:sp>
      <p:sp>
        <p:nvSpPr>
          <p:cNvPr id="87"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Conceito provado na prática, no desenvolvimento de grandes sistemas de software</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As the size of software systems increases, the algorithms and data structures of the computation no longer constitute the major design problems”. (David Garlan and Mary Shaw, 1994)</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A proven concept to build software-intensive systems and to avoid problems and failure causes, such as poor communication among stakeholders and sloppy and immature development practices, is to have a well-defined software architecture” (Bass et al., 2003).</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Without an architecture that is appropriate for the problem being solved the project will fail” (Clements et al., 2001)</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Por que Arquitetura de Software?</a:t>
            </a:r>
            <a:endParaRPr/>
          </a:p>
        </p:txBody>
      </p:sp>
      <p:sp>
        <p:nvSpPr>
          <p:cNvPr id="8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Having an architecture allows the development of systems that are better and more resilient to change when compared to systems developed without a clear architectural definition.” (Booch, 2007)</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Software architecture is also considered one of the most significant technical factors in ensuring project success” (Brown and McDermid, 2007).</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Software architecture is the development product that gives the highest return on investment with respect to quality, schedule, and cost. Getting it right sets the stage for everything to come - the system's development, integration, testing, and modification. Getting it wrong means that the fabric of the system is wrong, and it cannot be fixed” (Bass et al 2003).</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Por que Arquitetura de Software?</a:t>
            </a:r>
            <a:endParaRPr/>
          </a:p>
        </p:txBody>
      </p:sp>
      <p:sp>
        <p:nvSpPr>
          <p:cNvPr id="9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For nearly all systems, extra-functional properties (quality attributes or engineering goals) such as performance, reliability, security, or modifiability are as important as making sure that the software computes the correct answer” (Clements et al., 2001)</a:t>
            </a:r>
            <a:endParaRPr/>
          </a:p>
          <a:p>
            <a:pPr>
              <a:lnSpc>
                <a:spcPct val="100000"/>
              </a:lnSpc>
              <a:buFont typeface="Arial"/>
              <a:buChar char="•"/>
            </a:pPr>
            <a:r>
              <a:rPr lang="pt-BR" sz="3200" strike="noStrike">
                <a:solidFill>
                  <a:srgbClr val="000000"/>
                </a:solidFill>
                <a:latin typeface="Calibri"/>
              </a:rPr>
              <a:t>Ex. Se você precisa de alto desempenho, então você precisa</a:t>
            </a:r>
            <a:endParaRPr/>
          </a:p>
          <a:p>
            <a:pPr lvl="1">
              <a:lnSpc>
                <a:spcPct val="100000"/>
              </a:lnSpc>
              <a:buFont typeface="Arial"/>
              <a:buChar char="–"/>
            </a:pPr>
            <a:r>
              <a:rPr lang="pt-BR" sz="2800" strike="noStrike">
                <a:solidFill>
                  <a:srgbClr val="000000"/>
                </a:solidFill>
                <a:latin typeface="Calibri"/>
              </a:rPr>
              <a:t>Preocupar com a decomposição do trabalho em processos que cooperem, </a:t>
            </a:r>
            <a:endParaRPr/>
          </a:p>
          <a:p>
            <a:pPr lvl="1">
              <a:lnSpc>
                <a:spcPct val="100000"/>
              </a:lnSpc>
              <a:buFont typeface="Arial"/>
              <a:buChar char="–"/>
            </a:pPr>
            <a:r>
              <a:rPr lang="pt-BR" sz="2800" strike="noStrike">
                <a:solidFill>
                  <a:srgbClr val="000000"/>
                </a:solidFill>
                <a:latin typeface="Calibri"/>
              </a:rPr>
              <a:t>Gerenciar o volume e o acesso a dados da comunicação inter-processos </a:t>
            </a:r>
            <a:endParaRPr/>
          </a:p>
          <a:p>
            <a:pPr lvl="1">
              <a:lnSpc>
                <a:spcPct val="100000"/>
              </a:lnSpc>
              <a:buFont typeface="Arial"/>
              <a:buChar char="–"/>
            </a:pPr>
            <a:r>
              <a:rPr lang="pt-BR" sz="2800" strike="noStrike">
                <a:solidFill>
                  <a:srgbClr val="000000"/>
                </a:solidFill>
                <a:latin typeface="Calibri"/>
              </a:rPr>
              <a:t>Identificar potenciais gargalos de desempenho</a:t>
            </a:r>
            <a:endParaRPr/>
          </a:p>
          <a:p>
            <a:pPr>
              <a:lnSpc>
                <a:spcPct val="100000"/>
              </a:lnSpc>
              <a:buFont typeface="Arial"/>
              <a:buChar char="•"/>
            </a:pPr>
            <a:r>
              <a:rPr lang="pt-BR" sz="3200" strike="noStrike">
                <a:solidFill>
                  <a:srgbClr val="000000"/>
                </a:solidFill>
                <a:latin typeface="Calibri"/>
              </a:rPr>
              <a:t>Ex. Se você precisa que o software seja fácil de modificar e portável, então você precisa separar interesses entre os vários componentes do software.</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Definições de Arquitetura de Software</a:t>
            </a:r>
            <a:endParaRPr/>
          </a:p>
        </p:txBody>
      </p:sp>
      <p:sp>
        <p:nvSpPr>
          <p:cNvPr id="9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Software architecture is the fundamental organization of a system, embodied in its components, their relationships to each other and the environment, and the principles governing its design and evolution” (ANSI/IEEE, 2000) </a:t>
            </a:r>
            <a:endParaRPr/>
          </a:p>
          <a:p>
            <a:pPr>
              <a:lnSpc>
                <a:spcPct val="100000"/>
              </a:lnSpc>
              <a:buFont typeface="Arial"/>
              <a:buChar char="•"/>
            </a:pPr>
            <a:r>
              <a:rPr lang="pt-BR" sz="3200" strike="noStrike">
                <a:solidFill>
                  <a:srgbClr val="000000"/>
                </a:solidFill>
                <a:latin typeface="Calibri"/>
              </a:rPr>
              <a:t>Boehm et al., 1995</a:t>
            </a:r>
            <a:endParaRPr/>
          </a:p>
          <a:p>
            <a:pPr lvl="1">
              <a:lnSpc>
                <a:spcPct val="100000"/>
              </a:lnSpc>
              <a:buFont typeface="Arial"/>
              <a:buChar char="–"/>
            </a:pPr>
            <a:r>
              <a:rPr lang="pt-BR" sz="2800" strike="noStrike">
                <a:solidFill>
                  <a:srgbClr val="000000"/>
                </a:solidFill>
                <a:latin typeface="Calibri"/>
              </a:rPr>
              <a:t>“</a:t>
            </a:r>
            <a:r>
              <a:rPr lang="pt-BR" sz="2800" strike="noStrike">
                <a:solidFill>
                  <a:srgbClr val="000000"/>
                </a:solidFill>
                <a:latin typeface="Calibri"/>
              </a:rPr>
              <a:t>A collection of software and system </a:t>
            </a:r>
            <a:r>
              <a:rPr lang="pt-BR" sz="2800" strike="noStrike" u="sng">
                <a:solidFill>
                  <a:srgbClr val="000000"/>
                </a:solidFill>
                <a:latin typeface="Calibri"/>
              </a:rPr>
              <a:t>components, connections, and constraints  </a:t>
            </a:r>
            <a:endParaRPr/>
          </a:p>
          <a:p>
            <a:pPr lvl="1">
              <a:lnSpc>
                <a:spcPct val="100000"/>
              </a:lnSpc>
              <a:buFont typeface="Arial"/>
              <a:buChar char="–"/>
            </a:pPr>
            <a:r>
              <a:rPr lang="pt-BR" sz="2800" strike="noStrike">
                <a:solidFill>
                  <a:srgbClr val="000000"/>
                </a:solidFill>
                <a:latin typeface="Calibri"/>
              </a:rPr>
              <a:t>A collection of </a:t>
            </a:r>
            <a:r>
              <a:rPr lang="pt-BR" sz="2800" strike="noStrike" u="sng">
                <a:solidFill>
                  <a:srgbClr val="000000"/>
                </a:solidFill>
                <a:latin typeface="Calibri"/>
              </a:rPr>
              <a:t>system stakeholders' need statements</a:t>
            </a:r>
            <a:endParaRPr/>
          </a:p>
          <a:p>
            <a:pPr lvl="1">
              <a:lnSpc>
                <a:spcPct val="100000"/>
              </a:lnSpc>
              <a:buFont typeface="Arial"/>
              <a:buChar char="–"/>
            </a:pPr>
            <a:r>
              <a:rPr lang="pt-BR" sz="2800" strike="noStrike">
                <a:solidFill>
                  <a:srgbClr val="000000"/>
                </a:solidFill>
                <a:latin typeface="Calibri"/>
              </a:rPr>
              <a:t>Principles that demonstrates that the components, connections, and constraints define a system that, if implemented, would satisfy the collection of system stakeholders' need statements”</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Definições de Arquitetura de Software</a:t>
            </a:r>
            <a:endParaRPr/>
          </a:p>
        </p:txBody>
      </p:sp>
      <p:sp>
        <p:nvSpPr>
          <p:cNvPr id="9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Clements et al., 1997: “The software architecture of a system is the structure or structures of the system, which comprise </a:t>
            </a:r>
            <a:r>
              <a:rPr lang="pt-BR" sz="3200" strike="noStrike" u="sng">
                <a:solidFill>
                  <a:srgbClr val="000000"/>
                </a:solidFill>
                <a:latin typeface="Calibri"/>
              </a:rPr>
              <a:t>software components, the externally visible properties of those components, and the relationships among them”</a:t>
            </a:r>
            <a:endParaRPr/>
          </a:p>
          <a:p>
            <a:endParaRPr/>
          </a:p>
          <a:p>
            <a:pPr>
              <a:lnSpc>
                <a:spcPct val="100000"/>
              </a:lnSpc>
              <a:buFont typeface="Arial"/>
              <a:buChar char="•"/>
            </a:pPr>
            <a:r>
              <a:rPr lang="pt-BR" sz="3200" strike="noStrike">
                <a:solidFill>
                  <a:srgbClr val="000000"/>
                </a:solidFill>
                <a:latin typeface="Calibri"/>
              </a:rPr>
              <a:t>Kruchten 1995: “Software architecture deals with the design and implementation of the high-level structure of the software. It is the result of assembling a certain number of architectural elements in some well-chosen forms to satisfy the major functionality and performance requirements of the system, as well as some other, non-functional requirements.”</a:t>
            </a:r>
            <a:endParaRPr/>
          </a:p>
          <a:p>
            <a:endParaRPr/>
          </a:p>
          <a:p>
            <a:pPr>
              <a:lnSpc>
                <a:spcPct val="100000"/>
              </a:lnSpc>
              <a:buFont typeface="Arial"/>
              <a:buChar char="•"/>
            </a:pPr>
            <a:r>
              <a:rPr lang="pt-BR" sz="3200" strike="noStrike">
                <a:solidFill>
                  <a:srgbClr val="000000"/>
                </a:solidFill>
                <a:latin typeface="Calibri"/>
              </a:rPr>
              <a:t>Bass et al 2003: “An architecture is the result of a set of business and technical decisions”</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Alguns conceitos</a:t>
            </a:r>
            <a:endParaRPr/>
          </a:p>
        </p:txBody>
      </p:sp>
      <p:sp>
        <p:nvSpPr>
          <p:cNvPr id="97"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i="1" lang="pt-BR" sz="3200" strike="noStrike">
                <a:solidFill>
                  <a:srgbClr val="000000"/>
                </a:solidFill>
                <a:latin typeface="Calibri"/>
              </a:rPr>
              <a:t>Every interesting software-intensive system has an architecture</a:t>
            </a:r>
            <a:endParaRPr/>
          </a:p>
          <a:p>
            <a:pPr>
              <a:lnSpc>
                <a:spcPct val="100000"/>
              </a:lnSpc>
              <a:buFont typeface="Arial"/>
              <a:buChar char="•"/>
            </a:pPr>
            <a:r>
              <a:rPr lang="pt-BR" sz="3200" strike="noStrike">
                <a:solidFill>
                  <a:srgbClr val="000000"/>
                </a:solidFill>
                <a:latin typeface="Calibri"/>
              </a:rPr>
              <a:t>O foco da arquitetura são decisões significativas de design de software, que têm grande impacto no desempenho, confiabilidade, custo, e robustez do software</a:t>
            </a:r>
            <a:endParaRPr/>
          </a:p>
          <a:p>
            <a:pPr>
              <a:lnSpc>
                <a:spcPct val="100000"/>
              </a:lnSpc>
              <a:buFont typeface="Arial"/>
              <a:buChar char="•"/>
            </a:pPr>
            <a:r>
              <a:rPr lang="pt-BR" sz="3200" strike="noStrike">
                <a:solidFill>
                  <a:srgbClr val="000000"/>
                </a:solidFill>
                <a:latin typeface="Calibri"/>
              </a:rPr>
              <a:t>A Arquitetura estabelece um contexto para design e implementação</a:t>
            </a:r>
            <a:endParaRPr/>
          </a:p>
          <a:p>
            <a:pPr>
              <a:lnSpc>
                <a:spcPct val="100000"/>
              </a:lnSpc>
              <a:buFont typeface="Arial"/>
              <a:buChar char="•"/>
            </a:pPr>
            <a:r>
              <a:rPr lang="pt-BR" sz="3200" strike="noStrike">
                <a:solidFill>
                  <a:srgbClr val="000000"/>
                </a:solidFill>
                <a:latin typeface="Calibri"/>
              </a:rPr>
              <a:t>Base para reúso</a:t>
            </a:r>
            <a:endParaRPr/>
          </a:p>
          <a:p>
            <a:pPr>
              <a:lnSpc>
                <a:spcPct val="100000"/>
              </a:lnSpc>
              <a:buFont typeface="Arial"/>
              <a:buChar char="•"/>
            </a:pPr>
            <a:r>
              <a:rPr lang="pt-BR" sz="3200" strike="noStrike">
                <a:solidFill>
                  <a:srgbClr val="000000"/>
                </a:solidFill>
                <a:latin typeface="Calibri"/>
              </a:rPr>
              <a:t>Arquitetura de software é a realização de requisitos não-funcionais, enquanto design é a realização de requisitos funcionais</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