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  <p:sldMasterId id="2147484280" r:id="rId2"/>
  </p:sldMasterIdLst>
  <p:sldIdLst>
    <p:sldId id="256" r:id="rId3"/>
    <p:sldId id="311" r:id="rId4"/>
    <p:sldId id="313" r:id="rId5"/>
    <p:sldId id="312" r:id="rId6"/>
    <p:sldId id="314" r:id="rId7"/>
    <p:sldId id="316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27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1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83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3"/>
            <a:ext cx="2628900" cy="58118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0365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41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2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410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803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133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749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679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68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09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58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49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5350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5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6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03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887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3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4" y="1681852"/>
            <a:ext cx="5181601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4" y="2507553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630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99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052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3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89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443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107" y="1500784"/>
            <a:ext cx="7857815" cy="28326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"/>
              </a:rPr>
              <a:t>Angular</a:t>
            </a:r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Flex-Layout</a:t>
            </a: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5E89DE-CC8B-45A9-8554-718BE941B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24" y="5662413"/>
            <a:ext cx="934793" cy="934793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4CA7CF-DDBE-4631-8DEC-24C8C2F9303F}"/>
              </a:ext>
            </a:extLst>
          </p:cNvPr>
          <p:cNvSpPr txBox="1"/>
          <p:nvPr/>
        </p:nvSpPr>
        <p:spPr>
          <a:xfrm>
            <a:off x="9841314" y="5729697"/>
            <a:ext cx="2011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Eduardo Florence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08CC11-ED2C-4777-B494-9FBB1D0ABB3E}"/>
              </a:ext>
            </a:extLst>
          </p:cNvPr>
          <p:cNvSpPr txBox="1"/>
          <p:nvPr/>
        </p:nvSpPr>
        <p:spPr>
          <a:xfrm>
            <a:off x="9841315" y="6006967"/>
            <a:ext cx="195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@eduardoflorence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1C0662-65A0-4216-B51D-D9527BF1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" y="5689983"/>
            <a:ext cx="1122595" cy="10033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6E15CE-80CC-4449-A5FC-162EA4ED398D}"/>
              </a:ext>
            </a:extLst>
          </p:cNvPr>
          <p:cNvSpPr txBox="1"/>
          <p:nvPr/>
        </p:nvSpPr>
        <p:spPr>
          <a:xfrm>
            <a:off x="1419457" y="5929752"/>
            <a:ext cx="3362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Angular Rio Meetup #01 - First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12D854-447C-444C-9F7B-47C1EB7D8E10}"/>
              </a:ext>
            </a:extLst>
          </p:cNvPr>
          <p:cNvSpPr/>
          <p:nvPr/>
        </p:nvSpPr>
        <p:spPr>
          <a:xfrm>
            <a:off x="2140634" y="277225"/>
            <a:ext cx="79107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column</a:t>
            </a:r>
            <a:r>
              <a:rPr lang="pt-BR" sz="2000" b="1" dirty="0">
                <a:latin typeface="Consolas" panose="020B0609020204030204" pitchFamily="49" charset="0"/>
              </a:rPr>
              <a:t>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="blue"&gt;Elemento 1&lt;/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red</a:t>
            </a:r>
            <a:r>
              <a:rPr lang="pt-BR" sz="2000" dirty="0">
                <a:latin typeface="Consolas" panose="020B0609020204030204" pitchFamily="49" charset="0"/>
              </a:rPr>
              <a:t>"&gt;Elemento 2&lt;/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green</a:t>
            </a:r>
            <a:r>
              <a:rPr lang="pt-BR" sz="2000" dirty="0">
                <a:latin typeface="Consolas" panose="020B0609020204030204" pitchFamily="49" charset="0"/>
              </a:rPr>
              <a:t>"&gt;Elemento 3&lt;/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849D42-8E9E-4379-A548-11326EC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2427043"/>
            <a:ext cx="3686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2EDCCC1-60F2-4E58-AA0F-10950836F136}"/>
              </a:ext>
            </a:extLst>
          </p:cNvPr>
          <p:cNvSpPr/>
          <p:nvPr/>
        </p:nvSpPr>
        <p:spPr>
          <a:xfrm>
            <a:off x="1509932" y="375700"/>
            <a:ext cx="91721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row</a:t>
            </a:r>
            <a:r>
              <a:rPr lang="pt-BR" sz="2000" b="1" dirty="0">
                <a:latin typeface="Consolas" panose="020B0609020204030204" pitchFamily="49" charset="0"/>
              </a:rPr>
              <a:t> wrap"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="200px"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="blue"&gt;Elemento 1&lt;/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="200px"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red</a:t>
            </a:r>
            <a:r>
              <a:rPr lang="pt-BR" sz="2000" dirty="0">
                <a:latin typeface="Consolas" panose="020B0609020204030204" pitchFamily="49" charset="0"/>
              </a:rPr>
              <a:t>"&gt;Elemento 2&lt;/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="200px"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green</a:t>
            </a:r>
            <a:r>
              <a:rPr lang="pt-BR" sz="2000" dirty="0">
                <a:latin typeface="Consolas" panose="020B0609020204030204" pitchFamily="49" charset="0"/>
              </a:rPr>
              <a:t>"&gt;Elemento 3&lt;/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A887A3-D0DA-4CB5-9790-7939FE0E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590800"/>
            <a:ext cx="112585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7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9E1F14F-C131-4E99-832A-C8C96EA4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707960"/>
            <a:ext cx="4572000" cy="21431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91D8D95-C000-4906-8918-718C6A0521B2}"/>
              </a:ext>
            </a:extLst>
          </p:cNvPr>
          <p:cNvSpPr/>
          <p:nvPr/>
        </p:nvSpPr>
        <p:spPr>
          <a:xfrm>
            <a:off x="1509931" y="375700"/>
            <a:ext cx="91721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row</a:t>
            </a:r>
            <a:r>
              <a:rPr lang="pt-BR" sz="2000" b="1" dirty="0">
                <a:latin typeface="Consolas" panose="020B0609020204030204" pitchFamily="49" charset="0"/>
              </a:rPr>
              <a:t> wrap"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="200px"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="blue"&gt;Elemento 1&lt;/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="200px"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red</a:t>
            </a:r>
            <a:r>
              <a:rPr lang="pt-BR" sz="2000" dirty="0">
                <a:latin typeface="Consolas" panose="020B0609020204030204" pitchFamily="49" charset="0"/>
              </a:rPr>
              <a:t>"&gt;Elemento 2&lt;/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="200px"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green</a:t>
            </a:r>
            <a:r>
              <a:rPr lang="pt-BR" sz="2000" dirty="0">
                <a:latin typeface="Consolas" panose="020B0609020204030204" pitchFamily="49" charset="0"/>
              </a:rPr>
              <a:t>"&gt;Elemento 3&lt;/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8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0DB2EA-0D38-42D0-AD29-11CAF05FED46}"/>
              </a:ext>
            </a:extLst>
          </p:cNvPr>
          <p:cNvSpPr/>
          <p:nvPr/>
        </p:nvSpPr>
        <p:spPr>
          <a:xfrm>
            <a:off x="1718603" y="347563"/>
            <a:ext cx="87547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row</a:t>
            </a:r>
            <a:r>
              <a:rPr lang="pt-BR" sz="2000" b="1" dirty="0">
                <a:latin typeface="Consolas" panose="020B0609020204030204" pitchFamily="49" charset="0"/>
              </a:rPr>
              <a:t> wrap"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="50%"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="blue"&gt;Elemento 1&lt;/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="50%"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red</a:t>
            </a:r>
            <a:r>
              <a:rPr lang="pt-BR" sz="2000" dirty="0">
                <a:latin typeface="Consolas" panose="020B0609020204030204" pitchFamily="49" charset="0"/>
              </a:rPr>
              <a:t>"&gt;Elemento 2&lt;/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="50%"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green</a:t>
            </a:r>
            <a:r>
              <a:rPr lang="pt-BR" sz="2000" dirty="0">
                <a:latin typeface="Consolas" panose="020B0609020204030204" pitchFamily="49" charset="0"/>
              </a:rPr>
              <a:t>"&gt;Elemento 3&lt;/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AE66F8-7910-4C3E-B7CD-7ECF6F3A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6" y="2631450"/>
            <a:ext cx="11479238" cy="23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1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0DB2EA-0D38-42D0-AD29-11CAF05FED46}"/>
              </a:ext>
            </a:extLst>
          </p:cNvPr>
          <p:cNvSpPr/>
          <p:nvPr/>
        </p:nvSpPr>
        <p:spPr>
          <a:xfrm>
            <a:off x="1718603" y="347563"/>
            <a:ext cx="87547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row</a:t>
            </a:r>
            <a:r>
              <a:rPr lang="pt-BR" sz="2000" b="1" dirty="0">
                <a:latin typeface="Consolas" panose="020B0609020204030204" pitchFamily="49" charset="0"/>
              </a:rPr>
              <a:t> wrap"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="50%"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="blue"&gt;Elemento 1&lt;/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="50%"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red</a:t>
            </a:r>
            <a:r>
              <a:rPr lang="pt-BR" sz="2000" dirty="0">
                <a:latin typeface="Consolas" panose="020B0609020204030204" pitchFamily="49" charset="0"/>
              </a:rPr>
              <a:t>"&gt;Elemento 2&lt;/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="50%"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green</a:t>
            </a:r>
            <a:r>
              <a:rPr lang="pt-BR" sz="2000" dirty="0">
                <a:latin typeface="Consolas" panose="020B0609020204030204" pitchFamily="49" charset="0"/>
              </a:rPr>
              <a:t>"&gt;Elemento 3&lt;/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CA9D45B-9DD5-4AF9-86FA-F77CEC9F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6" y="2608457"/>
            <a:ext cx="43910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24CB0C4-3930-4149-B409-634A732D62A6}"/>
              </a:ext>
            </a:extLst>
          </p:cNvPr>
          <p:cNvSpPr/>
          <p:nvPr/>
        </p:nvSpPr>
        <p:spPr>
          <a:xfrm>
            <a:off x="220394" y="1158131"/>
            <a:ext cx="5575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appearance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outline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  &lt;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&gt;Usuário&lt;/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&lt;input </a:t>
            </a:r>
            <a:r>
              <a:rPr lang="pt-BR" dirty="0" err="1">
                <a:latin typeface="Consolas" panose="020B0609020204030204" pitchFamily="49" charset="0"/>
              </a:rPr>
              <a:t>matInput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appearance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outline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  &lt;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&gt;Senha&lt;/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&lt;input </a:t>
            </a:r>
            <a:r>
              <a:rPr lang="pt-BR" dirty="0" err="1">
                <a:latin typeface="Consolas" panose="020B0609020204030204" pitchFamily="49" charset="0"/>
              </a:rPr>
              <a:t>matInput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type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password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button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mat-raised-button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color="</a:t>
            </a:r>
            <a:r>
              <a:rPr lang="pt-BR" dirty="0" err="1">
                <a:latin typeface="Consolas" panose="020B0609020204030204" pitchFamily="49" charset="0"/>
              </a:rPr>
              <a:t>primary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  Entrar</a:t>
            </a:r>
          </a:p>
          <a:p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button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EDA108-9656-4686-B31C-D64FD652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06" y="800100"/>
            <a:ext cx="6515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1B9DB5-4EDA-4E4B-A96C-FBE1CA94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800100"/>
            <a:ext cx="6515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1FE55D-2729-45F6-B856-B17AB579A6A0}"/>
              </a:ext>
            </a:extLst>
          </p:cNvPr>
          <p:cNvSpPr/>
          <p:nvPr/>
        </p:nvSpPr>
        <p:spPr>
          <a:xfrm>
            <a:off x="220394" y="926710"/>
            <a:ext cx="81217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fxLayout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fxLayoutAlign</a:t>
            </a:r>
            <a:r>
              <a:rPr lang="pt-BR" b="1" dirty="0">
                <a:latin typeface="Consolas" panose="020B0609020204030204" pitchFamily="49" charset="0"/>
              </a:rPr>
              <a:t>="center </a:t>
            </a:r>
            <a:r>
              <a:rPr lang="pt-BR" b="1" dirty="0" err="1">
                <a:latin typeface="Consolas" panose="020B0609020204030204" pitchFamily="49" charset="0"/>
              </a:rPr>
              <a:t>center</a:t>
            </a:r>
            <a:r>
              <a:rPr lang="pt-BR" b="1" dirty="0">
                <a:latin typeface="Consolas" panose="020B0609020204030204" pitchFamily="49" charset="0"/>
              </a:rPr>
              <a:t>“ </a:t>
            </a:r>
            <a:r>
              <a:rPr lang="pt-BR" b="1" dirty="0" err="1">
                <a:latin typeface="Consolas" panose="020B0609020204030204" pitchFamily="49" charset="0"/>
              </a:rPr>
              <a:t>class</a:t>
            </a:r>
            <a:r>
              <a:rPr lang="pt-BR" b="1" dirty="0">
                <a:latin typeface="Consolas" panose="020B0609020204030204" pitchFamily="49" charset="0"/>
              </a:rPr>
              <a:t>="container"&gt;</a:t>
            </a:r>
          </a:p>
          <a:p>
            <a:r>
              <a:rPr lang="pt-BR" b="1" dirty="0">
                <a:latin typeface="Consolas" panose="020B0609020204030204" pitchFamily="49" charset="0"/>
              </a:rPr>
              <a:t>  </a:t>
            </a:r>
          </a:p>
          <a:p>
            <a:r>
              <a:rPr lang="pt-BR" b="1" dirty="0">
                <a:latin typeface="Consolas" panose="020B0609020204030204" pitchFamily="49" charset="0"/>
              </a:rPr>
              <a:t>  &lt;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fxFlex</a:t>
            </a:r>
            <a:r>
              <a:rPr lang="pt-BR" b="1" dirty="0">
                <a:latin typeface="Consolas" panose="020B0609020204030204" pitchFamily="49" charset="0"/>
              </a:rPr>
              <a:t>="0 1 300px" </a:t>
            </a:r>
            <a:r>
              <a:rPr lang="pt-BR" b="1" dirty="0" err="1">
                <a:latin typeface="Consolas" panose="020B0609020204030204" pitchFamily="49" charset="0"/>
              </a:rPr>
              <a:t>fxLayout</a:t>
            </a:r>
            <a:r>
              <a:rPr lang="pt-BR" b="1" dirty="0">
                <a:latin typeface="Consolas" panose="020B0609020204030204" pitchFamily="49" charset="0"/>
              </a:rPr>
              <a:t>="</a:t>
            </a:r>
            <a:r>
              <a:rPr lang="pt-BR" b="1" dirty="0" err="1">
                <a:latin typeface="Consolas" panose="020B0609020204030204" pitchFamily="49" charset="0"/>
              </a:rPr>
              <a:t>column</a:t>
            </a:r>
            <a:r>
              <a:rPr lang="pt-BR" b="1" dirty="0">
                <a:latin typeface="Consolas" panose="020B0609020204030204" pitchFamily="49" charset="0"/>
              </a:rPr>
              <a:t>“ </a:t>
            </a:r>
            <a:r>
              <a:rPr lang="pt-BR" b="1" dirty="0" err="1">
                <a:latin typeface="Consolas" panose="020B0609020204030204" pitchFamily="49" charset="0"/>
              </a:rPr>
              <a:t>class</a:t>
            </a:r>
            <a:r>
              <a:rPr lang="pt-BR" b="1" dirty="0">
                <a:latin typeface="Consolas" panose="020B0609020204030204" pitchFamily="49" charset="0"/>
              </a:rPr>
              <a:t>="login-box"&gt;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&lt;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appearance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outline</a:t>
            </a:r>
            <a:r>
              <a:rPr lang="pt-BR" dirty="0">
                <a:latin typeface="Consolas" panose="020B0609020204030204" pitchFamily="49" charset="0"/>
              </a:rPr>
              <a:t>" </a:t>
            </a:r>
            <a:r>
              <a:rPr lang="pt-BR" b="1" dirty="0" err="1">
                <a:latin typeface="Consolas" panose="020B0609020204030204" pitchFamily="49" charset="0"/>
              </a:rPr>
              <a:t>fxFlex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&lt;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&gt;Usuário&lt;/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&lt;input </a:t>
            </a:r>
            <a:r>
              <a:rPr lang="pt-BR" dirty="0" err="1">
                <a:latin typeface="Consolas" panose="020B0609020204030204" pitchFamily="49" charset="0"/>
              </a:rPr>
              <a:t>matInput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&lt;/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&lt;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appearance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outline</a:t>
            </a:r>
            <a:r>
              <a:rPr lang="pt-BR" dirty="0">
                <a:latin typeface="Consolas" panose="020B0609020204030204" pitchFamily="49" charset="0"/>
              </a:rPr>
              <a:t>" </a:t>
            </a:r>
            <a:r>
              <a:rPr lang="pt-BR" b="1" dirty="0" err="1">
                <a:latin typeface="Consolas" panose="020B0609020204030204" pitchFamily="49" charset="0"/>
              </a:rPr>
              <a:t>fxFlex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&lt;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&gt;Senha&lt;/</a:t>
            </a:r>
            <a:r>
              <a:rPr lang="pt-BR" dirty="0" err="1">
                <a:latin typeface="Consolas" panose="020B0609020204030204" pitchFamily="49" charset="0"/>
              </a:rPr>
              <a:t>mat-label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&lt;input </a:t>
            </a:r>
            <a:r>
              <a:rPr lang="pt-BR" dirty="0" err="1">
                <a:latin typeface="Consolas" panose="020B0609020204030204" pitchFamily="49" charset="0"/>
              </a:rPr>
              <a:t>matInput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type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password</a:t>
            </a:r>
            <a:r>
              <a:rPr lang="pt-BR" dirty="0">
                <a:latin typeface="Consolas" panose="020B0609020204030204" pitchFamily="49" charset="0"/>
              </a:rPr>
              <a:t>"&gt;</a:t>
            </a:r>
          </a:p>
          <a:p>
            <a:r>
              <a:rPr lang="pt-BR" dirty="0">
                <a:latin typeface="Consolas" panose="020B0609020204030204" pitchFamily="49" charset="0"/>
              </a:rPr>
              <a:t>     &lt;/</a:t>
            </a:r>
            <a:r>
              <a:rPr lang="pt-BR" dirty="0" err="1">
                <a:latin typeface="Consolas" panose="020B0609020204030204" pitchFamily="49" charset="0"/>
              </a:rPr>
              <a:t>mat-form-field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&lt;</a:t>
            </a:r>
            <a:r>
              <a:rPr lang="pt-BR" dirty="0" err="1">
                <a:latin typeface="Consolas" panose="020B0609020204030204" pitchFamily="49" charset="0"/>
              </a:rPr>
              <a:t>button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mat-raised-button</a:t>
            </a:r>
            <a:r>
              <a:rPr lang="pt-BR" dirty="0">
                <a:latin typeface="Consolas" panose="020B0609020204030204" pitchFamily="49" charset="0"/>
              </a:rPr>
              <a:t> color="</a:t>
            </a:r>
            <a:r>
              <a:rPr lang="pt-BR" dirty="0" err="1">
                <a:latin typeface="Consolas" panose="020B0609020204030204" pitchFamily="49" charset="0"/>
              </a:rPr>
              <a:t>primary</a:t>
            </a:r>
            <a:r>
              <a:rPr lang="pt-BR" dirty="0">
                <a:latin typeface="Consolas" panose="020B0609020204030204" pitchFamily="49" charset="0"/>
              </a:rPr>
              <a:t>" </a:t>
            </a:r>
            <a:r>
              <a:rPr lang="pt-BR" b="1" dirty="0" err="1">
                <a:latin typeface="Consolas" panose="020B0609020204030204" pitchFamily="49" charset="0"/>
              </a:rPr>
              <a:t>fxFlex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       Entrar</a:t>
            </a:r>
          </a:p>
          <a:p>
            <a:r>
              <a:rPr lang="pt-BR" dirty="0">
                <a:latin typeface="Consolas" panose="020B0609020204030204" pitchFamily="49" charset="0"/>
              </a:rPr>
              <a:t>     &lt;/</a:t>
            </a:r>
            <a:r>
              <a:rPr lang="pt-BR" dirty="0" err="1">
                <a:latin typeface="Consolas" panose="020B0609020204030204" pitchFamily="49" charset="0"/>
              </a:rPr>
              <a:t>button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b="1" dirty="0">
                <a:latin typeface="Consolas" panose="020B0609020204030204" pitchFamily="49" charset="0"/>
              </a:rPr>
              <a:t>&lt;/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&lt;/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5546F0B-79C0-448B-9E6D-63E65689BF11}"/>
              </a:ext>
            </a:extLst>
          </p:cNvPr>
          <p:cNvSpPr/>
          <p:nvPr/>
        </p:nvSpPr>
        <p:spPr>
          <a:xfrm>
            <a:off x="8637563" y="1859339"/>
            <a:ext cx="34325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.container {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width</a:t>
            </a:r>
            <a:r>
              <a:rPr lang="pt-BR" dirty="0">
                <a:latin typeface="Consolas" panose="020B0609020204030204" pitchFamily="49" charset="0"/>
              </a:rPr>
              <a:t>: 100%;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height</a:t>
            </a:r>
            <a:r>
              <a:rPr lang="pt-BR" dirty="0">
                <a:latin typeface="Consolas" panose="020B0609020204030204" pitchFamily="49" charset="0"/>
              </a:rPr>
              <a:t>: 100%;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.login-box {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border</a:t>
            </a:r>
            <a:r>
              <a:rPr lang="pt-BR" dirty="0">
                <a:latin typeface="Consolas" panose="020B0609020204030204" pitchFamily="49" charset="0"/>
              </a:rPr>
              <a:t>: 1px </a:t>
            </a:r>
            <a:r>
              <a:rPr lang="pt-BR" dirty="0" err="1">
                <a:latin typeface="Consolas" panose="020B0609020204030204" pitchFamily="49" charset="0"/>
              </a:rPr>
              <a:t>solid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grey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box-</a:t>
            </a:r>
            <a:r>
              <a:rPr lang="pt-BR" dirty="0" err="1">
                <a:latin typeface="Consolas" panose="020B0609020204030204" pitchFamily="49" charset="0"/>
              </a:rPr>
              <a:t>shadow</a:t>
            </a:r>
            <a:r>
              <a:rPr lang="pt-BR" dirty="0">
                <a:latin typeface="Consolas" panose="020B0609020204030204" pitchFamily="49" charset="0"/>
              </a:rPr>
              <a:t>: 4px </a:t>
            </a:r>
            <a:r>
              <a:rPr lang="pt-BR" dirty="0" err="1">
                <a:latin typeface="Consolas" panose="020B0609020204030204" pitchFamily="49" charset="0"/>
              </a:rPr>
              <a:t>4px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4px</a:t>
            </a: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grey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padding</a:t>
            </a:r>
            <a:r>
              <a:rPr lang="pt-BR" dirty="0">
                <a:latin typeface="Consolas" panose="020B0609020204030204" pitchFamily="49" charset="0"/>
              </a:rPr>
              <a:t>: 20px;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E040B71-3764-4E29-9439-F016D518D9BF}"/>
              </a:ext>
            </a:extLst>
          </p:cNvPr>
          <p:cNvCxnSpPr/>
          <p:nvPr/>
        </p:nvCxnSpPr>
        <p:spPr>
          <a:xfrm>
            <a:off x="8243668" y="0"/>
            <a:ext cx="98474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4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6BCF41-AE7E-4902-82A2-1B60BB3FB4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45688" y="234957"/>
            <a:ext cx="2900623" cy="682625"/>
          </a:xfrm>
        </p:spPr>
        <p:txBody>
          <a:bodyPr>
            <a:normAutofit fontScale="90000"/>
          </a:bodyPr>
          <a:lstStyle/>
          <a:p>
            <a:r>
              <a:rPr lang="pt-BR" dirty="0"/>
              <a:t>Breakpoints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7EBEDAB-DA91-4E75-A986-FE18A639E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47370"/>
              </p:ext>
            </p:extLst>
          </p:nvPr>
        </p:nvGraphicFramePr>
        <p:xfrm>
          <a:off x="2078485" y="1111217"/>
          <a:ext cx="8288249" cy="2514600"/>
        </p:xfrm>
        <a:graphic>
          <a:graphicData uri="http://schemas.openxmlformats.org/drawingml/2006/table">
            <a:tbl>
              <a:tblPr/>
              <a:tblGrid>
                <a:gridCol w="1663522">
                  <a:extLst>
                    <a:ext uri="{9D8B030D-6E8A-4147-A177-3AD203B41FA5}">
                      <a16:colId xmlns:a16="http://schemas.microsoft.com/office/drawing/2014/main" val="1303773899"/>
                    </a:ext>
                  </a:extLst>
                </a:gridCol>
                <a:gridCol w="6624727">
                  <a:extLst>
                    <a:ext uri="{9D8B030D-6E8A-4147-A177-3AD203B41FA5}">
                      <a16:colId xmlns:a16="http://schemas.microsoft.com/office/drawing/2014/main" val="3289669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 b="1">
                          <a:effectLst/>
                        </a:rPr>
                        <a:t>breakpoint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err="1">
                          <a:effectLst/>
                        </a:rPr>
                        <a:t>mediaQuery</a:t>
                      </a:r>
                      <a:endParaRPr lang="pt-BR" sz="20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8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 err="1">
                          <a:effectLst/>
                        </a:rPr>
                        <a:t>xs</a:t>
                      </a:r>
                      <a:endParaRPr lang="pt-BR" sz="2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</a:t>
                      </a:r>
                      <a:r>
                        <a:rPr lang="pt-BR" sz="2000" dirty="0" err="1">
                          <a:effectLst/>
                        </a:rPr>
                        <a:t>max-width</a:t>
                      </a:r>
                      <a:r>
                        <a:rPr lang="pt-BR" sz="2000" dirty="0">
                          <a:effectLst/>
                        </a:rPr>
                        <a:t>: 599px)'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37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sm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600px) and (max-width: 959px)'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11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md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960px) and (max-width: 1279px)'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0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1280px) and (max-width: 1919px)'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7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xl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'screen and (min-width: 1920px) and (max-width: 5000px)'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7986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21BC51-5E4B-4AA5-8874-BB68FB3BD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43475"/>
              </p:ext>
            </p:extLst>
          </p:nvPr>
        </p:nvGraphicFramePr>
        <p:xfrm>
          <a:off x="686941" y="3992155"/>
          <a:ext cx="5064068" cy="1951950"/>
        </p:xfrm>
        <a:graphic>
          <a:graphicData uri="http://schemas.openxmlformats.org/drawingml/2006/table">
            <a:tbl>
              <a:tblPr/>
              <a:tblGrid>
                <a:gridCol w="1413971">
                  <a:extLst>
                    <a:ext uri="{9D8B030D-6E8A-4147-A177-3AD203B41FA5}">
                      <a16:colId xmlns:a16="http://schemas.microsoft.com/office/drawing/2014/main" val="460720467"/>
                    </a:ext>
                  </a:extLst>
                </a:gridCol>
                <a:gridCol w="3650097">
                  <a:extLst>
                    <a:ext uri="{9D8B030D-6E8A-4147-A177-3AD203B41FA5}">
                      <a16:colId xmlns:a16="http://schemas.microsoft.com/office/drawing/2014/main" val="3870365565"/>
                    </a:ext>
                  </a:extLst>
                </a:gridCol>
              </a:tblGrid>
              <a:tr h="291006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/>
                        </a:rPr>
                        <a:t>breakpoint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err="1">
                          <a:effectLst/>
                        </a:rPr>
                        <a:t>mediaQuery</a:t>
                      </a:r>
                      <a:endParaRPr lang="pt-BR" sz="2000" b="1" dirty="0">
                        <a:effectLst/>
                      </a:endParaRP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88979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lt-sm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</a:t>
                      </a:r>
                      <a:r>
                        <a:rPr lang="pt-BR" sz="2000" dirty="0" err="1">
                          <a:effectLst/>
                        </a:rPr>
                        <a:t>max-width</a:t>
                      </a:r>
                      <a:r>
                        <a:rPr lang="pt-BR" sz="2000" dirty="0">
                          <a:effectLst/>
                        </a:rPr>
                        <a:t>: 599px)'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429496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lt-md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(max-width: 959px)'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8871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lt-lg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(max-width: 1279px)'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07092"/>
                  </a:ext>
                </a:extLst>
              </a:tr>
              <a:tr h="291006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lt-xl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</a:t>
                      </a:r>
                      <a:r>
                        <a:rPr lang="pt-BR" sz="2000" dirty="0" err="1">
                          <a:effectLst/>
                        </a:rPr>
                        <a:t>max-width</a:t>
                      </a:r>
                      <a:r>
                        <a:rPr lang="pt-BR" sz="2000" dirty="0">
                          <a:effectLst/>
                        </a:rPr>
                        <a:t>: 1919px)'</a:t>
                      </a:r>
                    </a:p>
                  </a:txBody>
                  <a:tcPr marL="92722" marR="92722" marT="42795" marB="427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9502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4CFF5BC-784D-4727-93EC-CFD4A9DE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44837"/>
              </p:ext>
            </p:extLst>
          </p:nvPr>
        </p:nvGraphicFramePr>
        <p:xfrm>
          <a:off x="6440993" y="3992155"/>
          <a:ext cx="5064067" cy="1951950"/>
        </p:xfrm>
        <a:graphic>
          <a:graphicData uri="http://schemas.openxmlformats.org/drawingml/2006/table">
            <a:tbl>
              <a:tblPr/>
              <a:tblGrid>
                <a:gridCol w="1394712">
                  <a:extLst>
                    <a:ext uri="{9D8B030D-6E8A-4147-A177-3AD203B41FA5}">
                      <a16:colId xmlns:a16="http://schemas.microsoft.com/office/drawing/2014/main" val="3355638350"/>
                    </a:ext>
                  </a:extLst>
                </a:gridCol>
                <a:gridCol w="3669355">
                  <a:extLst>
                    <a:ext uri="{9D8B030D-6E8A-4147-A177-3AD203B41FA5}">
                      <a16:colId xmlns:a16="http://schemas.microsoft.com/office/drawing/2014/main" val="2154277504"/>
                    </a:ext>
                  </a:extLst>
                </a:gridCol>
              </a:tblGrid>
              <a:tr h="390390">
                <a:tc>
                  <a:txBody>
                    <a:bodyPr/>
                    <a:lstStyle/>
                    <a:p>
                      <a:r>
                        <a:rPr lang="pt-BR" sz="2000" b="1">
                          <a:effectLst/>
                        </a:rPr>
                        <a:t>breakpoint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>
                          <a:effectLst/>
                        </a:rPr>
                        <a:t>mediaQuery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64771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gt-xs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(min-</a:t>
                      </a:r>
                      <a:r>
                        <a:rPr lang="pt-BR" sz="2000" dirty="0" err="1">
                          <a:effectLst/>
                        </a:rPr>
                        <a:t>width</a:t>
                      </a:r>
                      <a:r>
                        <a:rPr lang="pt-BR" sz="2000" dirty="0">
                          <a:effectLst/>
                        </a:rPr>
                        <a:t>: 600px)'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16002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gt-sm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(min-width: 960px)'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95598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gt-md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'screen and (min-width: 1280px)'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19146"/>
                  </a:ext>
                </a:extLst>
              </a:tr>
              <a:tr h="390390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gt-lg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'</a:t>
                      </a:r>
                      <a:r>
                        <a:rPr lang="pt-BR" sz="2000" dirty="0" err="1">
                          <a:effectLst/>
                        </a:rPr>
                        <a:t>screen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and</a:t>
                      </a:r>
                      <a:r>
                        <a:rPr lang="pt-BR" sz="2000" dirty="0">
                          <a:effectLst/>
                        </a:rPr>
                        <a:t> (min-</a:t>
                      </a:r>
                      <a:r>
                        <a:rPr lang="pt-BR" sz="2000" dirty="0" err="1">
                          <a:effectLst/>
                        </a:rPr>
                        <a:t>width</a:t>
                      </a:r>
                      <a:r>
                        <a:rPr lang="pt-BR" sz="2000" dirty="0">
                          <a:effectLst/>
                        </a:rPr>
                        <a:t>: 1920px)'</a:t>
                      </a:r>
                    </a:p>
                  </a:txBody>
                  <a:tcPr marL="68093" marR="68093" marT="31428" marB="3142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4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15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4977DF-EAD5-4B32-AE35-EA8D5870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3" y="1058424"/>
            <a:ext cx="11071274" cy="47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6F1CE-DF35-4E98-AF10-87BA824D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96B62-9515-46BF-BE42-1329D283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/>
          </a:p>
          <a:p>
            <a:pPr algn="just"/>
            <a:r>
              <a:rPr lang="pt-BR" sz="3200" dirty="0"/>
              <a:t>     Angular Flex Layout é uma biblioteca que automatiza de maneira inteligente o processo de aplicação do </a:t>
            </a:r>
            <a:r>
              <a:rPr lang="pt-BR" sz="3200" b="1" dirty="0" err="1"/>
              <a:t>Flexbox</a:t>
            </a:r>
            <a:r>
              <a:rPr lang="pt-BR" sz="3200" b="1" dirty="0"/>
              <a:t> CSS + </a:t>
            </a:r>
            <a:r>
              <a:rPr lang="pt-BR" sz="3200" b="1" dirty="0" err="1"/>
              <a:t>mediaQuery</a:t>
            </a:r>
            <a:r>
              <a:rPr lang="pt-BR" sz="3200" b="1" dirty="0"/>
              <a:t> </a:t>
            </a:r>
            <a:r>
              <a:rPr lang="pt-BR" sz="3200" dirty="0"/>
              <a:t>e permite que os desenvolvedores especifiquem facilmente diferentes layouts, tamanhos, visibilidade para diferentes tamanhos de </a:t>
            </a:r>
            <a:r>
              <a:rPr lang="pt-BR" sz="3200" dirty="0" err="1"/>
              <a:t>viewport</a:t>
            </a:r>
            <a:r>
              <a:rPr lang="pt-BR" sz="3200" dirty="0"/>
              <a:t> e dispositivos de exibição.</a:t>
            </a:r>
          </a:p>
        </p:txBody>
      </p:sp>
    </p:spTree>
    <p:extLst>
      <p:ext uri="{BB962C8B-B14F-4D97-AF65-F5344CB8AC3E}">
        <p14:creationId xmlns:p14="http://schemas.microsoft.com/office/powerpoint/2010/main" val="26779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391B66-C938-42DB-8084-96587868A4C0}"/>
              </a:ext>
            </a:extLst>
          </p:cNvPr>
          <p:cNvSpPr/>
          <p:nvPr/>
        </p:nvSpPr>
        <p:spPr>
          <a:xfrm>
            <a:off x="356381" y="883311"/>
            <a:ext cx="114792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row</a:t>
            </a:r>
            <a:r>
              <a:rPr lang="pt-BR" sz="2000" b="1" dirty="0">
                <a:latin typeface="Consolas" panose="020B0609020204030204" pitchFamily="49" charset="0"/>
              </a:rPr>
              <a:t> wrap" </a:t>
            </a:r>
            <a:r>
              <a:rPr lang="pt-BR" sz="2000" b="1" dirty="0" err="1">
                <a:latin typeface="Consolas" panose="020B0609020204030204" pitchFamily="49" charset="0"/>
              </a:rPr>
              <a:t>fxLayout.xs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column</a:t>
            </a:r>
            <a:r>
              <a:rPr lang="pt-BR" sz="2000" b="1" dirty="0">
                <a:latin typeface="Consolas" panose="020B0609020204030204" pitchFamily="49" charset="0"/>
              </a:rPr>
              <a:t>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*</a:t>
            </a:r>
            <a:r>
              <a:rPr lang="pt-BR" sz="2000" dirty="0" err="1">
                <a:latin typeface="Consolas" panose="020B0609020204030204" pitchFamily="49" charset="0"/>
              </a:rPr>
              <a:t>ngFor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let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usuario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of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usuarios</a:t>
            </a:r>
            <a:r>
              <a:rPr lang="pt-BR" sz="2000" dirty="0">
                <a:latin typeface="Consolas" panose="020B0609020204030204" pitchFamily="49" charset="0"/>
              </a:rPr>
              <a:t>; </a:t>
            </a:r>
            <a:r>
              <a:rPr lang="pt-BR" sz="2000" dirty="0" err="1">
                <a:latin typeface="Consolas" panose="020B0609020204030204" pitchFamily="49" charset="0"/>
              </a:rPr>
              <a:t>let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odd</a:t>
            </a:r>
            <a:r>
              <a:rPr lang="pt-BR" sz="2000" dirty="0">
                <a:latin typeface="Consolas" panose="020B0609020204030204" pitchFamily="49" charset="0"/>
              </a:rPr>
              <a:t>=</a:t>
            </a:r>
            <a:r>
              <a:rPr lang="pt-BR" sz="2000" dirty="0" err="1">
                <a:latin typeface="Consolas" panose="020B0609020204030204" pitchFamily="49" charset="0"/>
              </a:rPr>
              <a:t>odd</a:t>
            </a:r>
            <a:r>
              <a:rPr lang="pt-BR" sz="2000" dirty="0">
                <a:latin typeface="Consolas" panose="020B0609020204030204" pitchFamily="49" charset="0"/>
              </a:rPr>
              <a:t>"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b="1" dirty="0">
                <a:latin typeface="Consolas" panose="020B0609020204030204" pitchFamily="49" charset="0"/>
              </a:rPr>
              <a:t>="0 1 </a:t>
            </a:r>
            <a:r>
              <a:rPr lang="pt-BR" sz="2000" b="1" dirty="0" err="1">
                <a:latin typeface="Consolas" panose="020B0609020204030204" pitchFamily="49" charset="0"/>
              </a:rPr>
              <a:t>calc</a:t>
            </a:r>
            <a:r>
              <a:rPr lang="pt-BR" sz="2000" b="1" dirty="0">
                <a:latin typeface="Consolas" panose="020B0609020204030204" pitchFamily="49" charset="0"/>
              </a:rPr>
              <a:t>(25%-20px)" </a:t>
            </a:r>
          </a:p>
          <a:p>
            <a:r>
              <a:rPr lang="pt-BR" sz="2000" b="1" dirty="0">
                <a:latin typeface="Consolas" panose="020B0609020204030204" pitchFamily="49" charset="0"/>
              </a:rPr>
              <a:t>       fxFlex.md="0 1 </a:t>
            </a:r>
            <a:r>
              <a:rPr lang="pt-BR" sz="2000" b="1" dirty="0" err="1">
                <a:latin typeface="Consolas" panose="020B0609020204030204" pitchFamily="49" charset="0"/>
              </a:rPr>
              <a:t>calc</a:t>
            </a:r>
            <a:r>
              <a:rPr lang="pt-BR" sz="2000" b="1" dirty="0">
                <a:latin typeface="Consolas" panose="020B0609020204030204" pitchFamily="49" charset="0"/>
              </a:rPr>
              <a:t>(33%-20px)" </a:t>
            </a:r>
          </a:p>
          <a:p>
            <a:r>
              <a:rPr lang="pt-BR" sz="2000" b="1" dirty="0">
                <a:latin typeface="Consolas" panose="020B0609020204030204" pitchFamily="49" charset="0"/>
              </a:rPr>
              <a:t>       fxFlex.sm="0 1 </a:t>
            </a:r>
            <a:r>
              <a:rPr lang="pt-BR" sz="2000" b="1" dirty="0" err="1">
                <a:latin typeface="Consolas" panose="020B0609020204030204" pitchFamily="49" charset="0"/>
              </a:rPr>
              <a:t>calc</a:t>
            </a:r>
            <a:r>
              <a:rPr lang="pt-BR" sz="2000" b="1" dirty="0">
                <a:latin typeface="Consolas" panose="020B0609020204030204" pitchFamily="49" charset="0"/>
              </a:rPr>
              <a:t>(50%-20px)"</a:t>
            </a:r>
          </a:p>
          <a:p>
            <a:r>
              <a:rPr lang="pt-BR" sz="2000" b="1" dirty="0">
                <a:latin typeface="Consolas" panose="020B0609020204030204" pitchFamily="49" charset="0"/>
              </a:rPr>
              <a:t>      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fxLayoutAlign</a:t>
            </a:r>
            <a:r>
              <a:rPr lang="pt-BR" sz="2000" b="1" dirty="0">
                <a:latin typeface="Consolas" panose="020B0609020204030204" pitchFamily="49" charset="0"/>
              </a:rPr>
              <a:t>="center"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&lt;</a:t>
            </a:r>
            <a:r>
              <a:rPr lang="pt-BR" sz="2000" dirty="0" err="1">
                <a:latin typeface="Consolas" panose="020B0609020204030204" pitchFamily="49" charset="0"/>
              </a:rPr>
              <a:t>img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src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latin typeface="Consolas" panose="020B0609020204030204" pitchFamily="49" charset="0"/>
              </a:rPr>
              <a:t>https://randomuser.me/</a:t>
            </a:r>
            <a:r>
              <a:rPr lang="pt-BR" sz="1600" dirty="0" err="1">
                <a:latin typeface="Consolas" panose="020B0609020204030204" pitchFamily="49" charset="0"/>
              </a:rPr>
              <a:t>api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 err="1">
                <a:latin typeface="Consolas" panose="020B0609020204030204" pitchFamily="49" charset="0"/>
              </a:rPr>
              <a:t>portraits</a:t>
            </a:r>
            <a:r>
              <a:rPr lang="pt-BR" sz="1600" dirty="0">
                <a:latin typeface="Consolas" panose="020B0609020204030204" pitchFamily="49" charset="0"/>
              </a:rPr>
              <a:t>/{{</a:t>
            </a:r>
            <a:r>
              <a:rPr lang="pt-BR" sz="1600" dirty="0" err="1">
                <a:latin typeface="Consolas" panose="020B0609020204030204" pitchFamily="49" charset="0"/>
              </a:rPr>
              <a:t>odd</a:t>
            </a:r>
            <a:r>
              <a:rPr lang="pt-BR" sz="1600" dirty="0">
                <a:latin typeface="Consolas" panose="020B0609020204030204" pitchFamily="49" charset="0"/>
              </a:rPr>
              <a:t>?'</a:t>
            </a:r>
            <a:r>
              <a:rPr lang="pt-BR" sz="1600" dirty="0" err="1">
                <a:latin typeface="Consolas" panose="020B0609020204030204" pitchFamily="49" charset="0"/>
              </a:rPr>
              <a:t>women</a:t>
            </a:r>
            <a:r>
              <a:rPr lang="pt-BR" sz="1600" dirty="0">
                <a:latin typeface="Consolas" panose="020B0609020204030204" pitchFamily="49" charset="0"/>
              </a:rPr>
              <a:t>':'</a:t>
            </a:r>
            <a:r>
              <a:rPr lang="pt-BR" sz="1600" dirty="0" err="1">
                <a:latin typeface="Consolas" panose="020B0609020204030204" pitchFamily="49" charset="0"/>
              </a:rPr>
              <a:t>men</a:t>
            </a:r>
            <a:r>
              <a:rPr lang="pt-BR" sz="1600" dirty="0">
                <a:latin typeface="Consolas" panose="020B0609020204030204" pitchFamily="49" charset="0"/>
              </a:rPr>
              <a:t>'}}/{{</a:t>
            </a:r>
            <a:r>
              <a:rPr lang="pt-BR" sz="1600" dirty="0" err="1">
                <a:latin typeface="Consolas" panose="020B0609020204030204" pitchFamily="49" charset="0"/>
              </a:rPr>
              <a:t>usuario</a:t>
            </a:r>
            <a:r>
              <a:rPr lang="pt-BR" sz="1600" dirty="0">
                <a:latin typeface="Consolas" panose="020B0609020204030204" pitchFamily="49" charset="0"/>
              </a:rPr>
              <a:t>}}.</a:t>
            </a:r>
            <a:r>
              <a:rPr lang="pt-BR" sz="1600" dirty="0" err="1">
                <a:latin typeface="Consolas" panose="020B0609020204030204" pitchFamily="49" charset="0"/>
              </a:rPr>
              <a:t>jpg?nat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 err="1">
                <a:latin typeface="Consolas" panose="020B0609020204030204" pitchFamily="49" charset="0"/>
              </a:rPr>
              <a:t>br</a:t>
            </a:r>
            <a:r>
              <a:rPr lang="pt-BR" sz="2000" dirty="0">
                <a:latin typeface="Consolas" panose="020B0609020204030204" pitchFamily="49" charset="0"/>
              </a:rPr>
              <a:t>"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 </a:t>
            </a:r>
            <a:r>
              <a:rPr lang="pt-BR" sz="2000" b="1" dirty="0" err="1">
                <a:latin typeface="Consolas" panose="020B0609020204030204" pitchFamily="49" charset="0"/>
              </a:rPr>
              <a:t>src.xs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latin typeface="Consolas" panose="020B0609020204030204" pitchFamily="49" charset="0"/>
              </a:rPr>
              <a:t>https://randomuser.me/</a:t>
            </a:r>
            <a:r>
              <a:rPr lang="pt-BR" sz="1600" dirty="0" err="1">
                <a:latin typeface="Consolas" panose="020B0609020204030204" pitchFamily="49" charset="0"/>
              </a:rPr>
              <a:t>api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 err="1">
                <a:latin typeface="Consolas" panose="020B0609020204030204" pitchFamily="49" charset="0"/>
              </a:rPr>
              <a:t>portraits</a:t>
            </a:r>
            <a:r>
              <a:rPr lang="pt-BR" sz="1600" dirty="0">
                <a:latin typeface="Consolas" panose="020B0609020204030204" pitchFamily="49" charset="0"/>
              </a:rPr>
              <a:t>/thumb/{{</a:t>
            </a:r>
            <a:r>
              <a:rPr lang="pt-BR" sz="1600" dirty="0" err="1">
                <a:latin typeface="Consolas" panose="020B0609020204030204" pitchFamily="49" charset="0"/>
              </a:rPr>
              <a:t>odd</a:t>
            </a:r>
            <a:r>
              <a:rPr lang="pt-BR" sz="1600" dirty="0">
                <a:latin typeface="Consolas" panose="020B0609020204030204" pitchFamily="49" charset="0"/>
              </a:rPr>
              <a:t>?'</a:t>
            </a:r>
            <a:r>
              <a:rPr lang="pt-BR" sz="1600" dirty="0" err="1">
                <a:latin typeface="Consolas" panose="020B0609020204030204" pitchFamily="49" charset="0"/>
              </a:rPr>
              <a:t>women</a:t>
            </a:r>
            <a:r>
              <a:rPr lang="pt-BR" sz="1600" dirty="0">
                <a:latin typeface="Consolas" panose="020B0609020204030204" pitchFamily="49" charset="0"/>
              </a:rPr>
              <a:t>':'</a:t>
            </a:r>
            <a:r>
              <a:rPr lang="pt-BR" sz="1600" dirty="0" err="1">
                <a:latin typeface="Consolas" panose="020B0609020204030204" pitchFamily="49" charset="0"/>
              </a:rPr>
              <a:t>men</a:t>
            </a:r>
            <a:r>
              <a:rPr lang="pt-BR" sz="1600" dirty="0">
                <a:latin typeface="Consolas" panose="020B0609020204030204" pitchFamily="49" charset="0"/>
              </a:rPr>
              <a:t>'}}/{{</a:t>
            </a:r>
            <a:r>
              <a:rPr lang="pt-BR" sz="1600" dirty="0" err="1">
                <a:latin typeface="Consolas" panose="020B0609020204030204" pitchFamily="49" charset="0"/>
              </a:rPr>
              <a:t>usuario</a:t>
            </a:r>
            <a:r>
              <a:rPr lang="pt-BR" sz="1600" dirty="0">
                <a:latin typeface="Consolas" panose="020B0609020204030204" pitchFamily="49" charset="0"/>
              </a:rPr>
              <a:t>}}.</a:t>
            </a:r>
            <a:r>
              <a:rPr lang="pt-BR" sz="1600" dirty="0" err="1">
                <a:latin typeface="Consolas" panose="020B0609020204030204" pitchFamily="49" charset="0"/>
              </a:rPr>
              <a:t>jpg</a:t>
            </a:r>
            <a:r>
              <a:rPr lang="pt-BR" sz="2000" dirty="0">
                <a:latin typeface="Consolas" panose="020B0609020204030204" pitchFamily="49" charset="0"/>
              </a:rPr>
              <a:t>"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 </a:t>
            </a:r>
            <a:r>
              <a:rPr lang="pt-BR" sz="2000" b="1" dirty="0" err="1">
                <a:latin typeface="Consolas" panose="020B0609020204030204" pitchFamily="49" charset="0"/>
              </a:rPr>
              <a:t>ngClass</a:t>
            </a:r>
            <a:r>
              <a:rPr lang="pt-BR" sz="2000" b="1" dirty="0">
                <a:latin typeface="Consolas" panose="020B0609020204030204" pitchFamily="49" charset="0"/>
              </a:rPr>
              <a:t>="foto" </a:t>
            </a:r>
            <a:r>
              <a:rPr lang="pt-BR" sz="2000" b="1" dirty="0" err="1">
                <a:latin typeface="Consolas" panose="020B0609020204030204" pitchFamily="49" charset="0"/>
              </a:rPr>
              <a:t>ngClass.xs</a:t>
            </a:r>
            <a:r>
              <a:rPr lang="pt-BR" sz="2000" b="1" dirty="0">
                <a:latin typeface="Consolas" panose="020B0609020204030204" pitchFamily="49" charset="0"/>
              </a:rPr>
              <a:t>="foto </a:t>
            </a:r>
            <a:r>
              <a:rPr lang="pt-BR" sz="2000" b="1" dirty="0" err="1">
                <a:latin typeface="Consolas" panose="020B0609020204030204" pitchFamily="49" charset="0"/>
              </a:rPr>
              <a:t>foto-xs</a:t>
            </a:r>
            <a:r>
              <a:rPr lang="pt-BR" sz="2000" b="1" dirty="0">
                <a:latin typeface="Consolas" panose="020B0609020204030204" pitchFamily="49" charset="0"/>
              </a:rPr>
              <a:t>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9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4977DF-EAD5-4B32-AE35-EA8D5870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3" y="1058424"/>
            <a:ext cx="11071274" cy="47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3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3A104C-05F4-401B-AA62-279B3C71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800100"/>
            <a:ext cx="92868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1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03A9A5-801A-4754-8110-9C350B21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800100"/>
            <a:ext cx="5838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5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FA16E7-BBAB-4FD2-8EF7-BCC8696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800100"/>
            <a:ext cx="29146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4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60AE72-C741-40F5-BDD9-E0C7D391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83" y="838639"/>
            <a:ext cx="9914433" cy="51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A52B73-E062-4308-8E78-6D60182F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16" y="737427"/>
            <a:ext cx="4930580" cy="53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9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11D0CF-9090-4DA1-A221-D647AACD94B6}"/>
              </a:ext>
            </a:extLst>
          </p:cNvPr>
          <p:cNvSpPr/>
          <p:nvPr/>
        </p:nvSpPr>
        <p:spPr>
          <a:xfrm>
            <a:off x="1772529" y="0"/>
            <a:ext cx="864694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...</a:t>
            </a:r>
          </a:p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{ </a:t>
            </a:r>
            <a:r>
              <a:rPr lang="pt-BR" dirty="0" err="1">
                <a:latin typeface="Consolas" panose="020B0609020204030204" pitchFamily="49" charset="0"/>
              </a:rPr>
              <a:t>Subscription</a:t>
            </a:r>
            <a:r>
              <a:rPr lang="pt-BR" dirty="0">
                <a:latin typeface="Consolas" panose="020B0609020204030204" pitchFamily="49" charset="0"/>
              </a:rPr>
              <a:t> } </a:t>
            </a:r>
            <a:r>
              <a:rPr lang="pt-BR" dirty="0" err="1"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'</a:t>
            </a:r>
            <a:r>
              <a:rPr lang="pt-BR" dirty="0" err="1">
                <a:latin typeface="Consolas" panose="020B0609020204030204" pitchFamily="49" charset="0"/>
              </a:rPr>
              <a:t>rxjs</a:t>
            </a:r>
            <a:r>
              <a:rPr lang="pt-BR" dirty="0">
                <a:latin typeface="Consolas" panose="020B0609020204030204" pitchFamily="49" charset="0"/>
              </a:rPr>
              <a:t>';</a:t>
            </a:r>
          </a:p>
          <a:p>
            <a:r>
              <a:rPr lang="pt-BR" dirty="0" err="1">
                <a:latin typeface="Consolas" panose="020B0609020204030204" pitchFamily="49" charset="0"/>
              </a:rPr>
              <a:t>import</a:t>
            </a:r>
            <a:r>
              <a:rPr lang="pt-BR" dirty="0">
                <a:latin typeface="Consolas" panose="020B0609020204030204" pitchFamily="49" charset="0"/>
              </a:rPr>
              <a:t> { </a:t>
            </a:r>
            <a:r>
              <a:rPr lang="pt-BR" dirty="0" err="1">
                <a:latin typeface="Consolas" panose="020B0609020204030204" pitchFamily="49" charset="0"/>
              </a:rPr>
              <a:t>MediaChange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MediaObserver</a:t>
            </a:r>
            <a:r>
              <a:rPr lang="pt-BR" dirty="0">
                <a:latin typeface="Consolas" panose="020B0609020204030204" pitchFamily="49" charset="0"/>
              </a:rPr>
              <a:t> } </a:t>
            </a:r>
            <a:r>
              <a:rPr lang="pt-BR" dirty="0" err="1"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'@angular/</a:t>
            </a:r>
            <a:r>
              <a:rPr lang="pt-BR" dirty="0" err="1">
                <a:latin typeface="Consolas" panose="020B0609020204030204" pitchFamily="49" charset="0"/>
              </a:rPr>
              <a:t>flex</a:t>
            </a:r>
            <a:r>
              <a:rPr lang="pt-BR" dirty="0">
                <a:latin typeface="Consolas" panose="020B0609020204030204" pitchFamily="49" charset="0"/>
              </a:rPr>
              <a:t>-layout’;</a:t>
            </a:r>
          </a:p>
          <a:p>
            <a:r>
              <a:rPr lang="pt-BR" dirty="0">
                <a:latin typeface="Consolas" panose="020B0609020204030204" pitchFamily="49" charset="0"/>
              </a:rPr>
              <a:t>...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 err="1">
                <a:latin typeface="Consolas" panose="020B0609020204030204" pitchFamily="49" charset="0"/>
              </a:rPr>
              <a:t>export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class</a:t>
            </a:r>
            <a:r>
              <a:rPr lang="pt-BR" dirty="0">
                <a:latin typeface="Consolas" panose="020B0609020204030204" pitchFamily="49" charset="0"/>
              </a:rPr>
              <a:t> Exemplo4Component </a:t>
            </a:r>
            <a:r>
              <a:rPr lang="pt-BR" dirty="0" err="1">
                <a:latin typeface="Consolas" panose="020B0609020204030204" pitchFamily="49" charset="0"/>
              </a:rPr>
              <a:t>implements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OnInit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 err="1">
                <a:latin typeface="Consolas" panose="020B0609020204030204" pitchFamily="49" charset="0"/>
              </a:rPr>
              <a:t>OnDestroy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watcher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latin typeface="Consolas" panose="020B0609020204030204" pitchFamily="49" charset="0"/>
              </a:rPr>
              <a:t>Subscription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...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constructor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mediaObserver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latin typeface="Consolas" panose="020B0609020204030204" pitchFamily="49" charset="0"/>
              </a:rPr>
              <a:t>MediaObserver</a:t>
            </a:r>
            <a:r>
              <a:rPr lang="pt-BR" dirty="0">
                <a:latin typeface="Consolas" panose="020B0609020204030204" pitchFamily="49" charset="0"/>
              </a:rPr>
              <a:t>) {}</a:t>
            </a:r>
          </a:p>
          <a:p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ngOnInit</a:t>
            </a:r>
            <a:r>
              <a:rPr lang="pt-BR" dirty="0"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this.watcher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this.mediaObserver.asObservable</a:t>
            </a:r>
            <a:r>
              <a:rPr lang="pt-BR" dirty="0">
                <a:latin typeface="Consolas" panose="020B0609020204030204" pitchFamily="49" charset="0"/>
              </a:rPr>
              <a:t>().</a:t>
            </a:r>
            <a:r>
              <a:rPr lang="pt-BR" dirty="0" err="1">
                <a:latin typeface="Consolas" panose="020B0609020204030204" pitchFamily="49" charset="0"/>
              </a:rPr>
              <a:t>subscribe</a:t>
            </a:r>
            <a:r>
              <a:rPr lang="pt-BR" dirty="0"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latin typeface="Consolas" panose="020B0609020204030204" pitchFamily="49" charset="0"/>
              </a:rPr>
              <a:t>      (</a:t>
            </a:r>
            <a:r>
              <a:rPr lang="pt-BR" i="1" dirty="0" err="1">
                <a:latin typeface="Consolas" panose="020B0609020204030204" pitchFamily="49" charset="0"/>
              </a:rPr>
              <a:t>changes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latin typeface="Consolas" panose="020B0609020204030204" pitchFamily="49" charset="0"/>
              </a:rPr>
              <a:t>MediaChange</a:t>
            </a:r>
            <a:r>
              <a:rPr lang="pt-BR" dirty="0">
                <a:latin typeface="Consolas" panose="020B0609020204030204" pitchFamily="49" charset="0"/>
              </a:rPr>
              <a:t>[]) =&gt;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changes.some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change</a:t>
            </a:r>
            <a:r>
              <a:rPr lang="pt-BR" dirty="0">
                <a:latin typeface="Consolas" panose="020B0609020204030204" pitchFamily="49" charset="0"/>
              </a:rPr>
              <a:t> =&gt; </a:t>
            </a:r>
            <a:r>
              <a:rPr lang="pt-BR" dirty="0" err="1">
                <a:latin typeface="Consolas" panose="020B0609020204030204" pitchFamily="49" charset="0"/>
              </a:rPr>
              <a:t>change.mqAlias</a:t>
            </a:r>
            <a:r>
              <a:rPr lang="pt-BR" dirty="0">
                <a:latin typeface="Consolas" panose="020B0609020204030204" pitchFamily="49" charset="0"/>
              </a:rPr>
              <a:t> === '</a:t>
            </a:r>
            <a:r>
              <a:rPr lang="pt-BR" dirty="0" err="1">
                <a:latin typeface="Consolas" panose="020B0609020204030204" pitchFamily="49" charset="0"/>
              </a:rPr>
              <a:t>xs</a:t>
            </a:r>
            <a:r>
              <a:rPr lang="pt-BR" dirty="0">
                <a:latin typeface="Consolas" panose="020B0609020204030204" pitchFamily="49" charset="0"/>
              </a:rPr>
              <a:t>'))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  </a:t>
            </a:r>
            <a:r>
              <a:rPr lang="pt-BR" dirty="0" err="1">
                <a:latin typeface="Consolas" panose="020B0609020204030204" pitchFamily="49" charset="0"/>
              </a:rPr>
              <a:t>this</a:t>
            </a:r>
            <a:r>
              <a:rPr lang="pt-BR" dirty="0">
                <a:latin typeface="Consolas" panose="020B0609020204030204" pitchFamily="49" charset="0"/>
              </a:rPr>
              <a:t>._</a:t>
            </a:r>
            <a:r>
              <a:rPr lang="pt-BR" dirty="0" err="1">
                <a:latin typeface="Consolas" panose="020B0609020204030204" pitchFamily="49" charset="0"/>
              </a:rPr>
              <a:t>setMobileContent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this</a:t>
            </a:r>
            <a:r>
              <a:rPr lang="pt-BR" dirty="0">
                <a:latin typeface="Consolas" panose="020B0609020204030204" pitchFamily="49" charset="0"/>
              </a:rPr>
              <a:t>._</a:t>
            </a:r>
            <a:r>
              <a:rPr lang="pt-BR" dirty="0" err="1">
                <a:latin typeface="Consolas" panose="020B0609020204030204" pitchFamily="49" charset="0"/>
              </a:rPr>
              <a:t>setDesktopContent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latin typeface="Consolas" panose="020B0609020204030204" pitchFamily="49" charset="0"/>
              </a:rPr>
              <a:t>      }</a:t>
            </a:r>
          </a:p>
          <a:p>
            <a:r>
              <a:rPr lang="pt-BR" dirty="0">
                <a:latin typeface="Consolas" panose="020B0609020204030204" pitchFamily="49" charset="0"/>
              </a:rPr>
              <a:t>    );</a:t>
            </a:r>
          </a:p>
          <a:p>
            <a:r>
              <a:rPr lang="pt-BR" dirty="0"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</a:rPr>
              <a:t>ngOnDestroy</a:t>
            </a:r>
            <a:r>
              <a:rPr lang="pt-BR" dirty="0"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this.watcher.unsubscribe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2C3A3B-B34A-4F18-94D5-1F2854C2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8" y="3429000"/>
            <a:ext cx="11692104" cy="1613647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6C39F77-6B01-413C-A948-53DCF559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changes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26BD2D-CEB2-4B8B-B9FB-B437DC9EF17D}"/>
              </a:ext>
            </a:extLst>
          </p:cNvPr>
          <p:cNvSpPr txBox="1"/>
          <p:nvPr/>
        </p:nvSpPr>
        <p:spPr>
          <a:xfrm>
            <a:off x="3684978" y="2383125"/>
            <a:ext cx="488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Exemplo: Largura do navegador igual a 640px</a:t>
            </a:r>
          </a:p>
        </p:txBody>
      </p:sp>
    </p:spTree>
    <p:extLst>
      <p:ext uri="{BB962C8B-B14F-4D97-AF65-F5344CB8AC3E}">
        <p14:creationId xmlns:p14="http://schemas.microsoft.com/office/powerpoint/2010/main" val="359941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D48F7-0382-423B-B00A-37291E80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01CE67-6519-47C3-856E-CA813960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98" y="2000530"/>
            <a:ext cx="6691604" cy="38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7B58-5903-406A-918A-2A942E1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onde vem?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DE3DBF5-59B9-4D34-996A-1B18DD6A7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23" y="1993220"/>
            <a:ext cx="7833314" cy="40227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D6E0B3E-522E-4B16-94EC-AB646AD5CF50}"/>
              </a:ext>
            </a:extLst>
          </p:cNvPr>
          <p:cNvCxnSpPr>
            <a:cxnSpLocks/>
          </p:cNvCxnSpPr>
          <p:nvPr/>
        </p:nvCxnSpPr>
        <p:spPr>
          <a:xfrm>
            <a:off x="1420585" y="3135086"/>
            <a:ext cx="684000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BEAA716-66D6-4B2D-90AF-FADD456AD493}"/>
              </a:ext>
            </a:extLst>
          </p:cNvPr>
          <p:cNvSpPr/>
          <p:nvPr/>
        </p:nvSpPr>
        <p:spPr>
          <a:xfrm>
            <a:off x="152400" y="447385"/>
            <a:ext cx="11887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="carteira"&gt;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b="1" dirty="0"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latin typeface="Consolas" panose="020B0609020204030204" pitchFamily="49" charset="0"/>
              </a:rPr>
              <a:t>div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gdAreas</a:t>
            </a:r>
            <a:r>
              <a:rPr lang="pt-BR" sz="1600" b="1" dirty="0">
                <a:latin typeface="Consolas" panose="020B0609020204030204" pitchFamily="49" charset="0"/>
              </a:rPr>
              <a:t>="logo titulo </a:t>
            </a:r>
            <a:r>
              <a:rPr lang="pt-BR" sz="1600" b="1" dirty="0" err="1">
                <a:latin typeface="Consolas" panose="020B0609020204030204" pitchFamily="49" charset="0"/>
              </a:rPr>
              <a:t>titulo</a:t>
            </a:r>
            <a:r>
              <a:rPr lang="pt-BR" sz="1600" b="1" dirty="0">
                <a:latin typeface="Consolas" panose="020B0609020204030204" pitchFamily="49" charset="0"/>
              </a:rPr>
              <a:t> | logo </a:t>
            </a:r>
            <a:r>
              <a:rPr lang="pt-BR" sz="1600" b="1" dirty="0" err="1">
                <a:latin typeface="Consolas" panose="020B0609020204030204" pitchFamily="49" charset="0"/>
              </a:rPr>
              <a:t>subtitulo</a:t>
            </a:r>
            <a:r>
              <a:rPr lang="pt-BR" sz="1600" b="1" dirty="0">
                <a:latin typeface="Consolas" panose="020B0609020204030204" pitchFamily="49" charset="0"/>
              </a:rPr>
              <a:t> foto | </a:t>
            </a:r>
            <a:r>
              <a:rPr lang="pt-BR" sz="1600" b="1" dirty="0" err="1">
                <a:latin typeface="Consolas" panose="020B0609020204030204" pitchFamily="49" charset="0"/>
              </a:rPr>
              <a:t>conteudo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conteudo</a:t>
            </a:r>
            <a:r>
              <a:rPr lang="pt-BR" sz="1600" b="1" dirty="0">
                <a:latin typeface="Consolas" panose="020B0609020204030204" pitchFamily="49" charset="0"/>
              </a:rPr>
              <a:t> foto | </a:t>
            </a:r>
            <a:r>
              <a:rPr lang="pt-BR" sz="1600" b="1" dirty="0" err="1"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latin typeface="Consolas" panose="020B0609020204030204" pitchFamily="49" charset="0"/>
              </a:rPr>
              <a:t>"</a:t>
            </a:r>
          </a:p>
          <a:p>
            <a:r>
              <a:rPr lang="pt-BR" sz="1600" b="1" dirty="0">
                <a:latin typeface="Consolas" panose="020B0609020204030204" pitchFamily="49" charset="0"/>
              </a:rPr>
              <a:t>       </a:t>
            </a:r>
            <a:r>
              <a:rPr lang="pt-BR" sz="1600" b="1" dirty="0" err="1">
                <a:latin typeface="Consolas" panose="020B0609020204030204" pitchFamily="49" charset="0"/>
              </a:rPr>
              <a:t>gdRows</a:t>
            </a:r>
            <a:r>
              <a:rPr lang="pt-BR" sz="1600" b="1" dirty="0">
                <a:latin typeface="Consolas" panose="020B0609020204030204" pitchFamily="49" charset="0"/>
              </a:rPr>
              <a:t>="50px 30px 100px 60px" </a:t>
            </a:r>
            <a:r>
              <a:rPr lang="pt-BR" sz="1600" b="1" dirty="0" err="1">
                <a:latin typeface="Consolas" panose="020B0609020204030204" pitchFamily="49" charset="0"/>
              </a:rPr>
              <a:t>gdColumns</a:t>
            </a:r>
            <a:r>
              <a:rPr lang="pt-BR" sz="1600" b="1" dirty="0">
                <a:latin typeface="Consolas" panose="020B0609020204030204" pitchFamily="49" charset="0"/>
              </a:rPr>
              <a:t>="80px 250px 100px"&gt;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="logo"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="logo"&gt;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&gt;Logo&lt;/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="titulo"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="titulo"&gt;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&gt;Título&lt;/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</a:t>
            </a:r>
            <a:r>
              <a:rPr lang="pt-BR" sz="1600" b="1" dirty="0" err="1">
                <a:latin typeface="Consolas" panose="020B0609020204030204" pitchFamily="49" charset="0"/>
              </a:rPr>
              <a:t>subtitulo</a:t>
            </a:r>
            <a:r>
              <a:rPr lang="pt-BR" sz="1600" b="1" dirty="0">
                <a:latin typeface="Consolas" panose="020B0609020204030204" pitchFamily="49" charset="0"/>
              </a:rPr>
              <a:t>"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subtitulo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&gt;Subtítulo&lt;/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="foto"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="foto"&gt;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&gt;Foto&lt;/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</a:t>
            </a:r>
            <a:r>
              <a:rPr lang="pt-BR" sz="1600" b="1" dirty="0" err="1">
                <a:latin typeface="Consolas" panose="020B0609020204030204" pitchFamily="49" charset="0"/>
              </a:rPr>
              <a:t>conteudo</a:t>
            </a:r>
            <a:r>
              <a:rPr lang="pt-BR" sz="1600" b="1" dirty="0">
                <a:latin typeface="Consolas" panose="020B0609020204030204" pitchFamily="49" charset="0"/>
              </a:rPr>
              <a:t>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conteudo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&gt;Conteúdo&lt;/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gdArea</a:t>
            </a:r>
            <a:r>
              <a:rPr lang="pt-BR" sz="1600" b="1" dirty="0">
                <a:latin typeface="Consolas" panose="020B0609020204030204" pitchFamily="49" charset="0"/>
              </a:rPr>
              <a:t>="</a:t>
            </a:r>
            <a:r>
              <a:rPr lang="pt-BR" sz="1600" b="1" dirty="0" err="1"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latin typeface="Consolas" panose="020B0609020204030204" pitchFamily="49" charset="0"/>
              </a:rPr>
              <a:t>"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rodape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&gt;Rodapé&lt;/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endParaRPr lang="pt-BR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B3CCB1-32B1-4C50-91D8-F48485C7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61" y="2289883"/>
            <a:ext cx="6036373" cy="34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6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822" y="327548"/>
            <a:ext cx="8653642" cy="1450757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786" y="2279176"/>
            <a:ext cx="8407021" cy="3589919"/>
          </a:xfrm>
        </p:spPr>
        <p:txBody>
          <a:bodyPr>
            <a:normAutofit/>
          </a:bodyPr>
          <a:lstStyle/>
          <a:p>
            <a:r>
              <a:rPr lang="pt-BR" sz="1800" dirty="0"/>
              <a:t>https://github.com/angular/flex-layout</a:t>
            </a:r>
          </a:p>
          <a:p>
            <a:r>
              <a:rPr lang="pt-BR" sz="1800" dirty="0"/>
              <a:t>https://github.com/angular/flex-layout/wiki/API-Documentation</a:t>
            </a:r>
          </a:p>
          <a:p>
            <a:r>
              <a:rPr lang="pt-BR" sz="1800" dirty="0"/>
              <a:t>https://github.com/angular/flex-layout/wiki/Responsive-API#mediaqueries-and-aliases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15727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F53F-A796-481E-9291-8C32C866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13DD50-8498-4665-8963-8109216C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242" y="3734900"/>
            <a:ext cx="576000" cy="576000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3E938B1-7020-4227-98BD-745142734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9242" y="5113528"/>
            <a:ext cx="576000" cy="57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4AEC4D-10B0-47FF-8BDD-2931D49F1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5" y="2277684"/>
            <a:ext cx="1169216" cy="1169216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7CE7605-FB52-4697-8A0E-D692FFC5BE55}"/>
              </a:ext>
            </a:extLst>
          </p:cNvPr>
          <p:cNvSpPr txBox="1"/>
          <p:nvPr/>
        </p:nvSpPr>
        <p:spPr>
          <a:xfrm>
            <a:off x="4033988" y="2215963"/>
            <a:ext cx="346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Eduardo Florence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EFDBB7-A110-4682-A17D-8A352AFF9084}"/>
              </a:ext>
            </a:extLst>
          </p:cNvPr>
          <p:cNvSpPr txBox="1"/>
          <p:nvPr/>
        </p:nvSpPr>
        <p:spPr>
          <a:xfrm>
            <a:off x="4033991" y="2800570"/>
            <a:ext cx="5545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Angular, </a:t>
            </a:r>
            <a:r>
              <a:rPr lang="pt-BR" sz="2000" dirty="0" err="1"/>
              <a:t>RxJS</a:t>
            </a:r>
            <a:r>
              <a:rPr lang="pt-BR" sz="2000" dirty="0"/>
              <a:t>, </a:t>
            </a:r>
            <a:r>
              <a:rPr lang="pt-BR" sz="2000" dirty="0" err="1"/>
              <a:t>TypeScript</a:t>
            </a:r>
            <a:r>
              <a:rPr lang="pt-BR" sz="2000" dirty="0"/>
              <a:t>, SASS, PWA, </a:t>
            </a:r>
            <a:r>
              <a:rPr lang="pt-BR" sz="2000" dirty="0" err="1"/>
              <a:t>NativeScript</a:t>
            </a:r>
            <a:r>
              <a:rPr lang="pt-BR" sz="2000" dirty="0"/>
              <a:t>, </a:t>
            </a:r>
          </a:p>
          <a:p>
            <a:r>
              <a:rPr lang="pt-BR" sz="2000" dirty="0"/>
              <a:t>Node, </a:t>
            </a:r>
            <a:r>
              <a:rPr lang="pt-BR" sz="2000" dirty="0" err="1"/>
              <a:t>JavaScript</a:t>
            </a:r>
            <a:r>
              <a:rPr lang="pt-BR" sz="2000" dirty="0"/>
              <a:t>, PostgreSQL, </a:t>
            </a:r>
            <a:r>
              <a:rPr lang="pt-BR" sz="2000" dirty="0" err="1"/>
              <a:t>MongoDB</a:t>
            </a:r>
            <a:r>
              <a:rPr lang="pt-BR" sz="2000" dirty="0"/>
              <a:t>, </a:t>
            </a:r>
            <a:r>
              <a:rPr lang="pt-BR" sz="2000" dirty="0" err="1"/>
              <a:t>Serverless</a:t>
            </a:r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3351150" y="5186086"/>
            <a:ext cx="62281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github.com/</a:t>
            </a:r>
            <a:r>
              <a:rPr lang="pt-BR" sz="2200" dirty="0" err="1"/>
              <a:t>eduardoflorence</a:t>
            </a:r>
            <a:r>
              <a:rPr lang="pt-BR" sz="2200" dirty="0"/>
              <a:t>/angular-</a:t>
            </a:r>
            <a:r>
              <a:rPr lang="pt-BR" sz="2200" dirty="0" err="1"/>
              <a:t>flex</a:t>
            </a:r>
            <a:r>
              <a:rPr lang="pt-BR" sz="2200" dirty="0"/>
              <a:t>-layout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51151" y="384353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@</a:t>
            </a:r>
            <a:r>
              <a:rPr lang="pt-BR" sz="2200" dirty="0" err="1"/>
              <a:t>eduardoflorence</a:t>
            </a:r>
            <a:endParaRPr lang="pt-BR" sz="2200" dirty="0"/>
          </a:p>
        </p:txBody>
      </p:sp>
      <p:pic>
        <p:nvPicPr>
          <p:cNvPr id="2050" name="Picture 2" descr="Email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43" y="4434901"/>
            <a:ext cx="575999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351151" y="4507458"/>
            <a:ext cx="4701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eduardo@infolink.com.br</a:t>
            </a:r>
          </a:p>
        </p:txBody>
      </p:sp>
    </p:spTree>
    <p:extLst>
      <p:ext uri="{BB962C8B-B14F-4D97-AF65-F5344CB8AC3E}">
        <p14:creationId xmlns:p14="http://schemas.microsoft.com/office/powerpoint/2010/main" val="416349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7B58-5903-406A-918A-2A942E1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onde vem?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33C0A9-031E-493C-935A-931E1D4D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814637"/>
            <a:ext cx="6372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4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7B33C-7869-4CE6-B92F-2D3EDA82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198A8B-EFA9-46D8-AC64-F357F47399C4}"/>
              </a:ext>
            </a:extLst>
          </p:cNvPr>
          <p:cNvSpPr/>
          <p:nvPr/>
        </p:nvSpPr>
        <p:spPr>
          <a:xfrm>
            <a:off x="1601952" y="1993453"/>
            <a:ext cx="8664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 -</a:t>
            </a:r>
            <a:r>
              <a:rPr lang="pt-BR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l-PL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pl-PL" sz="24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@angular/flex-layout @angular/cdk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6C08D3-BB22-428C-AC68-ADCEC3BA74E8}"/>
              </a:ext>
            </a:extLst>
          </p:cNvPr>
          <p:cNvSpPr/>
          <p:nvPr/>
        </p:nvSpPr>
        <p:spPr>
          <a:xfrm>
            <a:off x="1601952" y="2711212"/>
            <a:ext cx="89880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FlexLayoutModule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-layout';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  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FlexLayoutModule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630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153D1-4FA5-41AB-90E0-53E2E8A8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06B905-F8D1-4056-A5B1-1E18AADD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279561"/>
            <a:ext cx="6619875" cy="36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2DC63C-8BFE-4207-9968-6C05C5D615EC}"/>
              </a:ext>
            </a:extLst>
          </p:cNvPr>
          <p:cNvSpPr/>
          <p:nvPr/>
        </p:nvSpPr>
        <p:spPr>
          <a:xfrm>
            <a:off x="1919250" y="249090"/>
            <a:ext cx="83534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&lt;div </a:t>
            </a:r>
            <a:r>
              <a:rPr lang="en-US" sz="2000" b="1" dirty="0" err="1">
                <a:latin typeface="Consolas" panose="020B0609020204030204" pitchFamily="49" charset="0"/>
              </a:rPr>
              <a:t>fxLayout</a:t>
            </a:r>
            <a:r>
              <a:rPr lang="en-US" sz="2000" b="1" dirty="0">
                <a:latin typeface="Consolas" panose="020B0609020204030204" pitchFamily="49" charset="0"/>
              </a:rPr>
              <a:t>="row"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&lt;mat-card </a:t>
            </a:r>
            <a:r>
              <a:rPr lang="en-US" sz="2000" b="1" dirty="0" err="1">
                <a:latin typeface="Consolas" panose="020B0609020204030204" pitchFamily="49" charset="0"/>
              </a:rPr>
              <a:t>fxFlex</a:t>
            </a:r>
            <a:r>
              <a:rPr lang="en-US" sz="2000" dirty="0">
                <a:latin typeface="Consolas" panose="020B0609020204030204" pitchFamily="49" charset="0"/>
              </a:rPr>
              <a:t> class="blue"&gt;</a:t>
            </a:r>
            <a:r>
              <a:rPr lang="en-US" sz="2000" dirty="0" err="1">
                <a:latin typeface="Consolas" panose="020B0609020204030204" pitchFamily="49" charset="0"/>
              </a:rPr>
              <a:t>Elemento</a:t>
            </a:r>
            <a:r>
              <a:rPr lang="en-US" sz="2000" dirty="0">
                <a:latin typeface="Consolas" panose="020B0609020204030204" pitchFamily="49" charset="0"/>
              </a:rPr>
              <a:t> 1&lt;/mat-card&gt;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&lt;mat-card </a:t>
            </a:r>
            <a:r>
              <a:rPr lang="en-US" sz="2000" b="1" dirty="0" err="1">
                <a:latin typeface="Consolas" panose="020B0609020204030204" pitchFamily="49" charset="0"/>
              </a:rPr>
              <a:t>fxFlex</a:t>
            </a:r>
            <a:r>
              <a:rPr lang="en-US" sz="2000" dirty="0">
                <a:latin typeface="Consolas" panose="020B0609020204030204" pitchFamily="49" charset="0"/>
              </a:rPr>
              <a:t> class="red"&gt;</a:t>
            </a:r>
            <a:r>
              <a:rPr lang="en-US" sz="2000" dirty="0" err="1">
                <a:latin typeface="Consolas" panose="020B0609020204030204" pitchFamily="49" charset="0"/>
              </a:rPr>
              <a:t>Elemento</a:t>
            </a:r>
            <a:r>
              <a:rPr lang="en-US" sz="2000" dirty="0">
                <a:latin typeface="Consolas" panose="020B0609020204030204" pitchFamily="49" charset="0"/>
              </a:rPr>
              <a:t> 2&lt;/mat-card&gt;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&lt;mat-card </a:t>
            </a:r>
            <a:r>
              <a:rPr lang="en-US" sz="2000" b="1" dirty="0" err="1">
                <a:latin typeface="Consolas" panose="020B0609020204030204" pitchFamily="49" charset="0"/>
              </a:rPr>
              <a:t>fxFlex</a:t>
            </a:r>
            <a:r>
              <a:rPr lang="en-US" sz="2000" dirty="0">
                <a:latin typeface="Consolas" panose="020B0609020204030204" pitchFamily="49" charset="0"/>
              </a:rPr>
              <a:t> class="green"&gt;</a:t>
            </a:r>
            <a:r>
              <a:rPr lang="en-US" sz="2000" dirty="0" err="1">
                <a:latin typeface="Consolas" panose="020B0609020204030204" pitchFamily="49" charset="0"/>
              </a:rPr>
              <a:t>Elemento</a:t>
            </a:r>
            <a:r>
              <a:rPr lang="en-US" sz="2000" dirty="0">
                <a:latin typeface="Consolas" panose="020B0609020204030204" pitchFamily="49" charset="0"/>
              </a:rPr>
              <a:t> 3&lt;/mat-card&gt;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&lt;/div&gt;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51F117-D375-49EE-8A06-5BDB5935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2602041"/>
            <a:ext cx="11437034" cy="16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8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02DC63C-8BFE-4207-9968-6C05C5D615EC}"/>
              </a:ext>
            </a:extLst>
          </p:cNvPr>
          <p:cNvSpPr/>
          <p:nvPr/>
        </p:nvSpPr>
        <p:spPr>
          <a:xfrm>
            <a:off x="1919250" y="249090"/>
            <a:ext cx="83534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&lt;div </a:t>
            </a:r>
            <a:r>
              <a:rPr lang="en-US" sz="2000" b="1" dirty="0" err="1">
                <a:latin typeface="Consolas" panose="020B0609020204030204" pitchFamily="49" charset="0"/>
              </a:rPr>
              <a:t>fxLayout</a:t>
            </a:r>
            <a:r>
              <a:rPr lang="en-US" sz="2000" b="1" dirty="0">
                <a:latin typeface="Consolas" panose="020B0609020204030204" pitchFamily="49" charset="0"/>
              </a:rPr>
              <a:t>="row"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&lt;mat-card </a:t>
            </a:r>
            <a:r>
              <a:rPr lang="en-US" sz="2000" b="1" dirty="0" err="1">
                <a:latin typeface="Consolas" panose="020B0609020204030204" pitchFamily="49" charset="0"/>
              </a:rPr>
              <a:t>fxFlex</a:t>
            </a:r>
            <a:r>
              <a:rPr lang="en-US" sz="2000" dirty="0">
                <a:latin typeface="Consolas" panose="020B0609020204030204" pitchFamily="49" charset="0"/>
              </a:rPr>
              <a:t> class="blue"&gt;</a:t>
            </a:r>
            <a:r>
              <a:rPr lang="en-US" sz="2000" dirty="0" err="1">
                <a:latin typeface="Consolas" panose="020B0609020204030204" pitchFamily="49" charset="0"/>
              </a:rPr>
              <a:t>Elemento</a:t>
            </a:r>
            <a:r>
              <a:rPr lang="en-US" sz="2000" dirty="0">
                <a:latin typeface="Consolas" panose="020B0609020204030204" pitchFamily="49" charset="0"/>
              </a:rPr>
              <a:t> 1&lt;/mat-card&gt;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&lt;mat-card </a:t>
            </a:r>
            <a:r>
              <a:rPr lang="en-US" sz="2000" b="1" dirty="0" err="1">
                <a:latin typeface="Consolas" panose="020B0609020204030204" pitchFamily="49" charset="0"/>
              </a:rPr>
              <a:t>fxFlex</a:t>
            </a:r>
            <a:r>
              <a:rPr lang="en-US" sz="2000" dirty="0">
                <a:latin typeface="Consolas" panose="020B0609020204030204" pitchFamily="49" charset="0"/>
              </a:rPr>
              <a:t> class="red"&gt;</a:t>
            </a:r>
            <a:r>
              <a:rPr lang="en-US" sz="2000" dirty="0" err="1">
                <a:latin typeface="Consolas" panose="020B0609020204030204" pitchFamily="49" charset="0"/>
              </a:rPr>
              <a:t>Elemento</a:t>
            </a:r>
            <a:r>
              <a:rPr lang="en-US" sz="2000" dirty="0">
                <a:latin typeface="Consolas" panose="020B0609020204030204" pitchFamily="49" charset="0"/>
              </a:rPr>
              <a:t> 2&lt;/mat-card&gt;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&lt;mat-card </a:t>
            </a:r>
            <a:r>
              <a:rPr lang="en-US" sz="2000" b="1" dirty="0" err="1">
                <a:latin typeface="Consolas" panose="020B0609020204030204" pitchFamily="49" charset="0"/>
              </a:rPr>
              <a:t>fxFlex</a:t>
            </a:r>
            <a:r>
              <a:rPr lang="en-US" sz="2000" dirty="0">
                <a:latin typeface="Consolas" panose="020B0609020204030204" pitchFamily="49" charset="0"/>
              </a:rPr>
              <a:t> class="green"&gt;</a:t>
            </a:r>
            <a:r>
              <a:rPr lang="en-US" sz="2000" dirty="0" err="1">
                <a:latin typeface="Consolas" panose="020B0609020204030204" pitchFamily="49" charset="0"/>
              </a:rPr>
              <a:t>Elemento</a:t>
            </a:r>
            <a:r>
              <a:rPr lang="en-US" sz="2000" dirty="0">
                <a:latin typeface="Consolas" panose="020B0609020204030204" pitchFamily="49" charset="0"/>
              </a:rPr>
              <a:t> 3&lt;/mat-card&gt;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&lt;/div&gt;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17C032-607F-41AF-966F-68F90E47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466975"/>
            <a:ext cx="50577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2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12D854-447C-444C-9F7B-47C1EB7D8E10}"/>
              </a:ext>
            </a:extLst>
          </p:cNvPr>
          <p:cNvSpPr/>
          <p:nvPr/>
        </p:nvSpPr>
        <p:spPr>
          <a:xfrm>
            <a:off x="2140634" y="277225"/>
            <a:ext cx="79107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fxLayout</a:t>
            </a:r>
            <a:r>
              <a:rPr lang="pt-BR" sz="2000" b="1" dirty="0">
                <a:latin typeface="Consolas" panose="020B0609020204030204" pitchFamily="49" charset="0"/>
              </a:rPr>
              <a:t>="</a:t>
            </a:r>
            <a:r>
              <a:rPr lang="pt-BR" sz="2000" b="1" dirty="0" err="1">
                <a:latin typeface="Consolas" panose="020B0609020204030204" pitchFamily="49" charset="0"/>
              </a:rPr>
              <a:t>column</a:t>
            </a:r>
            <a:r>
              <a:rPr lang="pt-BR" sz="2000" b="1" dirty="0">
                <a:latin typeface="Consolas" panose="020B0609020204030204" pitchFamily="49" charset="0"/>
              </a:rPr>
              <a:t>"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="blue"&gt;Elemento 1&lt;/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red</a:t>
            </a:r>
            <a:r>
              <a:rPr lang="pt-BR" sz="2000" dirty="0">
                <a:latin typeface="Consolas" panose="020B0609020204030204" pitchFamily="49" charset="0"/>
              </a:rPr>
              <a:t>"&gt;Elemento 2&lt;/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&lt;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fxFlex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class</a:t>
            </a:r>
            <a:r>
              <a:rPr lang="pt-BR" sz="2000" dirty="0">
                <a:latin typeface="Consolas" panose="020B0609020204030204" pitchFamily="49" charset="0"/>
              </a:rPr>
              <a:t>="</a:t>
            </a:r>
            <a:r>
              <a:rPr lang="pt-BR" sz="2000" dirty="0" err="1">
                <a:latin typeface="Consolas" panose="020B0609020204030204" pitchFamily="49" charset="0"/>
              </a:rPr>
              <a:t>green</a:t>
            </a:r>
            <a:r>
              <a:rPr lang="pt-BR" sz="2000" dirty="0">
                <a:latin typeface="Consolas" panose="020B0609020204030204" pitchFamily="49" charset="0"/>
              </a:rPr>
              <a:t>"&gt;Elemento 3&lt;/</a:t>
            </a:r>
            <a:r>
              <a:rPr lang="pt-BR" sz="2000" dirty="0" err="1">
                <a:latin typeface="Consolas" panose="020B0609020204030204" pitchFamily="49" charset="0"/>
              </a:rPr>
              <a:t>mat-card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  <a:endParaRPr lang="pt-BR" sz="2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34D717-C616-43D7-88B7-614B7F6C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320552"/>
            <a:ext cx="11577711" cy="28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7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TM02892315[[fn=Mecha]]</Template>
  <TotalTime>2556</TotalTime>
  <Words>1260</Words>
  <Application>Microsoft Office PowerPoint</Application>
  <PresentationFormat>Widescreen</PresentationFormat>
  <Paragraphs>210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Roboto</vt:lpstr>
      <vt:lpstr>Wingdings 2</vt:lpstr>
      <vt:lpstr>HDOfficeLightV0</vt:lpstr>
      <vt:lpstr>Retrospectiva</vt:lpstr>
      <vt:lpstr>Angular Flex-Layout</vt:lpstr>
      <vt:lpstr>O que é?</vt:lpstr>
      <vt:lpstr>De onde vem?</vt:lpstr>
      <vt:lpstr>De onde vem?</vt:lpstr>
      <vt:lpstr>Instalação</vt:lpstr>
      <vt:lpstr>Praticando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Breakpoints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changes</vt:lpstr>
      <vt:lpstr>Grid</vt:lpstr>
      <vt:lpstr>Apresentação do PowerPoint</vt:lpstr>
      <vt:lpstr>Referências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122</cp:revision>
  <dcterms:created xsi:type="dcterms:W3CDTF">2014-09-16T21:32:26Z</dcterms:created>
  <dcterms:modified xsi:type="dcterms:W3CDTF">2019-04-15T21:04:56Z</dcterms:modified>
</cp:coreProperties>
</file>