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  <p:sldMasterId id="2147484280" r:id="rId2"/>
  </p:sldMasterIdLst>
  <p:sldIdLst>
    <p:sldId id="256" r:id="rId3"/>
    <p:sldId id="311" r:id="rId4"/>
    <p:sldId id="313" r:id="rId5"/>
    <p:sldId id="312" r:id="rId6"/>
    <p:sldId id="351" r:id="rId7"/>
    <p:sldId id="314" r:id="rId8"/>
    <p:sldId id="316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50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9" r:id="rId42"/>
    <p:sldId id="327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1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83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3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0365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1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2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41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80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13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49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79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68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09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58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49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350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5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6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03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87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3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4" y="1681852"/>
            <a:ext cx="5181601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4" y="2507553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63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9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52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3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89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43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April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7.sv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107" y="1500784"/>
            <a:ext cx="7857815" cy="28326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/>
              </a:rPr>
              <a:t>Angular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Flex-Layout</a:t>
            </a: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5E89DE-CC8B-45A9-8554-718BE941B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24" y="5662413"/>
            <a:ext cx="934793" cy="934793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4CA7CF-DDBE-4631-8DEC-24C8C2F9303F}"/>
              </a:ext>
            </a:extLst>
          </p:cNvPr>
          <p:cNvSpPr txBox="1"/>
          <p:nvPr/>
        </p:nvSpPr>
        <p:spPr>
          <a:xfrm>
            <a:off x="9841314" y="5729697"/>
            <a:ext cx="201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8CC11-ED2C-4777-B494-9FBB1D0ABB3E}"/>
              </a:ext>
            </a:extLst>
          </p:cNvPr>
          <p:cNvSpPr txBox="1"/>
          <p:nvPr/>
        </p:nvSpPr>
        <p:spPr>
          <a:xfrm>
            <a:off x="9841315" y="6006967"/>
            <a:ext cx="195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@eduardoflorence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1C0662-65A0-4216-B51D-D9527BF1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" y="5689983"/>
            <a:ext cx="1122595" cy="10033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6E15CE-80CC-4449-A5FC-162EA4ED398D}"/>
              </a:ext>
            </a:extLst>
          </p:cNvPr>
          <p:cNvSpPr txBox="1"/>
          <p:nvPr/>
        </p:nvSpPr>
        <p:spPr>
          <a:xfrm>
            <a:off x="1419457" y="5929752"/>
            <a:ext cx="3362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Angular Rio Meetup #01 - First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C6B5F52-A679-4A89-8F40-5F90645FF7E2}"/>
              </a:ext>
            </a:extLst>
          </p:cNvPr>
          <p:cNvGrpSpPr/>
          <p:nvPr/>
        </p:nvGrpSpPr>
        <p:grpSpPr>
          <a:xfrm>
            <a:off x="307144" y="1003466"/>
            <a:ext cx="11577711" cy="4851067"/>
            <a:chOff x="365760" y="277225"/>
            <a:chExt cx="11577711" cy="485106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512D854-447C-444C-9F7B-47C1EB7D8E10}"/>
                </a:ext>
              </a:extLst>
            </p:cNvPr>
            <p:cNvSpPr/>
            <p:nvPr/>
          </p:nvSpPr>
          <p:spPr>
            <a:xfrm>
              <a:off x="2140634" y="277225"/>
              <a:ext cx="7910732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&lt;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fxLayout</a:t>
              </a:r>
              <a:r>
                <a:rPr lang="pt-BR" sz="2000" b="1" dirty="0">
                  <a:latin typeface="Consolas" panose="020B0609020204030204" pitchFamily="49" charset="0"/>
                </a:rPr>
                <a:t>="</a:t>
              </a:r>
              <a:r>
                <a:rPr lang="pt-BR" sz="2000" b="1" dirty="0" err="1">
                  <a:latin typeface="Consolas" panose="020B0609020204030204" pitchFamily="49" charset="0"/>
                </a:rPr>
                <a:t>column</a:t>
              </a:r>
              <a:r>
                <a:rPr lang="pt-BR" sz="2000" b="1" dirty="0">
                  <a:latin typeface="Consolas" panose="020B0609020204030204" pitchFamily="49" charset="0"/>
                </a:rPr>
                <a:t>"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="blue"&gt;Elemento 1&lt;/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red</a:t>
              </a:r>
              <a:r>
                <a:rPr lang="pt-BR" sz="2000" dirty="0">
                  <a:latin typeface="Consolas" panose="020B0609020204030204" pitchFamily="49" charset="0"/>
                </a:rPr>
                <a:t>"&gt;Elemento 2&lt;/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green</a:t>
              </a:r>
              <a:r>
                <a:rPr lang="pt-BR" sz="2000" dirty="0">
                  <a:latin typeface="Consolas" panose="020B0609020204030204" pitchFamily="49" charset="0"/>
                </a:rPr>
                <a:t>"&gt;Elemento 3&lt;/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&lt;/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  <a:endParaRPr lang="pt-BR" sz="2000" b="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034D717-C616-43D7-88B7-614B7F6C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" y="2320552"/>
              <a:ext cx="11577711" cy="2807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5F984FA-AD78-4B2A-972D-982ED25D6D3D}"/>
              </a:ext>
            </a:extLst>
          </p:cNvPr>
          <p:cNvGrpSpPr/>
          <p:nvPr/>
        </p:nvGrpSpPr>
        <p:grpSpPr>
          <a:xfrm>
            <a:off x="2140634" y="930103"/>
            <a:ext cx="7910732" cy="4997793"/>
            <a:chOff x="2140634" y="277225"/>
            <a:chExt cx="7910732" cy="499779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512D854-447C-444C-9F7B-47C1EB7D8E10}"/>
                </a:ext>
              </a:extLst>
            </p:cNvPr>
            <p:cNvSpPr/>
            <p:nvPr/>
          </p:nvSpPr>
          <p:spPr>
            <a:xfrm>
              <a:off x="2140634" y="277225"/>
              <a:ext cx="7910732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&lt;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fxLayout</a:t>
              </a:r>
              <a:r>
                <a:rPr lang="pt-BR" sz="2000" b="1" dirty="0">
                  <a:latin typeface="Consolas" panose="020B0609020204030204" pitchFamily="49" charset="0"/>
                </a:rPr>
                <a:t>="</a:t>
              </a:r>
              <a:r>
                <a:rPr lang="pt-BR" sz="2000" b="1" dirty="0" err="1">
                  <a:latin typeface="Consolas" panose="020B0609020204030204" pitchFamily="49" charset="0"/>
                </a:rPr>
                <a:t>column</a:t>
              </a:r>
              <a:r>
                <a:rPr lang="pt-BR" sz="2000" b="1" dirty="0">
                  <a:latin typeface="Consolas" panose="020B0609020204030204" pitchFamily="49" charset="0"/>
                </a:rPr>
                <a:t>"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="blue"&gt;Elemento 1&lt;/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red</a:t>
              </a:r>
              <a:r>
                <a:rPr lang="pt-BR" sz="2000" dirty="0">
                  <a:latin typeface="Consolas" panose="020B0609020204030204" pitchFamily="49" charset="0"/>
                </a:rPr>
                <a:t>"&gt;Elemento 2&lt;/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green</a:t>
              </a:r>
              <a:r>
                <a:rPr lang="pt-BR" sz="2000" dirty="0">
                  <a:latin typeface="Consolas" panose="020B0609020204030204" pitchFamily="49" charset="0"/>
                </a:rPr>
                <a:t>"&gt;Elemento 3&lt;/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&lt;/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  <a:endParaRPr lang="pt-BR" sz="2000" b="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8849D42-8E9E-4379-A548-11326ECF5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2912" y="2427043"/>
              <a:ext cx="3686175" cy="2847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28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4938FBE8-16C9-4B2F-A503-52939BFE2357}"/>
              </a:ext>
            </a:extLst>
          </p:cNvPr>
          <p:cNvGrpSpPr/>
          <p:nvPr/>
        </p:nvGrpSpPr>
        <p:grpSpPr>
          <a:xfrm>
            <a:off x="466725" y="1483250"/>
            <a:ext cx="11258550" cy="3891500"/>
            <a:chOff x="466725" y="837094"/>
            <a:chExt cx="11258550" cy="38915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2EDCCC1-60F2-4E58-AA0F-10950836F136}"/>
                </a:ext>
              </a:extLst>
            </p:cNvPr>
            <p:cNvSpPr/>
            <p:nvPr/>
          </p:nvSpPr>
          <p:spPr>
            <a:xfrm>
              <a:off x="1509932" y="837094"/>
              <a:ext cx="917213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&lt;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fxLayout</a:t>
              </a:r>
              <a:r>
                <a:rPr lang="pt-BR" sz="2000" b="1" dirty="0">
                  <a:latin typeface="Consolas" panose="020B0609020204030204" pitchFamily="49" charset="0"/>
                </a:rPr>
                <a:t>="</a:t>
              </a:r>
              <a:r>
                <a:rPr lang="pt-BR" sz="2000" b="1" dirty="0" err="1">
                  <a:latin typeface="Consolas" panose="020B0609020204030204" pitchFamily="49" charset="0"/>
                </a:rPr>
                <a:t>row</a:t>
              </a:r>
              <a:r>
                <a:rPr lang="pt-BR" sz="2000" b="1" dirty="0">
                  <a:latin typeface="Consolas" panose="020B0609020204030204" pitchFamily="49" charset="0"/>
                </a:rPr>
                <a:t> wrap"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="200px"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="blue"&gt;Elemento 1&lt;/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="200px"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red</a:t>
              </a:r>
              <a:r>
                <a:rPr lang="pt-BR" sz="2000" dirty="0">
                  <a:latin typeface="Consolas" panose="020B0609020204030204" pitchFamily="49" charset="0"/>
                </a:rPr>
                <a:t>"&gt;Elemento 2&lt;/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="200px"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green</a:t>
              </a:r>
              <a:r>
                <a:rPr lang="pt-BR" sz="2000" dirty="0">
                  <a:latin typeface="Consolas" panose="020B0609020204030204" pitchFamily="49" charset="0"/>
                </a:rPr>
                <a:t>"&gt;Elemento 3&lt;/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&lt;/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  <a:endParaRPr lang="pt-BR" sz="2000" b="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AA887A3-D0DA-4CB5-9790-7939FE0E6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3052194"/>
              <a:ext cx="11258550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17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2B441CC-775B-48E5-BB25-429342E5283A}"/>
              </a:ext>
            </a:extLst>
          </p:cNvPr>
          <p:cNvGrpSpPr/>
          <p:nvPr/>
        </p:nvGrpSpPr>
        <p:grpSpPr>
          <a:xfrm>
            <a:off x="1509932" y="1191307"/>
            <a:ext cx="9172135" cy="4475385"/>
            <a:chOff x="1509931" y="375700"/>
            <a:chExt cx="9172135" cy="447538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49E1F14F-C131-4E99-832A-C8C96EA41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999" y="2707960"/>
              <a:ext cx="4572000" cy="21431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91D8D95-C000-4906-8918-718C6A0521B2}"/>
                </a:ext>
              </a:extLst>
            </p:cNvPr>
            <p:cNvSpPr/>
            <p:nvPr/>
          </p:nvSpPr>
          <p:spPr>
            <a:xfrm>
              <a:off x="1509931" y="375700"/>
              <a:ext cx="917213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&lt;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fxLayout</a:t>
              </a:r>
              <a:r>
                <a:rPr lang="pt-BR" sz="2000" b="1" dirty="0">
                  <a:latin typeface="Consolas" panose="020B0609020204030204" pitchFamily="49" charset="0"/>
                </a:rPr>
                <a:t>="</a:t>
              </a:r>
              <a:r>
                <a:rPr lang="pt-BR" sz="2000" b="1" dirty="0" err="1">
                  <a:latin typeface="Consolas" panose="020B0609020204030204" pitchFamily="49" charset="0"/>
                </a:rPr>
                <a:t>row</a:t>
              </a:r>
              <a:r>
                <a:rPr lang="pt-BR" sz="2000" b="1" dirty="0">
                  <a:latin typeface="Consolas" panose="020B0609020204030204" pitchFamily="49" charset="0"/>
                </a:rPr>
                <a:t> wrap"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="200px"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="blue"&gt;Elemento 1&lt;/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="200px"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red</a:t>
              </a:r>
              <a:r>
                <a:rPr lang="pt-BR" sz="2000" dirty="0">
                  <a:latin typeface="Consolas" panose="020B0609020204030204" pitchFamily="49" charset="0"/>
                </a:rPr>
                <a:t>"&gt;Elemento 2&lt;/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="200px"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green</a:t>
              </a:r>
              <a:r>
                <a:rPr lang="pt-BR" sz="2000" dirty="0">
                  <a:latin typeface="Consolas" panose="020B0609020204030204" pitchFamily="49" charset="0"/>
                </a:rPr>
                <a:t>"&gt;Elemento 3&lt;/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&lt;/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  <a:endParaRPr lang="pt-BR" sz="2000" b="0" dirty="0"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8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2700310D-4407-4A0E-BB70-81BF0FCA297E}"/>
              </a:ext>
            </a:extLst>
          </p:cNvPr>
          <p:cNvGrpSpPr/>
          <p:nvPr/>
        </p:nvGrpSpPr>
        <p:grpSpPr>
          <a:xfrm>
            <a:off x="356381" y="1109678"/>
            <a:ext cx="11479238" cy="4638643"/>
            <a:chOff x="506436" y="347563"/>
            <a:chExt cx="11479238" cy="463864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00DB2EA-0D38-42D0-AD29-11CAF05FED46}"/>
                </a:ext>
              </a:extLst>
            </p:cNvPr>
            <p:cNvSpPr/>
            <p:nvPr/>
          </p:nvSpPr>
          <p:spPr>
            <a:xfrm>
              <a:off x="1718603" y="347563"/>
              <a:ext cx="875479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&lt;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fxLayout</a:t>
              </a:r>
              <a:r>
                <a:rPr lang="pt-BR" sz="2000" b="1" dirty="0">
                  <a:latin typeface="Consolas" panose="020B0609020204030204" pitchFamily="49" charset="0"/>
                </a:rPr>
                <a:t>="</a:t>
              </a:r>
              <a:r>
                <a:rPr lang="pt-BR" sz="2000" b="1" dirty="0" err="1">
                  <a:latin typeface="Consolas" panose="020B0609020204030204" pitchFamily="49" charset="0"/>
                </a:rPr>
                <a:t>row</a:t>
              </a:r>
              <a:r>
                <a:rPr lang="pt-BR" sz="2000" b="1" dirty="0">
                  <a:latin typeface="Consolas" panose="020B0609020204030204" pitchFamily="49" charset="0"/>
                </a:rPr>
                <a:t> wrap"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="50%"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="blue"&gt;Elemento 1&lt;/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="50%"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red</a:t>
              </a:r>
              <a:r>
                <a:rPr lang="pt-BR" sz="2000" dirty="0">
                  <a:latin typeface="Consolas" panose="020B0609020204030204" pitchFamily="49" charset="0"/>
                </a:rPr>
                <a:t>"&gt;Elemento 2&lt;/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="50%"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green</a:t>
              </a:r>
              <a:r>
                <a:rPr lang="pt-BR" sz="2000" dirty="0">
                  <a:latin typeface="Consolas" panose="020B0609020204030204" pitchFamily="49" charset="0"/>
                </a:rPr>
                <a:t>"&gt;Elemento 3&lt;/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&lt;/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  <a:endParaRPr lang="pt-BR" sz="2000" b="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3AE66F8-7910-4C3E-B7CD-7ECF6F3A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436" y="2631450"/>
              <a:ext cx="11479238" cy="2354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91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5B6F486-E7E4-4B4F-92E0-2978CBB505BB}"/>
              </a:ext>
            </a:extLst>
          </p:cNvPr>
          <p:cNvGrpSpPr/>
          <p:nvPr/>
        </p:nvGrpSpPr>
        <p:grpSpPr>
          <a:xfrm>
            <a:off x="1718603" y="1084115"/>
            <a:ext cx="8754793" cy="4689769"/>
            <a:chOff x="1718603" y="347563"/>
            <a:chExt cx="8754793" cy="468976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00DB2EA-0D38-42D0-AD29-11CAF05FED46}"/>
                </a:ext>
              </a:extLst>
            </p:cNvPr>
            <p:cNvSpPr/>
            <p:nvPr/>
          </p:nvSpPr>
          <p:spPr>
            <a:xfrm>
              <a:off x="1718603" y="347563"/>
              <a:ext cx="875479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&lt;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fxLayout</a:t>
              </a:r>
              <a:r>
                <a:rPr lang="pt-BR" sz="2000" b="1" dirty="0">
                  <a:latin typeface="Consolas" panose="020B0609020204030204" pitchFamily="49" charset="0"/>
                </a:rPr>
                <a:t>="</a:t>
              </a:r>
              <a:r>
                <a:rPr lang="pt-BR" sz="2000" b="1" dirty="0" err="1">
                  <a:latin typeface="Consolas" panose="020B0609020204030204" pitchFamily="49" charset="0"/>
                </a:rPr>
                <a:t>row</a:t>
              </a:r>
              <a:r>
                <a:rPr lang="pt-BR" sz="2000" b="1" dirty="0">
                  <a:latin typeface="Consolas" panose="020B0609020204030204" pitchFamily="49" charset="0"/>
                </a:rPr>
                <a:t> wrap"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="50%"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="blue"&gt;Elemento 1&lt;/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="50%"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red</a:t>
              </a:r>
              <a:r>
                <a:rPr lang="pt-BR" sz="2000" dirty="0">
                  <a:latin typeface="Consolas" panose="020B0609020204030204" pitchFamily="49" charset="0"/>
                </a:rPr>
                <a:t>"&gt;Elemento 2&lt;/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  &lt;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b="1" dirty="0" err="1">
                  <a:latin typeface="Consolas" panose="020B0609020204030204" pitchFamily="49" charset="0"/>
                </a:rPr>
                <a:t>fxFlex</a:t>
              </a:r>
              <a:r>
                <a:rPr lang="pt-BR" sz="2000" b="1" dirty="0">
                  <a:latin typeface="Consolas" panose="020B0609020204030204" pitchFamily="49" charset="0"/>
                </a:rPr>
                <a:t>="50%"</a:t>
              </a:r>
              <a:r>
                <a:rPr lang="pt-BR" sz="2000" dirty="0">
                  <a:latin typeface="Consolas" panose="020B0609020204030204" pitchFamily="49" charset="0"/>
                </a:rPr>
                <a:t> </a:t>
              </a:r>
              <a:r>
                <a:rPr lang="pt-BR" sz="2000" dirty="0" err="1">
                  <a:latin typeface="Consolas" panose="020B0609020204030204" pitchFamily="49" charset="0"/>
                </a:rPr>
                <a:t>class</a:t>
              </a:r>
              <a:r>
                <a:rPr lang="pt-BR" sz="2000" dirty="0">
                  <a:latin typeface="Consolas" panose="020B0609020204030204" pitchFamily="49" charset="0"/>
                </a:rPr>
                <a:t>="</a:t>
              </a:r>
              <a:r>
                <a:rPr lang="pt-BR" sz="2000" dirty="0" err="1">
                  <a:latin typeface="Consolas" panose="020B0609020204030204" pitchFamily="49" charset="0"/>
                </a:rPr>
                <a:t>green</a:t>
              </a:r>
              <a:r>
                <a:rPr lang="pt-BR" sz="2000" dirty="0">
                  <a:latin typeface="Consolas" panose="020B0609020204030204" pitchFamily="49" charset="0"/>
                </a:rPr>
                <a:t>"&gt;Elemento 3&lt;/</a:t>
              </a:r>
              <a:r>
                <a:rPr lang="pt-BR" sz="2000" dirty="0" err="1">
                  <a:latin typeface="Consolas" panose="020B0609020204030204" pitchFamily="49" charset="0"/>
                </a:rPr>
                <a:t>mat-card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2000" dirty="0">
                  <a:latin typeface="Consolas" panose="020B0609020204030204" pitchFamily="49" charset="0"/>
                </a:rPr>
                <a:t>&lt;/</a:t>
              </a:r>
              <a:r>
                <a:rPr lang="pt-BR" sz="2000" dirty="0" err="1">
                  <a:latin typeface="Consolas" panose="020B0609020204030204" pitchFamily="49" charset="0"/>
                </a:rPr>
                <a:t>div</a:t>
              </a:r>
              <a:r>
                <a:rPr lang="pt-BR" sz="2000" dirty="0">
                  <a:latin typeface="Consolas" panose="020B0609020204030204" pitchFamily="49" charset="0"/>
                </a:rPr>
                <a:t>&gt;</a:t>
              </a:r>
              <a:endParaRPr lang="pt-BR" sz="2000" b="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CA9D45B-9DD5-4AF9-86FA-F77CEC9F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486" y="2608457"/>
              <a:ext cx="4391025" cy="242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5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24CB0C4-3930-4149-B409-634A732D62A6}"/>
              </a:ext>
            </a:extLst>
          </p:cNvPr>
          <p:cNvSpPr/>
          <p:nvPr/>
        </p:nvSpPr>
        <p:spPr>
          <a:xfrm>
            <a:off x="220394" y="1152438"/>
            <a:ext cx="5575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&gt;Usuário&lt;/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&gt;Senha&lt;/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type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password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mat-raised-button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color="</a:t>
            </a:r>
            <a:r>
              <a:rPr lang="pt-BR" dirty="0" err="1">
                <a:latin typeface="Consolas" panose="020B0609020204030204" pitchFamily="49" charset="0"/>
              </a:rPr>
              <a:t>primary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Entrar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EDA108-9656-4686-B31C-D64FD652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06" y="1152438"/>
            <a:ext cx="6515100" cy="5257800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D91F5792-D092-4420-AF51-14EDDBFDC33B}"/>
              </a:ext>
            </a:extLst>
          </p:cNvPr>
          <p:cNvSpPr txBox="1">
            <a:spLocks/>
          </p:cNvSpPr>
          <p:nvPr/>
        </p:nvSpPr>
        <p:spPr>
          <a:xfrm>
            <a:off x="4645688" y="241583"/>
            <a:ext cx="2900623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Formulário de Login</a:t>
            </a:r>
          </a:p>
        </p:txBody>
      </p:sp>
    </p:spTree>
    <p:extLst>
      <p:ext uri="{BB962C8B-B14F-4D97-AF65-F5344CB8AC3E}">
        <p14:creationId xmlns:p14="http://schemas.microsoft.com/office/powerpoint/2010/main" val="273746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1B9DB5-4EDA-4E4B-A96C-FBE1CA94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800100"/>
            <a:ext cx="6515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1FE55D-2729-45F6-B856-B17AB579A6A0}"/>
              </a:ext>
            </a:extLst>
          </p:cNvPr>
          <p:cNvSpPr/>
          <p:nvPr/>
        </p:nvSpPr>
        <p:spPr>
          <a:xfrm>
            <a:off x="220394" y="926710"/>
            <a:ext cx="81217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fxLayout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fxLayoutAlign</a:t>
            </a:r>
            <a:r>
              <a:rPr lang="pt-BR" b="1" dirty="0">
                <a:latin typeface="Consolas" panose="020B0609020204030204" pitchFamily="49" charset="0"/>
              </a:rPr>
              <a:t>="center </a:t>
            </a:r>
            <a:r>
              <a:rPr lang="pt-BR" b="1" dirty="0" err="1">
                <a:latin typeface="Consolas" panose="020B0609020204030204" pitchFamily="49" charset="0"/>
              </a:rPr>
              <a:t>center</a:t>
            </a:r>
            <a:r>
              <a:rPr lang="pt-BR" b="1" dirty="0">
                <a:latin typeface="Consolas" panose="020B0609020204030204" pitchFamily="49" charset="0"/>
              </a:rPr>
              <a:t>“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="container"&gt;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  </a:t>
            </a:r>
          </a:p>
          <a:p>
            <a:r>
              <a:rPr lang="pt-BR" b="1" dirty="0">
                <a:latin typeface="Consolas" panose="020B0609020204030204" pitchFamily="49" charset="0"/>
              </a:rPr>
              <a:t>  &lt;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b="1" dirty="0">
                <a:latin typeface="Consolas" panose="020B0609020204030204" pitchFamily="49" charset="0"/>
              </a:rPr>
              <a:t>="0 1 300px" </a:t>
            </a:r>
            <a:r>
              <a:rPr lang="pt-BR" b="1" dirty="0" err="1">
                <a:latin typeface="Consolas" panose="020B0609020204030204" pitchFamily="49" charset="0"/>
              </a:rPr>
              <a:t>fxLayout</a:t>
            </a:r>
            <a:r>
              <a:rPr lang="pt-BR" b="1" dirty="0">
                <a:latin typeface="Consolas" panose="020B0609020204030204" pitchFamily="49" charset="0"/>
              </a:rPr>
              <a:t>="</a:t>
            </a:r>
            <a:r>
              <a:rPr lang="pt-BR" b="1" dirty="0" err="1">
                <a:latin typeface="Consolas" panose="020B0609020204030204" pitchFamily="49" charset="0"/>
              </a:rPr>
              <a:t>column</a:t>
            </a:r>
            <a:r>
              <a:rPr lang="pt-BR" b="1" dirty="0">
                <a:latin typeface="Consolas" panose="020B0609020204030204" pitchFamily="49" charset="0"/>
              </a:rPr>
              <a:t>“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="login-box"&gt;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&gt;Usuário&lt;/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&gt;Senha&lt;/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type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password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   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&lt;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mat-raised-button</a:t>
            </a:r>
            <a:r>
              <a:rPr lang="pt-BR" dirty="0">
                <a:latin typeface="Consolas" panose="020B0609020204030204" pitchFamily="49" charset="0"/>
              </a:rPr>
              <a:t> color="</a:t>
            </a:r>
            <a:r>
              <a:rPr lang="pt-BR" dirty="0" err="1">
                <a:latin typeface="Consolas" panose="020B0609020204030204" pitchFamily="49" charset="0"/>
              </a:rPr>
              <a:t>primary</a:t>
            </a:r>
            <a:r>
              <a:rPr lang="pt-BR" dirty="0">
                <a:latin typeface="Consolas" panose="020B0609020204030204" pitchFamily="49" charset="0"/>
              </a:rPr>
              <a:t>"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Entrar</a:t>
            </a:r>
          </a:p>
          <a:p>
            <a:r>
              <a:rPr lang="pt-BR" dirty="0">
                <a:latin typeface="Consolas" panose="020B0609020204030204" pitchFamily="49" charset="0"/>
              </a:rPr>
              <a:t>     &lt;/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b="1" dirty="0">
                <a:latin typeface="Consolas" panose="020B0609020204030204" pitchFamily="49" charset="0"/>
              </a:rPr>
              <a:t>&lt;/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&lt;/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5546F0B-79C0-448B-9E6D-63E65689BF11}"/>
              </a:ext>
            </a:extLst>
          </p:cNvPr>
          <p:cNvSpPr/>
          <p:nvPr/>
        </p:nvSpPr>
        <p:spPr>
          <a:xfrm>
            <a:off x="8637563" y="1859339"/>
            <a:ext cx="34325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.container {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width</a:t>
            </a:r>
            <a:r>
              <a:rPr lang="pt-BR" dirty="0">
                <a:latin typeface="Consolas" panose="020B0609020204030204" pitchFamily="49" charset="0"/>
              </a:rPr>
              <a:t>: 100%;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height</a:t>
            </a:r>
            <a:r>
              <a:rPr lang="pt-BR" dirty="0">
                <a:latin typeface="Consolas" panose="020B0609020204030204" pitchFamily="49" charset="0"/>
              </a:rPr>
              <a:t>: 100%;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.login-box {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border</a:t>
            </a:r>
            <a:r>
              <a:rPr lang="pt-BR" dirty="0">
                <a:latin typeface="Consolas" panose="020B0609020204030204" pitchFamily="49" charset="0"/>
              </a:rPr>
              <a:t>: 1px </a:t>
            </a:r>
            <a:r>
              <a:rPr lang="pt-BR" dirty="0" err="1">
                <a:latin typeface="Consolas" panose="020B0609020204030204" pitchFamily="49" charset="0"/>
              </a:rPr>
              <a:t>solid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grey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box-</a:t>
            </a:r>
            <a:r>
              <a:rPr lang="pt-BR" dirty="0" err="1">
                <a:latin typeface="Consolas" panose="020B0609020204030204" pitchFamily="49" charset="0"/>
              </a:rPr>
              <a:t>shadow</a:t>
            </a:r>
            <a:r>
              <a:rPr lang="pt-BR" dirty="0">
                <a:latin typeface="Consolas" panose="020B0609020204030204" pitchFamily="49" charset="0"/>
              </a:rPr>
              <a:t>: 4px </a:t>
            </a:r>
            <a:r>
              <a:rPr lang="pt-BR" dirty="0" err="1">
                <a:latin typeface="Consolas" panose="020B0609020204030204" pitchFamily="49" charset="0"/>
              </a:rPr>
              <a:t>4px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4px</a:t>
            </a: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grey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padding</a:t>
            </a:r>
            <a:r>
              <a:rPr lang="pt-BR" dirty="0">
                <a:latin typeface="Consolas" panose="020B0609020204030204" pitchFamily="49" charset="0"/>
              </a:rPr>
              <a:t>: 20px;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E040B71-3764-4E29-9439-F016D518D9BF}"/>
              </a:ext>
            </a:extLst>
          </p:cNvPr>
          <p:cNvCxnSpPr/>
          <p:nvPr/>
        </p:nvCxnSpPr>
        <p:spPr>
          <a:xfrm>
            <a:off x="8243668" y="0"/>
            <a:ext cx="98474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4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6BCF41-AE7E-4902-82A2-1B60BB3FB4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45688" y="234957"/>
            <a:ext cx="2900623" cy="682625"/>
          </a:xfrm>
        </p:spPr>
        <p:txBody>
          <a:bodyPr>
            <a:normAutofit fontScale="90000"/>
          </a:bodyPr>
          <a:lstStyle/>
          <a:p>
            <a:r>
              <a:rPr lang="pt-BR" dirty="0"/>
              <a:t>Breakpoints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EBEDAB-DA91-4E75-A986-FE18A639E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47370"/>
              </p:ext>
            </p:extLst>
          </p:nvPr>
        </p:nvGraphicFramePr>
        <p:xfrm>
          <a:off x="2078485" y="1111217"/>
          <a:ext cx="8288249" cy="2514600"/>
        </p:xfrm>
        <a:graphic>
          <a:graphicData uri="http://schemas.openxmlformats.org/drawingml/2006/table">
            <a:tbl>
              <a:tblPr/>
              <a:tblGrid>
                <a:gridCol w="1663522">
                  <a:extLst>
                    <a:ext uri="{9D8B030D-6E8A-4147-A177-3AD203B41FA5}">
                      <a16:colId xmlns:a16="http://schemas.microsoft.com/office/drawing/2014/main" val="1303773899"/>
                    </a:ext>
                  </a:extLst>
                </a:gridCol>
                <a:gridCol w="6624727">
                  <a:extLst>
                    <a:ext uri="{9D8B030D-6E8A-4147-A177-3AD203B41FA5}">
                      <a16:colId xmlns:a16="http://schemas.microsoft.com/office/drawing/2014/main" val="3289669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breakpoint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effectLst/>
                        </a:rPr>
                        <a:t>mediaQuery</a:t>
                      </a:r>
                      <a:endParaRPr lang="pt-BR" sz="20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8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</a:rPr>
                        <a:t>xs</a:t>
                      </a:r>
                      <a:endParaRPr lang="pt-BR" sz="2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599px)'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7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sm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600px) and (max-width: 959px)'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11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md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960px) and (max-width: 1279px)'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0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1280px) and (max-width: 1919px)'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7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xl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1920px) and (max-width: 5000px)'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7986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21BC51-5E4B-4AA5-8874-BB68FB3BD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43475"/>
              </p:ext>
            </p:extLst>
          </p:nvPr>
        </p:nvGraphicFramePr>
        <p:xfrm>
          <a:off x="686941" y="3992155"/>
          <a:ext cx="5064068" cy="1951950"/>
        </p:xfrm>
        <a:graphic>
          <a:graphicData uri="http://schemas.openxmlformats.org/drawingml/2006/table">
            <a:tbl>
              <a:tblPr/>
              <a:tblGrid>
                <a:gridCol w="1413971">
                  <a:extLst>
                    <a:ext uri="{9D8B030D-6E8A-4147-A177-3AD203B41FA5}">
                      <a16:colId xmlns:a16="http://schemas.microsoft.com/office/drawing/2014/main" val="460720467"/>
                    </a:ext>
                  </a:extLst>
                </a:gridCol>
                <a:gridCol w="3650097">
                  <a:extLst>
                    <a:ext uri="{9D8B030D-6E8A-4147-A177-3AD203B41FA5}">
                      <a16:colId xmlns:a16="http://schemas.microsoft.com/office/drawing/2014/main" val="3870365565"/>
                    </a:ext>
                  </a:extLst>
                </a:gridCol>
              </a:tblGrid>
              <a:tr h="291006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/>
                        </a:rPr>
                        <a:t>breakpoint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effectLst/>
                        </a:rPr>
                        <a:t>mediaQuery</a:t>
                      </a:r>
                      <a:endParaRPr lang="pt-BR" sz="2000" b="1" dirty="0">
                        <a:effectLst/>
                      </a:endParaRP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88979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lt-sm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599px)'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29496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lt-md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(max-width: 959px)'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8871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lt-lg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(max-width: 1279px)'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07092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lt-xl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1919px)'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9502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4CFF5BC-784D-4727-93EC-CFD4A9DE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44837"/>
              </p:ext>
            </p:extLst>
          </p:nvPr>
        </p:nvGraphicFramePr>
        <p:xfrm>
          <a:off x="6440993" y="3992155"/>
          <a:ext cx="5064067" cy="1951950"/>
        </p:xfrm>
        <a:graphic>
          <a:graphicData uri="http://schemas.openxmlformats.org/drawingml/2006/table">
            <a:tbl>
              <a:tblPr/>
              <a:tblGrid>
                <a:gridCol w="1394712">
                  <a:extLst>
                    <a:ext uri="{9D8B030D-6E8A-4147-A177-3AD203B41FA5}">
                      <a16:colId xmlns:a16="http://schemas.microsoft.com/office/drawing/2014/main" val="3355638350"/>
                    </a:ext>
                  </a:extLst>
                </a:gridCol>
                <a:gridCol w="3669355">
                  <a:extLst>
                    <a:ext uri="{9D8B030D-6E8A-4147-A177-3AD203B41FA5}">
                      <a16:colId xmlns:a16="http://schemas.microsoft.com/office/drawing/2014/main" val="2154277504"/>
                    </a:ext>
                  </a:extLst>
                </a:gridCol>
              </a:tblGrid>
              <a:tr h="390390"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breakpoint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mediaQuery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64771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gt-xs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(min-</a:t>
                      </a:r>
                      <a:r>
                        <a:rPr lang="pt-BR" sz="2000" dirty="0" err="1">
                          <a:effectLst/>
                        </a:rPr>
                        <a:t>width</a:t>
                      </a:r>
                      <a:r>
                        <a:rPr lang="pt-BR" sz="2000" dirty="0">
                          <a:effectLst/>
                        </a:rPr>
                        <a:t>: 600px)'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16002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gt-sm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(min-width: 960px)'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95598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gt-md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(min-width: 1280px)'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19146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gt-lg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(min-</a:t>
                      </a:r>
                      <a:r>
                        <a:rPr lang="pt-BR" sz="2000" dirty="0" err="1">
                          <a:effectLst/>
                        </a:rPr>
                        <a:t>width</a:t>
                      </a:r>
                      <a:r>
                        <a:rPr lang="pt-BR" sz="2000" dirty="0">
                          <a:effectLst/>
                        </a:rPr>
                        <a:t>: 1920px)'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4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15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F1CE-DF35-4E98-AF10-87BA824D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96B62-9515-46BF-BE42-1329D283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pPr algn="just"/>
            <a:r>
              <a:rPr lang="pt-BR" sz="3200" dirty="0"/>
              <a:t>     Angular Flex Layout é uma biblioteca que automatiza de maneira inteligente o processo de aplicação do </a:t>
            </a:r>
            <a:r>
              <a:rPr lang="pt-BR" sz="3200" b="1" dirty="0" err="1"/>
              <a:t>Flexbox</a:t>
            </a:r>
            <a:r>
              <a:rPr lang="pt-BR" sz="3200" b="1" dirty="0"/>
              <a:t> CSS + </a:t>
            </a:r>
            <a:r>
              <a:rPr lang="pt-BR" sz="3200" b="1" dirty="0" err="1"/>
              <a:t>mediaQuery</a:t>
            </a:r>
            <a:r>
              <a:rPr lang="pt-BR" sz="3200" b="1" dirty="0"/>
              <a:t> </a:t>
            </a:r>
            <a:r>
              <a:rPr lang="pt-BR" sz="3200" dirty="0"/>
              <a:t>e permite que os desenvolvedores especifiquem facilmente diferentes layouts, tamanhos e visibilidade para diferentes tamanhos de </a:t>
            </a:r>
            <a:r>
              <a:rPr lang="pt-BR" sz="3200" dirty="0" err="1"/>
              <a:t>viewport</a:t>
            </a:r>
            <a:r>
              <a:rPr lang="pt-BR" sz="3200" dirty="0"/>
              <a:t> e dispositivos de exibição.</a:t>
            </a:r>
          </a:p>
        </p:txBody>
      </p:sp>
    </p:spTree>
    <p:extLst>
      <p:ext uri="{BB962C8B-B14F-4D97-AF65-F5344CB8AC3E}">
        <p14:creationId xmlns:p14="http://schemas.microsoft.com/office/powerpoint/2010/main" val="26779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4977DF-EAD5-4B32-AE35-EA8D5870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3" y="1058424"/>
            <a:ext cx="11071274" cy="47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391B66-C938-42DB-8084-96587868A4C0}"/>
              </a:ext>
            </a:extLst>
          </p:cNvPr>
          <p:cNvSpPr/>
          <p:nvPr/>
        </p:nvSpPr>
        <p:spPr>
          <a:xfrm>
            <a:off x="356381" y="883311"/>
            <a:ext cx="114792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row</a:t>
            </a:r>
            <a:r>
              <a:rPr lang="pt-BR" sz="2000" b="1" dirty="0">
                <a:latin typeface="Consolas" panose="020B0609020204030204" pitchFamily="49" charset="0"/>
              </a:rPr>
              <a:t> wrap" </a:t>
            </a:r>
            <a:r>
              <a:rPr lang="pt-BR" sz="2000" b="1" dirty="0" err="1">
                <a:latin typeface="Consolas" panose="020B0609020204030204" pitchFamily="49" charset="0"/>
              </a:rPr>
              <a:t>fxLayout.xs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column</a:t>
            </a:r>
            <a:r>
              <a:rPr lang="pt-BR" sz="2000" b="1" dirty="0">
                <a:latin typeface="Consolas" panose="020B0609020204030204" pitchFamily="49" charset="0"/>
              </a:rPr>
              <a:t>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*</a:t>
            </a:r>
            <a:r>
              <a:rPr lang="pt-BR" sz="2000" dirty="0" err="1">
                <a:latin typeface="Consolas" panose="020B0609020204030204" pitchFamily="49" charset="0"/>
              </a:rPr>
              <a:t>ngFor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let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usuario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usuarios</a:t>
            </a:r>
            <a:r>
              <a:rPr lang="pt-BR" sz="2000" dirty="0">
                <a:latin typeface="Consolas" panose="020B0609020204030204" pitchFamily="49" charset="0"/>
              </a:rPr>
              <a:t>; </a:t>
            </a:r>
            <a:r>
              <a:rPr lang="pt-BR" sz="2000" dirty="0" err="1">
                <a:latin typeface="Consolas" panose="020B0609020204030204" pitchFamily="49" charset="0"/>
              </a:rPr>
              <a:t>let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odd</a:t>
            </a:r>
            <a:r>
              <a:rPr lang="pt-BR" sz="2000" dirty="0">
                <a:latin typeface="Consolas" panose="020B0609020204030204" pitchFamily="49" charset="0"/>
              </a:rPr>
              <a:t>=</a:t>
            </a:r>
            <a:r>
              <a:rPr lang="pt-BR" sz="2000" dirty="0" err="1">
                <a:latin typeface="Consolas" panose="020B0609020204030204" pitchFamily="49" charset="0"/>
              </a:rPr>
              <a:t>odd</a:t>
            </a:r>
            <a:r>
              <a:rPr lang="pt-BR" sz="2000" dirty="0">
                <a:latin typeface="Consolas" panose="020B0609020204030204" pitchFamily="49" charset="0"/>
              </a:rPr>
              <a:t>"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="0 1 </a:t>
            </a:r>
            <a:r>
              <a:rPr lang="pt-BR" sz="2000" b="1" dirty="0" err="1">
                <a:latin typeface="Consolas" panose="020B0609020204030204" pitchFamily="49" charset="0"/>
              </a:rPr>
              <a:t>calc</a:t>
            </a:r>
            <a:r>
              <a:rPr lang="pt-BR" sz="2000" b="1" dirty="0">
                <a:latin typeface="Consolas" panose="020B0609020204030204" pitchFamily="49" charset="0"/>
              </a:rPr>
              <a:t>(25%-20px)" </a:t>
            </a:r>
          </a:p>
          <a:p>
            <a:r>
              <a:rPr lang="pt-BR" sz="2000" b="1" dirty="0">
                <a:latin typeface="Consolas" panose="020B0609020204030204" pitchFamily="49" charset="0"/>
              </a:rPr>
              <a:t>       fxFlex.md="0 1 </a:t>
            </a:r>
            <a:r>
              <a:rPr lang="pt-BR" sz="2000" b="1" dirty="0" err="1">
                <a:latin typeface="Consolas" panose="020B0609020204030204" pitchFamily="49" charset="0"/>
              </a:rPr>
              <a:t>calc</a:t>
            </a:r>
            <a:r>
              <a:rPr lang="pt-BR" sz="2000" b="1" dirty="0">
                <a:latin typeface="Consolas" panose="020B0609020204030204" pitchFamily="49" charset="0"/>
              </a:rPr>
              <a:t>(33%-20px)" </a:t>
            </a:r>
          </a:p>
          <a:p>
            <a:r>
              <a:rPr lang="pt-BR" sz="2000" b="1" dirty="0">
                <a:latin typeface="Consolas" panose="020B0609020204030204" pitchFamily="49" charset="0"/>
              </a:rPr>
              <a:t>       fxFlex.sm="0 1 </a:t>
            </a:r>
            <a:r>
              <a:rPr lang="pt-BR" sz="2000" b="1" dirty="0" err="1">
                <a:latin typeface="Consolas" panose="020B0609020204030204" pitchFamily="49" charset="0"/>
              </a:rPr>
              <a:t>calc</a:t>
            </a:r>
            <a:r>
              <a:rPr lang="pt-BR" sz="2000" b="1" dirty="0">
                <a:latin typeface="Consolas" panose="020B0609020204030204" pitchFamily="49" charset="0"/>
              </a:rPr>
              <a:t>(50%-20px)"</a:t>
            </a:r>
          </a:p>
          <a:p>
            <a:r>
              <a:rPr lang="pt-BR" sz="2000" b="1" dirty="0">
                <a:latin typeface="Consolas" panose="020B0609020204030204" pitchFamily="49" charset="0"/>
              </a:rPr>
              <a:t>      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fxLayoutAlign</a:t>
            </a:r>
            <a:r>
              <a:rPr lang="pt-BR" sz="2000" b="1" dirty="0">
                <a:latin typeface="Consolas" panose="020B0609020204030204" pitchFamily="49" charset="0"/>
              </a:rPr>
              <a:t>="center"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&lt;</a:t>
            </a:r>
            <a:r>
              <a:rPr lang="pt-BR" sz="2000" dirty="0" err="1">
                <a:latin typeface="Consolas" panose="020B0609020204030204" pitchFamily="49" charset="0"/>
              </a:rPr>
              <a:t>img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src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latin typeface="Consolas" panose="020B0609020204030204" pitchFamily="49" charset="0"/>
              </a:rPr>
              <a:t>https://randomuser.me/</a:t>
            </a:r>
            <a:r>
              <a:rPr lang="pt-BR" sz="1600" dirty="0" err="1">
                <a:latin typeface="Consolas" panose="020B0609020204030204" pitchFamily="49" charset="0"/>
              </a:rPr>
              <a:t>api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 err="1">
                <a:latin typeface="Consolas" panose="020B0609020204030204" pitchFamily="49" charset="0"/>
              </a:rPr>
              <a:t>portraits</a:t>
            </a:r>
            <a:r>
              <a:rPr lang="pt-BR" sz="1600" dirty="0">
                <a:latin typeface="Consolas" panose="020B0609020204030204" pitchFamily="49" charset="0"/>
              </a:rPr>
              <a:t>/{{</a:t>
            </a:r>
            <a:r>
              <a:rPr lang="pt-BR" sz="1600" dirty="0" err="1">
                <a:latin typeface="Consolas" panose="020B0609020204030204" pitchFamily="49" charset="0"/>
              </a:rPr>
              <a:t>odd</a:t>
            </a:r>
            <a:r>
              <a:rPr lang="pt-BR" sz="1600" dirty="0">
                <a:latin typeface="Consolas" panose="020B0609020204030204" pitchFamily="49" charset="0"/>
              </a:rPr>
              <a:t>?'</a:t>
            </a:r>
            <a:r>
              <a:rPr lang="pt-BR" sz="1600" dirty="0" err="1">
                <a:latin typeface="Consolas" panose="020B0609020204030204" pitchFamily="49" charset="0"/>
              </a:rPr>
              <a:t>women</a:t>
            </a:r>
            <a:r>
              <a:rPr lang="pt-BR" sz="1600" dirty="0">
                <a:latin typeface="Consolas" panose="020B0609020204030204" pitchFamily="49" charset="0"/>
              </a:rPr>
              <a:t>':'</a:t>
            </a:r>
            <a:r>
              <a:rPr lang="pt-BR" sz="1600" dirty="0" err="1">
                <a:latin typeface="Consolas" panose="020B0609020204030204" pitchFamily="49" charset="0"/>
              </a:rPr>
              <a:t>men</a:t>
            </a:r>
            <a:r>
              <a:rPr lang="pt-BR" sz="1600" dirty="0">
                <a:latin typeface="Consolas" panose="020B0609020204030204" pitchFamily="49" charset="0"/>
              </a:rPr>
              <a:t>'}}/{{</a:t>
            </a:r>
            <a:r>
              <a:rPr lang="pt-BR" sz="1600" dirty="0" err="1">
                <a:latin typeface="Consolas" panose="020B0609020204030204" pitchFamily="49" charset="0"/>
              </a:rPr>
              <a:t>usuario</a:t>
            </a:r>
            <a:r>
              <a:rPr lang="pt-BR" sz="1600" dirty="0">
                <a:latin typeface="Consolas" panose="020B0609020204030204" pitchFamily="49" charset="0"/>
              </a:rPr>
              <a:t>}}.</a:t>
            </a:r>
            <a:r>
              <a:rPr lang="pt-BR" sz="1600" dirty="0" err="1">
                <a:latin typeface="Consolas" panose="020B0609020204030204" pitchFamily="49" charset="0"/>
              </a:rPr>
              <a:t>jpg?nat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 err="1">
                <a:latin typeface="Consolas" panose="020B0609020204030204" pitchFamily="49" charset="0"/>
              </a:rPr>
              <a:t>br</a:t>
            </a:r>
            <a:r>
              <a:rPr lang="pt-BR" sz="2000" dirty="0">
                <a:latin typeface="Consolas" panose="020B0609020204030204" pitchFamily="49" charset="0"/>
              </a:rPr>
              <a:t>"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</a:t>
            </a:r>
            <a:r>
              <a:rPr lang="pt-BR" sz="2000" b="1" dirty="0" err="1">
                <a:latin typeface="Consolas" panose="020B0609020204030204" pitchFamily="49" charset="0"/>
              </a:rPr>
              <a:t>src.xs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latin typeface="Consolas" panose="020B0609020204030204" pitchFamily="49" charset="0"/>
              </a:rPr>
              <a:t>https://randomuser.me/</a:t>
            </a:r>
            <a:r>
              <a:rPr lang="pt-BR" sz="1600" dirty="0" err="1">
                <a:latin typeface="Consolas" panose="020B0609020204030204" pitchFamily="49" charset="0"/>
              </a:rPr>
              <a:t>api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 err="1">
                <a:latin typeface="Consolas" panose="020B0609020204030204" pitchFamily="49" charset="0"/>
              </a:rPr>
              <a:t>portraits</a:t>
            </a:r>
            <a:r>
              <a:rPr lang="pt-BR" sz="1600" dirty="0">
                <a:latin typeface="Consolas" panose="020B0609020204030204" pitchFamily="49" charset="0"/>
              </a:rPr>
              <a:t>/thumb/{{</a:t>
            </a:r>
            <a:r>
              <a:rPr lang="pt-BR" sz="1600" dirty="0" err="1">
                <a:latin typeface="Consolas" panose="020B0609020204030204" pitchFamily="49" charset="0"/>
              </a:rPr>
              <a:t>odd</a:t>
            </a:r>
            <a:r>
              <a:rPr lang="pt-BR" sz="1600" dirty="0">
                <a:latin typeface="Consolas" panose="020B0609020204030204" pitchFamily="49" charset="0"/>
              </a:rPr>
              <a:t>?'</a:t>
            </a:r>
            <a:r>
              <a:rPr lang="pt-BR" sz="1600" dirty="0" err="1">
                <a:latin typeface="Consolas" panose="020B0609020204030204" pitchFamily="49" charset="0"/>
              </a:rPr>
              <a:t>women</a:t>
            </a:r>
            <a:r>
              <a:rPr lang="pt-BR" sz="1600" dirty="0">
                <a:latin typeface="Consolas" panose="020B0609020204030204" pitchFamily="49" charset="0"/>
              </a:rPr>
              <a:t>':'</a:t>
            </a:r>
            <a:r>
              <a:rPr lang="pt-BR" sz="1600" dirty="0" err="1">
                <a:latin typeface="Consolas" panose="020B0609020204030204" pitchFamily="49" charset="0"/>
              </a:rPr>
              <a:t>men</a:t>
            </a:r>
            <a:r>
              <a:rPr lang="pt-BR" sz="1600" dirty="0">
                <a:latin typeface="Consolas" panose="020B0609020204030204" pitchFamily="49" charset="0"/>
              </a:rPr>
              <a:t>'}}/{{</a:t>
            </a:r>
            <a:r>
              <a:rPr lang="pt-BR" sz="1600" dirty="0" err="1">
                <a:latin typeface="Consolas" panose="020B0609020204030204" pitchFamily="49" charset="0"/>
              </a:rPr>
              <a:t>usuario</a:t>
            </a:r>
            <a:r>
              <a:rPr lang="pt-BR" sz="1600" dirty="0">
                <a:latin typeface="Consolas" panose="020B0609020204030204" pitchFamily="49" charset="0"/>
              </a:rPr>
              <a:t>}}.</a:t>
            </a:r>
            <a:r>
              <a:rPr lang="pt-BR" sz="1600" dirty="0" err="1">
                <a:latin typeface="Consolas" panose="020B0609020204030204" pitchFamily="49" charset="0"/>
              </a:rPr>
              <a:t>jpg</a:t>
            </a:r>
            <a:r>
              <a:rPr lang="pt-BR" sz="2000" dirty="0">
                <a:latin typeface="Consolas" panose="020B0609020204030204" pitchFamily="49" charset="0"/>
              </a:rPr>
              <a:t>"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</a:t>
            </a:r>
            <a:r>
              <a:rPr lang="pt-BR" sz="2000" b="1" dirty="0" err="1">
                <a:latin typeface="Consolas" panose="020B0609020204030204" pitchFamily="49" charset="0"/>
              </a:rPr>
              <a:t>ngClass</a:t>
            </a:r>
            <a:r>
              <a:rPr lang="pt-BR" sz="2000" b="1" dirty="0">
                <a:latin typeface="Consolas" panose="020B0609020204030204" pitchFamily="49" charset="0"/>
              </a:rPr>
              <a:t>="foto" </a:t>
            </a:r>
            <a:r>
              <a:rPr lang="pt-BR" sz="2000" b="1" dirty="0" err="1">
                <a:latin typeface="Consolas" panose="020B0609020204030204" pitchFamily="49" charset="0"/>
              </a:rPr>
              <a:t>ngClass.xs</a:t>
            </a:r>
            <a:r>
              <a:rPr lang="pt-BR" sz="2000" b="1" dirty="0">
                <a:latin typeface="Consolas" panose="020B0609020204030204" pitchFamily="49" charset="0"/>
              </a:rPr>
              <a:t>="foto </a:t>
            </a:r>
            <a:r>
              <a:rPr lang="pt-BR" sz="2000" b="1" dirty="0" err="1">
                <a:latin typeface="Consolas" panose="020B0609020204030204" pitchFamily="49" charset="0"/>
              </a:rPr>
              <a:t>foto-xs</a:t>
            </a:r>
            <a:r>
              <a:rPr lang="pt-BR" sz="2000" b="1" dirty="0">
                <a:latin typeface="Consolas" panose="020B0609020204030204" pitchFamily="49" charset="0"/>
              </a:rPr>
              <a:t>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9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4977DF-EAD5-4B32-AE35-EA8D5870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3" y="1058424"/>
            <a:ext cx="11071274" cy="47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3A104C-05F4-401B-AA62-279B3C71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800100"/>
            <a:ext cx="92868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1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03A9A5-801A-4754-8110-9C350B21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800100"/>
            <a:ext cx="5838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51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FA16E7-BBAB-4FD2-8EF7-BCC8696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800100"/>
            <a:ext cx="29146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4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60AE72-C741-40F5-BDD9-E0C7D391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3" y="1249700"/>
            <a:ext cx="9914433" cy="518072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B2E1B9F-7904-4BF8-AFBE-D83DCE9507BF}"/>
              </a:ext>
            </a:extLst>
          </p:cNvPr>
          <p:cNvSpPr txBox="1">
            <a:spLocks/>
          </p:cNvSpPr>
          <p:nvPr/>
        </p:nvSpPr>
        <p:spPr>
          <a:xfrm>
            <a:off x="1138783" y="234957"/>
            <a:ext cx="9914433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Uso de Flex-Layout na Classe do Componente</a:t>
            </a:r>
          </a:p>
        </p:txBody>
      </p:sp>
    </p:spTree>
    <p:extLst>
      <p:ext uri="{BB962C8B-B14F-4D97-AF65-F5344CB8AC3E}">
        <p14:creationId xmlns:p14="http://schemas.microsoft.com/office/powerpoint/2010/main" val="25424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A52B73-E062-4308-8E78-6D60182F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10" y="737427"/>
            <a:ext cx="4930580" cy="53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9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E288F6B-6BC0-4532-BAE8-23F598D5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14" y="784414"/>
            <a:ext cx="5289171" cy="52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9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11D0CF-9090-4DA1-A221-D647AACD94B6}"/>
              </a:ext>
            </a:extLst>
          </p:cNvPr>
          <p:cNvSpPr/>
          <p:nvPr/>
        </p:nvSpPr>
        <p:spPr>
          <a:xfrm>
            <a:off x="1772529" y="0"/>
            <a:ext cx="864694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...</a:t>
            </a:r>
          </a:p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{ </a:t>
            </a:r>
            <a:r>
              <a:rPr lang="pt-BR" dirty="0" err="1">
                <a:latin typeface="Consolas" panose="020B0609020204030204" pitchFamily="49" charset="0"/>
              </a:rPr>
              <a:t>Subscription</a:t>
            </a:r>
            <a:r>
              <a:rPr lang="pt-BR" dirty="0">
                <a:latin typeface="Consolas" panose="020B0609020204030204" pitchFamily="49" charset="0"/>
              </a:rPr>
              <a:t> } </a:t>
            </a:r>
            <a:r>
              <a:rPr lang="pt-BR" dirty="0" err="1"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'</a:t>
            </a:r>
            <a:r>
              <a:rPr lang="pt-BR" dirty="0" err="1">
                <a:latin typeface="Consolas" panose="020B0609020204030204" pitchFamily="49" charset="0"/>
              </a:rPr>
              <a:t>rxjs</a:t>
            </a:r>
            <a:r>
              <a:rPr lang="pt-BR" dirty="0">
                <a:latin typeface="Consolas" panose="020B0609020204030204" pitchFamily="49" charset="0"/>
              </a:rPr>
              <a:t>';</a:t>
            </a:r>
          </a:p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{ </a:t>
            </a:r>
            <a:r>
              <a:rPr lang="pt-BR" dirty="0" err="1">
                <a:latin typeface="Consolas" panose="020B0609020204030204" pitchFamily="49" charset="0"/>
              </a:rPr>
              <a:t>MediaChange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MediaObserver</a:t>
            </a:r>
            <a:r>
              <a:rPr lang="pt-BR" dirty="0">
                <a:latin typeface="Consolas" panose="020B0609020204030204" pitchFamily="49" charset="0"/>
              </a:rPr>
              <a:t> } </a:t>
            </a:r>
            <a:r>
              <a:rPr lang="pt-BR" dirty="0" err="1"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'@angular/</a:t>
            </a:r>
            <a:r>
              <a:rPr lang="pt-BR" dirty="0" err="1">
                <a:latin typeface="Consolas" panose="020B0609020204030204" pitchFamily="49" charset="0"/>
              </a:rPr>
              <a:t>flex</a:t>
            </a:r>
            <a:r>
              <a:rPr lang="pt-BR" dirty="0">
                <a:latin typeface="Consolas" panose="020B0609020204030204" pitchFamily="49" charset="0"/>
              </a:rPr>
              <a:t>-layout’;</a:t>
            </a:r>
          </a:p>
          <a:p>
            <a:r>
              <a:rPr lang="pt-BR" dirty="0">
                <a:latin typeface="Consolas" panose="020B0609020204030204" pitchFamily="49" charset="0"/>
              </a:rPr>
              <a:t>...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export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class</a:t>
            </a:r>
            <a:r>
              <a:rPr lang="pt-BR" dirty="0">
                <a:latin typeface="Consolas" panose="020B0609020204030204" pitchFamily="49" charset="0"/>
              </a:rPr>
              <a:t> Exemplo4Component </a:t>
            </a:r>
            <a:r>
              <a:rPr lang="pt-BR" dirty="0" err="1">
                <a:latin typeface="Consolas" panose="020B0609020204030204" pitchFamily="49" charset="0"/>
              </a:rPr>
              <a:t>implements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OnInit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OnDestroy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watcher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Subscription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...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constructor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mediaObserver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MediaObserver</a:t>
            </a:r>
            <a:r>
              <a:rPr lang="pt-BR" dirty="0">
                <a:latin typeface="Consolas" panose="020B0609020204030204" pitchFamily="49" charset="0"/>
              </a:rPr>
              <a:t>) {}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ngOnInit</a:t>
            </a:r>
            <a:r>
              <a:rPr lang="pt-BR" dirty="0"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this.watcher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this.mediaObserver.asObservable</a:t>
            </a:r>
            <a:r>
              <a:rPr lang="pt-BR" dirty="0">
                <a:latin typeface="Consolas" panose="020B0609020204030204" pitchFamily="49" charset="0"/>
              </a:rPr>
              <a:t>().</a:t>
            </a:r>
            <a:r>
              <a:rPr lang="pt-BR" dirty="0" err="1">
                <a:latin typeface="Consolas" panose="020B0609020204030204" pitchFamily="49" charset="0"/>
              </a:rPr>
              <a:t>subscribe</a:t>
            </a:r>
            <a:r>
              <a:rPr lang="pt-BR" dirty="0"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latin typeface="Consolas" panose="020B0609020204030204" pitchFamily="49" charset="0"/>
              </a:rPr>
              <a:t>      (</a:t>
            </a:r>
            <a:r>
              <a:rPr lang="pt-BR" i="1" dirty="0" err="1">
                <a:latin typeface="Consolas" panose="020B0609020204030204" pitchFamily="49" charset="0"/>
              </a:rPr>
              <a:t>changes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MediaChange</a:t>
            </a:r>
            <a:r>
              <a:rPr lang="pt-BR" dirty="0">
                <a:latin typeface="Consolas" panose="020B0609020204030204" pitchFamily="49" charset="0"/>
              </a:rPr>
              <a:t>[]) =&gt;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changes.some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change</a:t>
            </a:r>
            <a:r>
              <a:rPr lang="pt-BR" dirty="0">
                <a:latin typeface="Consolas" panose="020B0609020204030204" pitchFamily="49" charset="0"/>
              </a:rPr>
              <a:t> =&gt; </a:t>
            </a:r>
            <a:r>
              <a:rPr lang="pt-BR" dirty="0" err="1">
                <a:latin typeface="Consolas" panose="020B0609020204030204" pitchFamily="49" charset="0"/>
              </a:rPr>
              <a:t>change.mqAlias</a:t>
            </a:r>
            <a:r>
              <a:rPr lang="pt-BR" dirty="0">
                <a:latin typeface="Consolas" panose="020B0609020204030204" pitchFamily="49" charset="0"/>
              </a:rPr>
              <a:t> === '</a:t>
            </a:r>
            <a:r>
              <a:rPr lang="pt-BR" dirty="0" err="1">
                <a:latin typeface="Consolas" panose="020B0609020204030204" pitchFamily="49" charset="0"/>
              </a:rPr>
              <a:t>xs</a:t>
            </a:r>
            <a:r>
              <a:rPr lang="pt-BR" dirty="0">
                <a:latin typeface="Consolas" panose="020B0609020204030204" pitchFamily="49" charset="0"/>
              </a:rPr>
              <a:t>'))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  </a:t>
            </a:r>
            <a:r>
              <a:rPr lang="pt-BR" dirty="0" err="1">
                <a:latin typeface="Consolas" panose="020B0609020204030204" pitchFamily="49" charset="0"/>
              </a:rPr>
              <a:t>this</a:t>
            </a:r>
            <a:r>
              <a:rPr lang="pt-BR" dirty="0">
                <a:latin typeface="Consolas" panose="020B0609020204030204" pitchFamily="49" charset="0"/>
              </a:rPr>
              <a:t>._</a:t>
            </a:r>
            <a:r>
              <a:rPr lang="pt-BR" dirty="0" err="1">
                <a:latin typeface="Consolas" panose="020B0609020204030204" pitchFamily="49" charset="0"/>
              </a:rPr>
              <a:t>setMobileContent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this</a:t>
            </a:r>
            <a:r>
              <a:rPr lang="pt-BR" dirty="0">
                <a:latin typeface="Consolas" panose="020B0609020204030204" pitchFamily="49" charset="0"/>
              </a:rPr>
              <a:t>._</a:t>
            </a:r>
            <a:r>
              <a:rPr lang="pt-BR" dirty="0" err="1">
                <a:latin typeface="Consolas" panose="020B0609020204030204" pitchFamily="49" charset="0"/>
              </a:rPr>
              <a:t>setDesktopContent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latin typeface="Consolas" panose="020B0609020204030204" pitchFamily="49" charset="0"/>
              </a:rPr>
              <a:t>      }</a:t>
            </a:r>
          </a:p>
          <a:p>
            <a:r>
              <a:rPr lang="pt-BR" dirty="0">
                <a:latin typeface="Consolas" panose="020B0609020204030204" pitchFamily="49" charset="0"/>
              </a:rPr>
              <a:t>    );</a:t>
            </a:r>
          </a:p>
          <a:p>
            <a:r>
              <a:rPr lang="pt-BR" dirty="0"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ngOnDestroy</a:t>
            </a:r>
            <a:r>
              <a:rPr lang="pt-BR" dirty="0"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this.watcher.unsubscribe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onde vem?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DE3DBF5-59B9-4D34-996A-1B18DD6A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23" y="1993220"/>
            <a:ext cx="7833314" cy="40227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D6E0B3E-522E-4B16-94EC-AB646AD5CF50}"/>
              </a:ext>
            </a:extLst>
          </p:cNvPr>
          <p:cNvCxnSpPr>
            <a:cxnSpLocks/>
          </p:cNvCxnSpPr>
          <p:nvPr/>
        </p:nvCxnSpPr>
        <p:spPr>
          <a:xfrm>
            <a:off x="1420585" y="3135086"/>
            <a:ext cx="6840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2C3A3B-B34A-4F18-94D5-1F2854C2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8" y="3429000"/>
            <a:ext cx="11692104" cy="161364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6C39F77-6B01-413C-A948-53DCF559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changes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26BD2D-CEB2-4B8B-B9FB-B437DC9EF17D}"/>
              </a:ext>
            </a:extLst>
          </p:cNvPr>
          <p:cNvSpPr txBox="1"/>
          <p:nvPr/>
        </p:nvSpPr>
        <p:spPr>
          <a:xfrm>
            <a:off x="3684978" y="2383125"/>
            <a:ext cx="488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Exemplo: Largura do navegador igual a 640px</a:t>
            </a:r>
          </a:p>
        </p:txBody>
      </p:sp>
    </p:spTree>
    <p:extLst>
      <p:ext uri="{BB962C8B-B14F-4D97-AF65-F5344CB8AC3E}">
        <p14:creationId xmlns:p14="http://schemas.microsoft.com/office/powerpoint/2010/main" val="359941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D48F7-0382-423B-B00A-37291E80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01CE67-6519-47C3-856E-CA813960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98" y="2000530"/>
            <a:ext cx="6691604" cy="38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5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BEAA716-66D6-4B2D-90AF-FADD456AD493}"/>
              </a:ext>
            </a:extLst>
          </p:cNvPr>
          <p:cNvSpPr/>
          <p:nvPr/>
        </p:nvSpPr>
        <p:spPr>
          <a:xfrm>
            <a:off x="152400" y="447385"/>
            <a:ext cx="11887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="carteira"&gt;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b="1" dirty="0"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latin typeface="Consolas" panose="020B0609020204030204" pitchFamily="49" charset="0"/>
              </a:rPr>
              <a:t>div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gdAreas</a:t>
            </a:r>
            <a:r>
              <a:rPr lang="pt-BR" sz="1600" b="1" dirty="0">
                <a:latin typeface="Consolas" panose="020B0609020204030204" pitchFamily="49" charset="0"/>
              </a:rPr>
              <a:t>="logo titulo </a:t>
            </a:r>
            <a:r>
              <a:rPr lang="pt-BR" sz="1600" b="1" dirty="0" err="1">
                <a:latin typeface="Consolas" panose="020B0609020204030204" pitchFamily="49" charset="0"/>
              </a:rPr>
              <a:t>titulo</a:t>
            </a:r>
            <a:r>
              <a:rPr lang="pt-BR" sz="1600" b="1" dirty="0">
                <a:latin typeface="Consolas" panose="020B0609020204030204" pitchFamily="49" charset="0"/>
              </a:rPr>
              <a:t> | logo </a:t>
            </a:r>
            <a:r>
              <a:rPr lang="pt-BR" sz="1600" b="1" dirty="0" err="1">
                <a:latin typeface="Consolas" panose="020B0609020204030204" pitchFamily="49" charset="0"/>
              </a:rPr>
              <a:t>subtitulo</a:t>
            </a:r>
            <a:r>
              <a:rPr lang="pt-BR" sz="1600" b="1" dirty="0">
                <a:latin typeface="Consolas" panose="020B0609020204030204" pitchFamily="49" charset="0"/>
              </a:rPr>
              <a:t> foto | </a:t>
            </a:r>
            <a:r>
              <a:rPr lang="pt-BR" sz="1600" b="1" dirty="0" err="1">
                <a:latin typeface="Consolas" panose="020B0609020204030204" pitchFamily="49" charset="0"/>
              </a:rPr>
              <a:t>conteudo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conteudo</a:t>
            </a:r>
            <a:r>
              <a:rPr lang="pt-BR" sz="1600" b="1" dirty="0">
                <a:latin typeface="Consolas" panose="020B0609020204030204" pitchFamily="49" charset="0"/>
              </a:rPr>
              <a:t> foto | 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"</a:t>
            </a:r>
          </a:p>
          <a:p>
            <a:r>
              <a:rPr lang="pt-BR" sz="1600" b="1" dirty="0">
                <a:latin typeface="Consolas" panose="020B0609020204030204" pitchFamily="49" charset="0"/>
              </a:rPr>
              <a:t>       </a:t>
            </a:r>
            <a:r>
              <a:rPr lang="pt-BR" sz="1600" b="1" dirty="0" err="1">
                <a:latin typeface="Consolas" panose="020B0609020204030204" pitchFamily="49" charset="0"/>
              </a:rPr>
              <a:t>gdRows</a:t>
            </a:r>
            <a:r>
              <a:rPr lang="pt-BR" sz="1600" b="1" dirty="0">
                <a:latin typeface="Consolas" panose="020B0609020204030204" pitchFamily="49" charset="0"/>
              </a:rPr>
              <a:t>="50px 30px 100px 60px" </a:t>
            </a:r>
            <a:r>
              <a:rPr lang="pt-BR" sz="1600" b="1" dirty="0" err="1">
                <a:latin typeface="Consolas" panose="020B0609020204030204" pitchFamily="49" charset="0"/>
              </a:rPr>
              <a:t>gdColumns</a:t>
            </a:r>
            <a:r>
              <a:rPr lang="pt-BR" sz="1600" b="1" dirty="0">
                <a:latin typeface="Consolas" panose="020B0609020204030204" pitchFamily="49" charset="0"/>
              </a:rPr>
              <a:t>="80px 250px 100px"&gt;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="logo"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="logo"&gt;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&gt;Logo&lt;/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="titulo"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="titulo"&gt;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&gt;Título&lt;/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</a:t>
            </a:r>
            <a:r>
              <a:rPr lang="pt-BR" sz="1600" b="1" dirty="0" err="1">
                <a:latin typeface="Consolas" panose="020B0609020204030204" pitchFamily="49" charset="0"/>
              </a:rPr>
              <a:t>subtitulo</a:t>
            </a:r>
            <a:r>
              <a:rPr lang="pt-BR" sz="1600" b="1" dirty="0">
                <a:latin typeface="Consolas" panose="020B0609020204030204" pitchFamily="49" charset="0"/>
              </a:rPr>
              <a:t>"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subtitulo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&gt;Subtítulo&lt;/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="foto"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="foto"&gt;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&gt;Foto&lt;/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</a:t>
            </a:r>
            <a:r>
              <a:rPr lang="pt-BR" sz="1600" b="1" dirty="0" err="1">
                <a:latin typeface="Consolas" panose="020B0609020204030204" pitchFamily="49" charset="0"/>
              </a:rPr>
              <a:t>conteudo</a:t>
            </a:r>
            <a:r>
              <a:rPr lang="pt-BR" sz="1600" b="1" dirty="0">
                <a:latin typeface="Consolas" panose="020B0609020204030204" pitchFamily="49" charset="0"/>
              </a:rPr>
              <a:t>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conteudo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&gt;Conteúdo&lt;/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rodape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&gt;Rodapé&lt;/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endParaRPr lang="pt-BR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B3CCB1-32B1-4C50-91D8-F48485C7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61" y="2289883"/>
            <a:ext cx="6036373" cy="34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7AE6-EA95-4390-B170-79C821E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Breakpoints customizados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BFE1C9-B7D6-41CE-8DAD-C10C313A6BDF}"/>
              </a:ext>
            </a:extLst>
          </p:cNvPr>
          <p:cNvSpPr txBox="1"/>
          <p:nvPr/>
        </p:nvSpPr>
        <p:spPr>
          <a:xfrm>
            <a:off x="1561514" y="2447778"/>
            <a:ext cx="67784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Construir um </a:t>
            </a:r>
            <a:r>
              <a:rPr lang="pt-BR" sz="2400" dirty="0" err="1"/>
              <a:t>Provider</a:t>
            </a:r>
            <a:r>
              <a:rPr lang="pt-BR" sz="2400" dirty="0"/>
              <a:t> com adições de breakpoints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Estender as Diretivas do Flex-Layout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Desabilitar os Breakpoints padrões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8349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6BCF41-AE7E-4902-82A2-1B60BB3FB4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45688" y="234957"/>
            <a:ext cx="2900623" cy="682625"/>
          </a:xfrm>
        </p:spPr>
        <p:txBody>
          <a:bodyPr>
            <a:normAutofit fontScale="90000"/>
          </a:bodyPr>
          <a:lstStyle/>
          <a:p>
            <a:r>
              <a:rPr lang="pt-BR" dirty="0"/>
              <a:t>Breakpoints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EBEDAB-DA91-4E75-A986-FE18A639E105}"/>
              </a:ext>
            </a:extLst>
          </p:cNvPr>
          <p:cNvGraphicFramePr>
            <a:graphicFrameLocks noGrp="1"/>
          </p:cNvGraphicFramePr>
          <p:nvPr/>
        </p:nvGraphicFramePr>
        <p:xfrm>
          <a:off x="2078485" y="1111217"/>
          <a:ext cx="8288249" cy="2514600"/>
        </p:xfrm>
        <a:graphic>
          <a:graphicData uri="http://schemas.openxmlformats.org/drawingml/2006/table">
            <a:tbl>
              <a:tblPr/>
              <a:tblGrid>
                <a:gridCol w="1663522">
                  <a:extLst>
                    <a:ext uri="{9D8B030D-6E8A-4147-A177-3AD203B41FA5}">
                      <a16:colId xmlns:a16="http://schemas.microsoft.com/office/drawing/2014/main" val="1303773899"/>
                    </a:ext>
                  </a:extLst>
                </a:gridCol>
                <a:gridCol w="6624727">
                  <a:extLst>
                    <a:ext uri="{9D8B030D-6E8A-4147-A177-3AD203B41FA5}">
                      <a16:colId xmlns:a16="http://schemas.microsoft.com/office/drawing/2014/main" val="3289669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breakpoint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effectLst/>
                        </a:rPr>
                        <a:t>mediaQuery</a:t>
                      </a:r>
                      <a:endParaRPr lang="pt-BR" sz="20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8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</a:rPr>
                        <a:t>xs</a:t>
                      </a:r>
                      <a:endParaRPr lang="pt-BR" sz="2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599px)'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7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sm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600px) and (max-width: 959px)'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11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md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960px) and (max-width: 1279px)'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0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1280px) and (max-width: 1919px)'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7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xl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1920px) and (max-width: 5000px)'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7986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21BC51-5E4B-4AA5-8874-BB68FB3BD97B}"/>
              </a:ext>
            </a:extLst>
          </p:cNvPr>
          <p:cNvGraphicFramePr>
            <a:graphicFrameLocks noGrp="1"/>
          </p:cNvGraphicFramePr>
          <p:nvPr/>
        </p:nvGraphicFramePr>
        <p:xfrm>
          <a:off x="686941" y="3992155"/>
          <a:ext cx="5064068" cy="1951950"/>
        </p:xfrm>
        <a:graphic>
          <a:graphicData uri="http://schemas.openxmlformats.org/drawingml/2006/table">
            <a:tbl>
              <a:tblPr/>
              <a:tblGrid>
                <a:gridCol w="1413971">
                  <a:extLst>
                    <a:ext uri="{9D8B030D-6E8A-4147-A177-3AD203B41FA5}">
                      <a16:colId xmlns:a16="http://schemas.microsoft.com/office/drawing/2014/main" val="460720467"/>
                    </a:ext>
                  </a:extLst>
                </a:gridCol>
                <a:gridCol w="3650097">
                  <a:extLst>
                    <a:ext uri="{9D8B030D-6E8A-4147-A177-3AD203B41FA5}">
                      <a16:colId xmlns:a16="http://schemas.microsoft.com/office/drawing/2014/main" val="3870365565"/>
                    </a:ext>
                  </a:extLst>
                </a:gridCol>
              </a:tblGrid>
              <a:tr h="291006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/>
                        </a:rPr>
                        <a:t>breakpoint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effectLst/>
                        </a:rPr>
                        <a:t>mediaQuery</a:t>
                      </a:r>
                      <a:endParaRPr lang="pt-BR" sz="2000" b="1" dirty="0">
                        <a:effectLst/>
                      </a:endParaRP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88979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lt-sm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599px)'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29496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lt-md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(max-width: 959px)'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8871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lt-lg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(max-width: 1279px)'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07092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lt-xl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1919px)'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9502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4CFF5BC-784D-4727-93EC-CFD4A9DE579A}"/>
              </a:ext>
            </a:extLst>
          </p:cNvPr>
          <p:cNvGraphicFramePr>
            <a:graphicFrameLocks noGrp="1"/>
          </p:cNvGraphicFramePr>
          <p:nvPr/>
        </p:nvGraphicFramePr>
        <p:xfrm>
          <a:off x="6440993" y="3992155"/>
          <a:ext cx="5064067" cy="1951950"/>
        </p:xfrm>
        <a:graphic>
          <a:graphicData uri="http://schemas.openxmlformats.org/drawingml/2006/table">
            <a:tbl>
              <a:tblPr/>
              <a:tblGrid>
                <a:gridCol w="1394712">
                  <a:extLst>
                    <a:ext uri="{9D8B030D-6E8A-4147-A177-3AD203B41FA5}">
                      <a16:colId xmlns:a16="http://schemas.microsoft.com/office/drawing/2014/main" val="3355638350"/>
                    </a:ext>
                  </a:extLst>
                </a:gridCol>
                <a:gridCol w="3669355">
                  <a:extLst>
                    <a:ext uri="{9D8B030D-6E8A-4147-A177-3AD203B41FA5}">
                      <a16:colId xmlns:a16="http://schemas.microsoft.com/office/drawing/2014/main" val="2154277504"/>
                    </a:ext>
                  </a:extLst>
                </a:gridCol>
              </a:tblGrid>
              <a:tr h="390390"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breakpoint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mediaQuery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64771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gt-xs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(min-</a:t>
                      </a:r>
                      <a:r>
                        <a:rPr lang="pt-BR" sz="2000" dirty="0" err="1">
                          <a:effectLst/>
                        </a:rPr>
                        <a:t>width</a:t>
                      </a:r>
                      <a:r>
                        <a:rPr lang="pt-BR" sz="2000" dirty="0">
                          <a:effectLst/>
                        </a:rPr>
                        <a:t>: 600px)'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16002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gt-sm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(min-width: 960px)'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95598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gt-md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(min-width: 1280px)'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19146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gt-lg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(min-</a:t>
                      </a:r>
                      <a:r>
                        <a:rPr lang="pt-BR" sz="2000" dirty="0" err="1">
                          <a:effectLst/>
                        </a:rPr>
                        <a:t>width</a:t>
                      </a:r>
                      <a:r>
                        <a:rPr lang="pt-BR" sz="2000" dirty="0">
                          <a:effectLst/>
                        </a:rPr>
                        <a:t>: 1920px)'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4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0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866CB-3021-4C2F-B19D-CDBA83810EDE}"/>
              </a:ext>
            </a:extLst>
          </p:cNvPr>
          <p:cNvSpPr/>
          <p:nvPr/>
        </p:nvSpPr>
        <p:spPr>
          <a:xfrm>
            <a:off x="433753" y="197346"/>
            <a:ext cx="1132449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{ BREAKPOINT } </a:t>
            </a:r>
            <a:r>
              <a:rPr lang="pt-BR" dirty="0" err="1"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'@angular/</a:t>
            </a:r>
            <a:r>
              <a:rPr lang="pt-BR" dirty="0" err="1">
                <a:latin typeface="Consolas" panose="020B0609020204030204" pitchFamily="49" charset="0"/>
              </a:rPr>
              <a:t>flex</a:t>
            </a:r>
            <a:r>
              <a:rPr lang="pt-BR" dirty="0">
                <a:latin typeface="Consolas" panose="020B0609020204030204" pitchFamily="49" charset="0"/>
              </a:rPr>
              <a:t>-layout';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CUSTOM_BREAKPOINTS = [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alias: '</a:t>
            </a:r>
            <a:r>
              <a:rPr lang="pt-BR" dirty="0" err="1">
                <a:latin typeface="Consolas" panose="020B0609020204030204" pitchFamily="49" charset="0"/>
              </a:rPr>
              <a:t>smd</a:t>
            </a:r>
            <a:r>
              <a:rPr lang="pt-BR" dirty="0">
                <a:latin typeface="Consolas" panose="020B0609020204030204" pitchFamily="49" charset="0"/>
              </a:rPr>
              <a:t>’, </a:t>
            </a:r>
            <a:r>
              <a:rPr lang="pt-BR" dirty="0" err="1">
                <a:latin typeface="Consolas" panose="020B0609020204030204" pitchFamily="49" charset="0"/>
              </a:rPr>
              <a:t>suffix</a:t>
            </a:r>
            <a:r>
              <a:rPr lang="pt-BR" dirty="0">
                <a:latin typeface="Consolas" panose="020B0609020204030204" pitchFamily="49" charset="0"/>
              </a:rPr>
              <a:t>: '</a:t>
            </a:r>
            <a:r>
              <a:rPr lang="pt-BR" dirty="0" err="1">
                <a:latin typeface="Consolas" panose="020B0609020204030204" pitchFamily="49" charset="0"/>
              </a:rPr>
              <a:t>SMd</a:t>
            </a:r>
            <a:r>
              <a:rPr lang="pt-BR" dirty="0">
                <a:latin typeface="Consolas" panose="020B0609020204030204" pitchFamily="49" charset="0"/>
              </a:rPr>
              <a:t>',</a:t>
            </a:r>
          </a:p>
          <a:p>
            <a:pPr lvl="2"/>
            <a:r>
              <a:rPr lang="pt-BR" dirty="0" err="1">
                <a:latin typeface="Consolas" panose="020B0609020204030204" pitchFamily="49" charset="0"/>
              </a:rPr>
              <a:t>mediaQuery</a:t>
            </a:r>
            <a:r>
              <a:rPr lang="pt-BR" dirty="0">
                <a:latin typeface="Consolas" panose="020B0609020204030204" pitchFamily="49" charset="0"/>
              </a:rPr>
              <a:t>: '</a:t>
            </a:r>
            <a:r>
              <a:rPr lang="pt-BR" dirty="0" err="1">
                <a:latin typeface="Consolas" panose="020B0609020204030204" pitchFamily="49" charset="0"/>
              </a:rPr>
              <a:t>screen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and</a:t>
            </a:r>
            <a:r>
              <a:rPr lang="pt-BR" dirty="0">
                <a:latin typeface="Consolas" panose="020B0609020204030204" pitchFamily="49" charset="0"/>
              </a:rPr>
              <a:t> (min-</a:t>
            </a:r>
            <a:r>
              <a:rPr lang="pt-BR" dirty="0" err="1">
                <a:latin typeface="Consolas" panose="020B0609020204030204" pitchFamily="49" charset="0"/>
              </a:rPr>
              <a:t>width</a:t>
            </a:r>
            <a:r>
              <a:rPr lang="pt-BR" dirty="0">
                <a:latin typeface="Consolas" panose="020B0609020204030204" pitchFamily="49" charset="0"/>
              </a:rPr>
              <a:t>: 769px) </a:t>
            </a:r>
            <a:r>
              <a:rPr lang="pt-BR" dirty="0" err="1">
                <a:latin typeface="Consolas" panose="020B0609020204030204" pitchFamily="49" charset="0"/>
              </a:rPr>
              <a:t>and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max-width</a:t>
            </a:r>
            <a:r>
              <a:rPr lang="pt-BR" dirty="0">
                <a:latin typeface="Consolas" panose="020B0609020204030204" pitchFamily="49" charset="0"/>
              </a:rPr>
              <a:t>: 1024px)',</a:t>
            </a:r>
          </a:p>
          <a:p>
            <a:pPr lvl="2"/>
            <a:r>
              <a:rPr lang="pt-BR" dirty="0" err="1">
                <a:latin typeface="Consolas" panose="020B0609020204030204" pitchFamily="49" charset="0"/>
              </a:rPr>
              <a:t>overlapping</a:t>
            </a:r>
            <a:r>
              <a:rPr lang="pt-BR" dirty="0">
                <a:latin typeface="Consolas" panose="020B0609020204030204" pitchFamily="49" charset="0"/>
              </a:rPr>
              <a:t>: false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alias: '</a:t>
            </a:r>
            <a:r>
              <a:rPr lang="pt-BR" dirty="0" err="1">
                <a:latin typeface="Consolas" panose="020B0609020204030204" pitchFamily="49" charset="0"/>
              </a:rPr>
              <a:t>lt-smd</a:t>
            </a:r>
            <a:r>
              <a:rPr lang="pt-BR" dirty="0">
                <a:latin typeface="Consolas" panose="020B0609020204030204" pitchFamily="49" charset="0"/>
              </a:rPr>
              <a:t>’, </a:t>
            </a:r>
            <a:r>
              <a:rPr lang="pt-BR" dirty="0" err="1">
                <a:latin typeface="Consolas" panose="020B0609020204030204" pitchFamily="49" charset="0"/>
              </a:rPr>
              <a:t>suffix</a:t>
            </a:r>
            <a:r>
              <a:rPr lang="pt-BR" dirty="0">
                <a:latin typeface="Consolas" panose="020B0609020204030204" pitchFamily="49" charset="0"/>
              </a:rPr>
              <a:t>: '</a:t>
            </a:r>
            <a:r>
              <a:rPr lang="pt-BR" dirty="0" err="1">
                <a:latin typeface="Consolas" panose="020B0609020204030204" pitchFamily="49" charset="0"/>
              </a:rPr>
              <a:t>LtSMd</a:t>
            </a:r>
            <a:r>
              <a:rPr lang="pt-BR" dirty="0">
                <a:latin typeface="Consolas" panose="020B0609020204030204" pitchFamily="49" charset="0"/>
              </a:rPr>
              <a:t>',</a:t>
            </a:r>
          </a:p>
          <a:p>
            <a:pPr lvl="2"/>
            <a:r>
              <a:rPr lang="pt-BR" dirty="0" err="1">
                <a:latin typeface="Consolas" panose="020B0609020204030204" pitchFamily="49" charset="0"/>
              </a:rPr>
              <a:t>mediaQuery</a:t>
            </a:r>
            <a:r>
              <a:rPr lang="pt-BR" dirty="0">
                <a:latin typeface="Consolas" panose="020B0609020204030204" pitchFamily="49" charset="0"/>
              </a:rPr>
              <a:t>: '</a:t>
            </a:r>
            <a:r>
              <a:rPr lang="pt-BR" dirty="0" err="1">
                <a:latin typeface="Consolas" panose="020B0609020204030204" pitchFamily="49" charset="0"/>
              </a:rPr>
              <a:t>screen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and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max-width</a:t>
            </a:r>
            <a:r>
              <a:rPr lang="pt-BR" dirty="0">
                <a:latin typeface="Consolas" panose="020B0609020204030204" pitchFamily="49" charset="0"/>
              </a:rPr>
              <a:t>: 1024px)',</a:t>
            </a:r>
          </a:p>
          <a:p>
            <a:pPr lvl="2"/>
            <a:r>
              <a:rPr lang="pt-BR" dirty="0" err="1">
                <a:latin typeface="Consolas" panose="020B0609020204030204" pitchFamily="49" charset="0"/>
              </a:rPr>
              <a:t>overlapping</a:t>
            </a:r>
            <a:r>
              <a:rPr lang="pt-BR" dirty="0">
                <a:latin typeface="Consolas" panose="020B0609020204030204" pitchFamily="49" charset="0"/>
              </a:rPr>
              <a:t>: false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alias: '</a:t>
            </a:r>
            <a:r>
              <a:rPr lang="pt-BR" dirty="0" err="1">
                <a:latin typeface="Consolas" panose="020B0609020204030204" pitchFamily="49" charset="0"/>
              </a:rPr>
              <a:t>gt-smd</a:t>
            </a:r>
            <a:r>
              <a:rPr lang="pt-BR" dirty="0">
                <a:latin typeface="Consolas" panose="020B0609020204030204" pitchFamily="49" charset="0"/>
              </a:rPr>
              <a:t>’, </a:t>
            </a:r>
            <a:r>
              <a:rPr lang="pt-BR" dirty="0" err="1">
                <a:latin typeface="Consolas" panose="020B0609020204030204" pitchFamily="49" charset="0"/>
              </a:rPr>
              <a:t>suffix</a:t>
            </a:r>
            <a:r>
              <a:rPr lang="pt-BR" dirty="0">
                <a:latin typeface="Consolas" panose="020B0609020204030204" pitchFamily="49" charset="0"/>
              </a:rPr>
              <a:t>: '</a:t>
            </a:r>
            <a:r>
              <a:rPr lang="pt-BR" dirty="0" err="1">
                <a:latin typeface="Consolas" panose="020B0609020204030204" pitchFamily="49" charset="0"/>
              </a:rPr>
              <a:t>GtSMd</a:t>
            </a:r>
            <a:r>
              <a:rPr lang="pt-BR" dirty="0">
                <a:latin typeface="Consolas" panose="020B0609020204030204" pitchFamily="49" charset="0"/>
              </a:rPr>
              <a:t>',</a:t>
            </a:r>
          </a:p>
          <a:p>
            <a:pPr lvl="2"/>
            <a:r>
              <a:rPr lang="pt-BR" dirty="0" err="1">
                <a:latin typeface="Consolas" panose="020B0609020204030204" pitchFamily="49" charset="0"/>
              </a:rPr>
              <a:t>mediaQuery</a:t>
            </a:r>
            <a:r>
              <a:rPr lang="pt-BR" dirty="0">
                <a:latin typeface="Consolas" panose="020B0609020204030204" pitchFamily="49" charset="0"/>
              </a:rPr>
              <a:t>: '</a:t>
            </a:r>
            <a:r>
              <a:rPr lang="pt-BR" dirty="0" err="1">
                <a:latin typeface="Consolas" panose="020B0609020204030204" pitchFamily="49" charset="0"/>
              </a:rPr>
              <a:t>screen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and</a:t>
            </a:r>
            <a:r>
              <a:rPr lang="pt-BR" dirty="0">
                <a:latin typeface="Consolas" panose="020B0609020204030204" pitchFamily="49" charset="0"/>
              </a:rPr>
              <a:t> (min-</a:t>
            </a:r>
            <a:r>
              <a:rPr lang="pt-BR" dirty="0" err="1">
                <a:latin typeface="Consolas" panose="020B0609020204030204" pitchFamily="49" charset="0"/>
              </a:rPr>
              <a:t>width</a:t>
            </a:r>
            <a:r>
              <a:rPr lang="pt-BR" dirty="0">
                <a:latin typeface="Consolas" panose="020B0609020204030204" pitchFamily="49" charset="0"/>
              </a:rPr>
              <a:t>: 1025px)',</a:t>
            </a:r>
          </a:p>
          <a:p>
            <a:pPr lvl="2"/>
            <a:r>
              <a:rPr lang="pt-BR" dirty="0" err="1">
                <a:latin typeface="Consolas" panose="020B0609020204030204" pitchFamily="49" charset="0"/>
              </a:rPr>
              <a:t>overlapping</a:t>
            </a:r>
            <a:r>
              <a:rPr lang="pt-BR" dirty="0">
                <a:latin typeface="Consolas" panose="020B0609020204030204" pitchFamily="49" charset="0"/>
              </a:rPr>
              <a:t>: false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export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CustomBreakPointsProvider</a:t>
            </a:r>
            <a:r>
              <a:rPr lang="pt-BR" dirty="0"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provide</a:t>
            </a:r>
            <a:r>
              <a:rPr lang="pt-BR" dirty="0">
                <a:latin typeface="Consolas" panose="020B0609020204030204" pitchFamily="49" charset="0"/>
              </a:rPr>
              <a:t>: BREAKPOINT, </a:t>
            </a:r>
            <a:r>
              <a:rPr lang="pt-BR" dirty="0" err="1">
                <a:latin typeface="Consolas" panose="020B0609020204030204" pitchFamily="49" charset="0"/>
              </a:rPr>
              <a:t>useValue</a:t>
            </a:r>
            <a:r>
              <a:rPr lang="pt-BR" dirty="0">
                <a:latin typeface="Consolas" panose="020B0609020204030204" pitchFamily="49" charset="0"/>
              </a:rPr>
              <a:t>: CUSTOM_BREAKPOINTS, </a:t>
            </a:r>
            <a:r>
              <a:rPr lang="pt-BR" dirty="0" err="1">
                <a:latin typeface="Consolas" panose="020B0609020204030204" pitchFamily="49" charset="0"/>
              </a:rPr>
              <a:t>multi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AEC57D-F3A4-4B05-96CC-8735942D36DE}"/>
              </a:ext>
            </a:extLst>
          </p:cNvPr>
          <p:cNvSpPr txBox="1"/>
          <p:nvPr/>
        </p:nvSpPr>
        <p:spPr>
          <a:xfrm>
            <a:off x="9194018" y="197346"/>
            <a:ext cx="256422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</a:rPr>
              <a:t>custom-breakpoints.ts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7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866CB-3021-4C2F-B19D-CDBA83810EDE}"/>
              </a:ext>
            </a:extLst>
          </p:cNvPr>
          <p:cNvSpPr/>
          <p:nvPr/>
        </p:nvSpPr>
        <p:spPr>
          <a:xfrm>
            <a:off x="433753" y="197346"/>
            <a:ext cx="113244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{ </a:t>
            </a:r>
            <a:r>
              <a:rPr lang="en-US" sz="2000" dirty="0" err="1">
                <a:latin typeface="Consolas" panose="020B0609020204030204" pitchFamily="49" charset="0"/>
              </a:rPr>
              <a:t>CustomBreakPointsProvider</a:t>
            </a:r>
            <a:r>
              <a:rPr lang="en-US" sz="2000" dirty="0">
                <a:latin typeface="Consolas" panose="020B0609020204030204" pitchFamily="49" charset="0"/>
              </a:rPr>
              <a:t> } from './breakpoints/custom-breakpoints’;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br>
              <a:rPr lang="pt-BR" sz="2000" dirty="0">
                <a:latin typeface="Consolas" panose="020B0609020204030204" pitchFamily="49" charset="0"/>
              </a:rPr>
            </a:br>
            <a:r>
              <a:rPr lang="pt-BR" sz="2000" dirty="0">
                <a:latin typeface="Consolas" panose="020B0609020204030204" pitchFamily="49" charset="0"/>
              </a:rPr>
              <a:t>@</a:t>
            </a:r>
            <a:r>
              <a:rPr lang="pt-BR" sz="2000" dirty="0" err="1">
                <a:latin typeface="Consolas" panose="020B0609020204030204" pitchFamily="49" charset="0"/>
              </a:rPr>
              <a:t>NgModule</a:t>
            </a:r>
            <a:r>
              <a:rPr lang="pt-BR" sz="2000" dirty="0">
                <a:latin typeface="Consolas" panose="020B0609020204030204" pitchFamily="49" charset="0"/>
              </a:rPr>
              <a:t>({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</a:t>
            </a:r>
            <a:r>
              <a:rPr lang="pt-BR" sz="2000" dirty="0" err="1">
                <a:latin typeface="Consolas" panose="020B0609020204030204" pitchFamily="49" charset="0"/>
              </a:rPr>
              <a:t>providers</a:t>
            </a:r>
            <a:r>
              <a:rPr lang="pt-BR" sz="20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latin typeface="Consolas" panose="020B0609020204030204" pitchFamily="49" charset="0"/>
              </a:rPr>
              <a:t>CustomBreakPointsProvider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],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})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AEC57D-F3A4-4B05-96CC-8735942D36DE}"/>
              </a:ext>
            </a:extLst>
          </p:cNvPr>
          <p:cNvSpPr txBox="1"/>
          <p:nvPr/>
        </p:nvSpPr>
        <p:spPr>
          <a:xfrm>
            <a:off x="10034569" y="197346"/>
            <a:ext cx="172367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</a:rPr>
              <a:t>app.module.ts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69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866CB-3021-4C2F-B19D-CDBA83810EDE}"/>
              </a:ext>
            </a:extLst>
          </p:cNvPr>
          <p:cNvSpPr/>
          <p:nvPr/>
        </p:nvSpPr>
        <p:spPr>
          <a:xfrm>
            <a:off x="658837" y="1013272"/>
            <a:ext cx="110314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{ Directive } from '@angular/core';</a:t>
            </a:r>
          </a:p>
          <a:p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latin typeface="Consolas" panose="020B0609020204030204" pitchFamily="49" charset="0"/>
              </a:rPr>
              <a:t>FlexDirective</a:t>
            </a:r>
            <a:r>
              <a:rPr lang="en-US" dirty="0">
                <a:latin typeface="Consolas" panose="020B0609020204030204" pitchFamily="49" charset="0"/>
              </a:rPr>
              <a:t> } from '@angular/flex-layout';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selector = '[</a:t>
            </a:r>
            <a:r>
              <a:rPr lang="en-US" dirty="0" err="1">
                <a:latin typeface="Consolas" panose="020B0609020204030204" pitchFamily="49" charset="0"/>
              </a:rPr>
              <a:t>fxFlex.smd</a:t>
            </a:r>
            <a:r>
              <a:rPr lang="en-US" dirty="0">
                <a:latin typeface="Consolas" panose="020B0609020204030204" pitchFamily="49" charset="0"/>
              </a:rPr>
              <a:t>], [</a:t>
            </a:r>
            <a:r>
              <a:rPr lang="en-US" dirty="0" err="1">
                <a:latin typeface="Consolas" panose="020B0609020204030204" pitchFamily="49" charset="0"/>
              </a:rPr>
              <a:t>fxFlex.lt-smd</a:t>
            </a:r>
            <a:r>
              <a:rPr lang="en-US" dirty="0">
                <a:latin typeface="Consolas" panose="020B0609020204030204" pitchFamily="49" charset="0"/>
              </a:rPr>
              <a:t>], [fxFlex.gt-</a:t>
            </a:r>
            <a:r>
              <a:rPr lang="en-US" dirty="0" err="1">
                <a:latin typeface="Consolas" panose="020B0609020204030204" pitchFamily="49" charset="0"/>
              </a:rPr>
              <a:t>smd</a:t>
            </a:r>
            <a:r>
              <a:rPr lang="en-US" dirty="0">
                <a:latin typeface="Consolas" panose="020B0609020204030204" pitchFamily="49" charset="0"/>
              </a:rPr>
              <a:t>]’;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inputs = [</a:t>
            </a:r>
          </a:p>
          <a:p>
            <a:r>
              <a:rPr lang="en-US" dirty="0">
                <a:latin typeface="Consolas" panose="020B0609020204030204" pitchFamily="49" charset="0"/>
              </a:rPr>
              <a:t>  '</a:t>
            </a:r>
            <a:r>
              <a:rPr lang="en-US" dirty="0" err="1">
                <a:latin typeface="Consolas" panose="020B0609020204030204" pitchFamily="49" charset="0"/>
              </a:rPr>
              <a:t>fxFlex.smd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r>
              <a:rPr lang="en-US" dirty="0">
                <a:latin typeface="Consolas" panose="020B0609020204030204" pitchFamily="49" charset="0"/>
              </a:rPr>
              <a:t>  '</a:t>
            </a:r>
            <a:r>
              <a:rPr lang="en-US" dirty="0" err="1">
                <a:latin typeface="Consolas" panose="020B0609020204030204" pitchFamily="49" charset="0"/>
              </a:rPr>
              <a:t>fxFlex.lt-smd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r>
              <a:rPr lang="en-US" dirty="0">
                <a:latin typeface="Consolas" panose="020B0609020204030204" pitchFamily="49" charset="0"/>
              </a:rPr>
              <a:t>  'fxFlex.gt-</a:t>
            </a:r>
            <a:r>
              <a:rPr lang="en-US" dirty="0" err="1">
                <a:latin typeface="Consolas" panose="020B0609020204030204" pitchFamily="49" charset="0"/>
              </a:rPr>
              <a:t>smd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@Directive({ selector, inputs })</a:t>
            </a:r>
          </a:p>
          <a:p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latin typeface="Consolas" panose="020B0609020204030204" pitchFamily="49" charset="0"/>
              </a:rPr>
              <a:t>CustomFlexDirective</a:t>
            </a:r>
            <a:r>
              <a:rPr lang="en-US" dirty="0">
                <a:latin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</a:rPr>
              <a:t>FlexDirective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protected inputs = inputs;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AEC57D-F3A4-4B05-96CC-8735942D36DE}"/>
              </a:ext>
            </a:extLst>
          </p:cNvPr>
          <p:cNvSpPr txBox="1"/>
          <p:nvPr/>
        </p:nvSpPr>
        <p:spPr>
          <a:xfrm>
            <a:off x="9013045" y="471245"/>
            <a:ext cx="267720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</a:rPr>
              <a:t>custom-flex.directive.ts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82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866CB-3021-4C2F-B19D-CDBA83810EDE}"/>
              </a:ext>
            </a:extLst>
          </p:cNvPr>
          <p:cNvSpPr/>
          <p:nvPr/>
        </p:nvSpPr>
        <p:spPr>
          <a:xfrm>
            <a:off x="439615" y="471245"/>
            <a:ext cx="110314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{ Directive } from '@angular/core';</a:t>
            </a:r>
          </a:p>
          <a:p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latin typeface="Consolas" panose="020B0609020204030204" pitchFamily="49" charset="0"/>
              </a:rPr>
              <a:t>ShowHideDirective</a:t>
            </a:r>
            <a:r>
              <a:rPr lang="en-US" dirty="0">
                <a:latin typeface="Consolas" panose="020B0609020204030204" pitchFamily="49" charset="0"/>
              </a:rPr>
              <a:t> } from '@angular/flex-layout';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selector = `</a:t>
            </a:r>
          </a:p>
          <a:p>
            <a:r>
              <a:rPr lang="en-US" dirty="0">
                <a:latin typeface="Consolas" panose="020B0609020204030204" pitchFamily="49" charset="0"/>
              </a:rPr>
              <a:t>  [</a:t>
            </a:r>
            <a:r>
              <a:rPr lang="en-US" dirty="0" err="1">
                <a:latin typeface="Consolas" panose="020B0609020204030204" pitchFamily="49" charset="0"/>
              </a:rPr>
              <a:t>fxHide.smd</a:t>
            </a:r>
            <a:r>
              <a:rPr lang="en-US" dirty="0">
                <a:latin typeface="Consolas" panose="020B0609020204030204" pitchFamily="49" charset="0"/>
              </a:rPr>
              <a:t>], [</a:t>
            </a:r>
            <a:r>
              <a:rPr lang="en-US" dirty="0" err="1">
                <a:latin typeface="Consolas" panose="020B0609020204030204" pitchFamily="49" charset="0"/>
              </a:rPr>
              <a:t>fxHide.lt-smd</a:t>
            </a:r>
            <a:r>
              <a:rPr lang="en-US" dirty="0">
                <a:latin typeface="Consolas" panose="020B0609020204030204" pitchFamily="49" charset="0"/>
              </a:rPr>
              <a:t>], [fxHide.gt-</a:t>
            </a:r>
            <a:r>
              <a:rPr lang="en-US" dirty="0" err="1">
                <a:latin typeface="Consolas" panose="020B0609020204030204" pitchFamily="49" charset="0"/>
              </a:rPr>
              <a:t>smd</a:t>
            </a:r>
            <a:r>
              <a:rPr lang="en-US" dirty="0">
                <a:latin typeface="Consolas" panose="020B0609020204030204" pitchFamily="49" charset="0"/>
              </a:rPr>
              <a:t>], </a:t>
            </a:r>
          </a:p>
          <a:p>
            <a:r>
              <a:rPr lang="en-US" dirty="0">
                <a:latin typeface="Consolas" panose="020B0609020204030204" pitchFamily="49" charset="0"/>
              </a:rPr>
              <a:t>  [</a:t>
            </a:r>
            <a:r>
              <a:rPr lang="en-US" dirty="0" err="1">
                <a:latin typeface="Consolas" panose="020B0609020204030204" pitchFamily="49" charset="0"/>
              </a:rPr>
              <a:t>fxShow.smd</a:t>
            </a:r>
            <a:r>
              <a:rPr lang="en-US" dirty="0">
                <a:latin typeface="Consolas" panose="020B0609020204030204" pitchFamily="49" charset="0"/>
              </a:rPr>
              <a:t>], [</a:t>
            </a:r>
            <a:r>
              <a:rPr lang="en-US" dirty="0" err="1">
                <a:latin typeface="Consolas" panose="020B0609020204030204" pitchFamily="49" charset="0"/>
              </a:rPr>
              <a:t>fxShow.lt-smd</a:t>
            </a:r>
            <a:r>
              <a:rPr lang="en-US" dirty="0">
                <a:latin typeface="Consolas" panose="020B0609020204030204" pitchFamily="49" charset="0"/>
              </a:rPr>
              <a:t>], [fxShow.gt-</a:t>
            </a:r>
            <a:r>
              <a:rPr lang="en-US" dirty="0" err="1">
                <a:latin typeface="Consolas" panose="020B0609020204030204" pitchFamily="49" charset="0"/>
              </a:rPr>
              <a:t>smd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`;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inputs = [</a:t>
            </a:r>
          </a:p>
          <a:p>
            <a:r>
              <a:rPr lang="en-US" dirty="0">
                <a:latin typeface="Consolas" panose="020B0609020204030204" pitchFamily="49" charset="0"/>
              </a:rPr>
              <a:t>  '</a:t>
            </a:r>
            <a:r>
              <a:rPr lang="en-US" dirty="0" err="1">
                <a:latin typeface="Consolas" panose="020B0609020204030204" pitchFamily="49" charset="0"/>
              </a:rPr>
              <a:t>fxHide.smd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r>
              <a:rPr lang="en-US" dirty="0">
                <a:latin typeface="Consolas" panose="020B0609020204030204" pitchFamily="49" charset="0"/>
              </a:rPr>
              <a:t>  '</a:t>
            </a:r>
            <a:r>
              <a:rPr lang="en-US" dirty="0" err="1">
                <a:latin typeface="Consolas" panose="020B0609020204030204" pitchFamily="49" charset="0"/>
              </a:rPr>
              <a:t>fxHide.lt-smd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r>
              <a:rPr lang="en-US" dirty="0">
                <a:latin typeface="Consolas" panose="020B0609020204030204" pitchFamily="49" charset="0"/>
              </a:rPr>
              <a:t>  'fxHide.gt-</a:t>
            </a:r>
            <a:r>
              <a:rPr lang="en-US" dirty="0" err="1">
                <a:latin typeface="Consolas" panose="020B0609020204030204" pitchFamily="49" charset="0"/>
              </a:rPr>
              <a:t>smd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r>
              <a:rPr lang="en-US" dirty="0">
                <a:latin typeface="Consolas" panose="020B0609020204030204" pitchFamily="49" charset="0"/>
              </a:rPr>
              <a:t>  '</a:t>
            </a:r>
            <a:r>
              <a:rPr lang="en-US" dirty="0" err="1">
                <a:latin typeface="Consolas" panose="020B0609020204030204" pitchFamily="49" charset="0"/>
              </a:rPr>
              <a:t>fxShow.smd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r>
              <a:rPr lang="en-US" dirty="0">
                <a:latin typeface="Consolas" panose="020B0609020204030204" pitchFamily="49" charset="0"/>
              </a:rPr>
              <a:t>  '</a:t>
            </a:r>
            <a:r>
              <a:rPr lang="en-US" dirty="0" err="1">
                <a:latin typeface="Consolas" panose="020B0609020204030204" pitchFamily="49" charset="0"/>
              </a:rPr>
              <a:t>fxShow.lt-smd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r>
              <a:rPr lang="en-US" dirty="0">
                <a:latin typeface="Consolas" panose="020B0609020204030204" pitchFamily="49" charset="0"/>
              </a:rPr>
              <a:t>  'fxShow.gt-</a:t>
            </a:r>
            <a:r>
              <a:rPr lang="en-US" dirty="0" err="1">
                <a:latin typeface="Consolas" panose="020B0609020204030204" pitchFamily="49" charset="0"/>
              </a:rPr>
              <a:t>smd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@Directive({selector, inputs})</a:t>
            </a:r>
          </a:p>
          <a:p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latin typeface="Consolas" panose="020B0609020204030204" pitchFamily="49" charset="0"/>
              </a:rPr>
              <a:t>CustomShowHideDirective</a:t>
            </a:r>
            <a:r>
              <a:rPr lang="en-US" dirty="0">
                <a:latin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</a:rPr>
              <a:t>ShowHideDirective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protected inputs = inputs;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AEC57D-F3A4-4B05-96CC-8735942D36DE}"/>
              </a:ext>
            </a:extLst>
          </p:cNvPr>
          <p:cNvSpPr txBox="1"/>
          <p:nvPr/>
        </p:nvSpPr>
        <p:spPr>
          <a:xfrm>
            <a:off x="8492540" y="471245"/>
            <a:ext cx="340368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</a:rPr>
              <a:t>custom</a:t>
            </a:r>
            <a:r>
              <a:rPr lang="pt-BR" sz="2000" b="1" dirty="0">
                <a:solidFill>
                  <a:srgbClr val="FF0000"/>
                </a:solidFill>
              </a:rPr>
              <a:t>-show-</a:t>
            </a:r>
            <a:r>
              <a:rPr lang="pt-BR" sz="2000" b="1" dirty="0" err="1">
                <a:solidFill>
                  <a:srgbClr val="FF0000"/>
                </a:solidFill>
              </a:rPr>
              <a:t>hide.directive.ts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83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866CB-3021-4C2F-B19D-CDBA83810EDE}"/>
              </a:ext>
            </a:extLst>
          </p:cNvPr>
          <p:cNvSpPr/>
          <p:nvPr/>
        </p:nvSpPr>
        <p:spPr>
          <a:xfrm>
            <a:off x="433753" y="197346"/>
            <a:ext cx="11324493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900" dirty="0">
              <a:latin typeface="Consolas" panose="020B0609020204030204" pitchFamily="49" charset="0"/>
            </a:endParaRPr>
          </a:p>
          <a:p>
            <a:endParaRPr lang="en-US" sz="1900" dirty="0">
              <a:latin typeface="Consolas" panose="020B0609020204030204" pitchFamily="49" charset="0"/>
            </a:endParaRP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import { </a:t>
            </a:r>
            <a:r>
              <a:rPr lang="en-US" sz="1900" dirty="0" err="1">
                <a:latin typeface="Consolas" panose="020B0609020204030204" pitchFamily="49" charset="0"/>
              </a:rPr>
              <a:t>CustomFlexDirective</a:t>
            </a:r>
            <a:r>
              <a:rPr lang="en-US" sz="1900" dirty="0">
                <a:latin typeface="Consolas" panose="020B0609020204030204" pitchFamily="49" charset="0"/>
              </a:rPr>
              <a:t> } from './breakpoints/custom-</a:t>
            </a:r>
            <a:r>
              <a:rPr lang="en-US" sz="1900" dirty="0" err="1">
                <a:latin typeface="Consolas" panose="020B0609020204030204" pitchFamily="49" charset="0"/>
              </a:rPr>
              <a:t>flex.directive</a:t>
            </a:r>
            <a:r>
              <a:rPr lang="en-US" sz="1900" dirty="0">
                <a:latin typeface="Consolas" panose="020B0609020204030204" pitchFamily="49" charset="0"/>
              </a:rPr>
              <a:t>';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import { </a:t>
            </a:r>
            <a:r>
              <a:rPr lang="en-US" sz="1900" dirty="0" err="1">
                <a:latin typeface="Consolas" panose="020B0609020204030204" pitchFamily="49" charset="0"/>
              </a:rPr>
              <a:t>CustomShowHideDirective</a:t>
            </a:r>
            <a:r>
              <a:rPr lang="en-US" sz="1900" dirty="0">
                <a:latin typeface="Consolas" panose="020B0609020204030204" pitchFamily="49" charset="0"/>
              </a:rPr>
              <a:t> } from './breakpoints/custom-show-</a:t>
            </a:r>
            <a:r>
              <a:rPr lang="en-US" sz="1900" dirty="0" err="1">
                <a:latin typeface="Consolas" panose="020B0609020204030204" pitchFamily="49" charset="0"/>
              </a:rPr>
              <a:t>hide.directive</a:t>
            </a:r>
            <a:r>
              <a:rPr lang="en-US" sz="1900" dirty="0">
                <a:latin typeface="Consolas" panose="020B0609020204030204" pitchFamily="49" charset="0"/>
              </a:rPr>
              <a:t>’;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...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br>
              <a:rPr lang="pt-BR" sz="1900" dirty="0">
                <a:latin typeface="Consolas" panose="020B0609020204030204" pitchFamily="49" charset="0"/>
              </a:rPr>
            </a:br>
            <a:r>
              <a:rPr lang="pt-BR" sz="1900" dirty="0">
                <a:latin typeface="Consolas" panose="020B0609020204030204" pitchFamily="49" charset="0"/>
              </a:rPr>
              <a:t>@</a:t>
            </a:r>
            <a:r>
              <a:rPr lang="pt-BR" sz="1900" dirty="0" err="1">
                <a:latin typeface="Consolas" panose="020B0609020204030204" pitchFamily="49" charset="0"/>
              </a:rPr>
              <a:t>NgModule</a:t>
            </a:r>
            <a:r>
              <a:rPr lang="pt-BR" sz="1900" dirty="0">
                <a:latin typeface="Consolas" panose="020B0609020204030204" pitchFamily="49" charset="0"/>
              </a:rPr>
              <a:t>({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...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</a:t>
            </a:r>
            <a:r>
              <a:rPr lang="pt-BR" sz="1900" dirty="0" err="1">
                <a:latin typeface="Consolas" panose="020B0609020204030204" pitchFamily="49" charset="0"/>
              </a:rPr>
              <a:t>declarations</a:t>
            </a:r>
            <a:r>
              <a:rPr lang="pt-BR" sz="19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  </a:t>
            </a:r>
            <a:r>
              <a:rPr lang="pt-BR" sz="1900" dirty="0" err="1">
                <a:latin typeface="Consolas" panose="020B0609020204030204" pitchFamily="49" charset="0"/>
              </a:rPr>
              <a:t>CustomFlexDirective</a:t>
            </a:r>
            <a:r>
              <a:rPr lang="pt-BR" sz="19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  </a:t>
            </a:r>
            <a:r>
              <a:rPr lang="pt-BR" sz="1900" dirty="0" err="1">
                <a:latin typeface="Consolas" panose="020B0609020204030204" pitchFamily="49" charset="0"/>
              </a:rPr>
              <a:t>CustomShowHideDirective</a:t>
            </a:r>
            <a:r>
              <a:rPr lang="pt-BR" sz="19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],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  ...</a:t>
            </a:r>
          </a:p>
          <a:p>
            <a:r>
              <a:rPr lang="pt-BR" sz="1900" dirty="0">
                <a:latin typeface="Consolas" panose="020B0609020204030204" pitchFamily="49" charset="0"/>
              </a:rPr>
              <a:t>})</a:t>
            </a:r>
            <a:endParaRPr lang="pt-BR" sz="1900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AEC57D-F3A4-4B05-96CC-8735942D36DE}"/>
              </a:ext>
            </a:extLst>
          </p:cNvPr>
          <p:cNvSpPr txBox="1"/>
          <p:nvPr/>
        </p:nvSpPr>
        <p:spPr>
          <a:xfrm>
            <a:off x="10034569" y="197346"/>
            <a:ext cx="172367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</a:rPr>
              <a:t>app.module.ts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onde vem?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33C0A9-031E-493C-935A-931E1D4D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814637"/>
            <a:ext cx="6372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5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7B33C-7869-4CE6-B92F-2D3EDA82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Deabilitar</a:t>
            </a:r>
            <a:r>
              <a:rPr lang="pt-BR" dirty="0"/>
              <a:t> os breakpoints padrões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6C08D3-BB22-428C-AC68-ADCEC3BA74E8}"/>
              </a:ext>
            </a:extLst>
          </p:cNvPr>
          <p:cNvSpPr/>
          <p:nvPr/>
        </p:nvSpPr>
        <p:spPr>
          <a:xfrm>
            <a:off x="1097280" y="2218843"/>
            <a:ext cx="100583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FlexLayoutModule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-layout';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FlexLayoutModule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7FF496-C22D-4143-8984-008BDACDE30E}"/>
              </a:ext>
            </a:extLst>
          </p:cNvPr>
          <p:cNvSpPr txBox="1"/>
          <p:nvPr/>
        </p:nvSpPr>
        <p:spPr>
          <a:xfrm>
            <a:off x="4435454" y="4658211"/>
            <a:ext cx="603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withConfig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disableDefaultBps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392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822" y="327548"/>
            <a:ext cx="8653642" cy="1450757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786" y="2279176"/>
            <a:ext cx="8407021" cy="3589919"/>
          </a:xfrm>
        </p:spPr>
        <p:txBody>
          <a:bodyPr>
            <a:normAutofit/>
          </a:bodyPr>
          <a:lstStyle/>
          <a:p>
            <a:r>
              <a:rPr lang="pt-BR" sz="1800" dirty="0"/>
              <a:t>https://github.com/angular/flex-layout</a:t>
            </a:r>
          </a:p>
          <a:p>
            <a:r>
              <a:rPr lang="pt-BR" sz="1800" dirty="0"/>
              <a:t>https://github.com/angular/flex-layout/wiki/API-Documentation</a:t>
            </a:r>
          </a:p>
          <a:p>
            <a:r>
              <a:rPr lang="pt-BR" sz="1800" dirty="0"/>
              <a:t>https://github.com/angular/flex-layout/wiki/Responsive-API#mediaqueries-and-aliases</a:t>
            </a:r>
          </a:p>
          <a:p>
            <a:r>
              <a:rPr lang="pt-BR" sz="1800" dirty="0"/>
              <a:t>https://github.com/angular/flex-layout/wiki/Breakpoints</a:t>
            </a:r>
          </a:p>
          <a:p>
            <a:r>
              <a:rPr lang="pt-BR" sz="1800" dirty="0"/>
              <a:t>https://cssreference.io/flexbox/</a:t>
            </a:r>
          </a:p>
        </p:txBody>
      </p:sp>
    </p:spTree>
    <p:extLst>
      <p:ext uri="{BB962C8B-B14F-4D97-AF65-F5344CB8AC3E}">
        <p14:creationId xmlns:p14="http://schemas.microsoft.com/office/powerpoint/2010/main" val="1115727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F53F-A796-481E-9291-8C32C866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Contatos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13DD50-8498-4665-8963-8109216C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354" y="3734900"/>
            <a:ext cx="576000" cy="576000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3E938B1-7020-4227-98BD-745142734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354" y="5113528"/>
            <a:ext cx="576000" cy="57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4AEC4D-10B0-47FF-8BDD-2931D49F1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7" y="2277684"/>
            <a:ext cx="1169216" cy="1169216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7CE7605-FB52-4697-8A0E-D692FFC5BE55}"/>
              </a:ext>
            </a:extLst>
          </p:cNvPr>
          <p:cNvSpPr txBox="1"/>
          <p:nvPr/>
        </p:nvSpPr>
        <p:spPr>
          <a:xfrm>
            <a:off x="2810100" y="2215963"/>
            <a:ext cx="346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EFDBB7-A110-4682-A17D-8A352AFF9084}"/>
              </a:ext>
            </a:extLst>
          </p:cNvPr>
          <p:cNvSpPr txBox="1"/>
          <p:nvPr/>
        </p:nvSpPr>
        <p:spPr>
          <a:xfrm>
            <a:off x="2810103" y="2800570"/>
            <a:ext cx="5745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Angular, </a:t>
            </a:r>
            <a:r>
              <a:rPr lang="pt-BR" sz="2000" dirty="0" err="1"/>
              <a:t>RxJS</a:t>
            </a:r>
            <a:r>
              <a:rPr lang="pt-BR" sz="2000" dirty="0"/>
              <a:t>, </a:t>
            </a:r>
            <a:r>
              <a:rPr lang="pt-BR" sz="2000" dirty="0" err="1"/>
              <a:t>TypeScript</a:t>
            </a:r>
            <a:r>
              <a:rPr lang="pt-BR" sz="2000" dirty="0"/>
              <a:t>, SASS, PWA, </a:t>
            </a:r>
            <a:r>
              <a:rPr lang="pt-BR" sz="2000" dirty="0" err="1"/>
              <a:t>NativeScript</a:t>
            </a:r>
            <a:r>
              <a:rPr lang="pt-BR" sz="2000" dirty="0"/>
              <a:t>, </a:t>
            </a:r>
          </a:p>
          <a:p>
            <a:r>
              <a:rPr lang="pt-BR" sz="2000" dirty="0" err="1"/>
              <a:t>NodeJS</a:t>
            </a:r>
            <a:r>
              <a:rPr lang="pt-BR" sz="2000" dirty="0"/>
              <a:t>, </a:t>
            </a:r>
            <a:r>
              <a:rPr lang="pt-BR" sz="2000" dirty="0" err="1"/>
              <a:t>JavaScript</a:t>
            </a:r>
            <a:r>
              <a:rPr lang="pt-BR" sz="2000" dirty="0"/>
              <a:t>, PostgreSQL, </a:t>
            </a:r>
            <a:r>
              <a:rPr lang="pt-BR" sz="2000" dirty="0" err="1"/>
              <a:t>MongoDB</a:t>
            </a:r>
            <a:r>
              <a:rPr lang="pt-BR" sz="2000" dirty="0"/>
              <a:t>, </a:t>
            </a:r>
            <a:r>
              <a:rPr lang="pt-BR" sz="2000" dirty="0" err="1"/>
              <a:t>Serverless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2127262" y="5186086"/>
            <a:ext cx="62281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github.com/</a:t>
            </a:r>
            <a:r>
              <a:rPr lang="pt-BR" sz="2200" dirty="0" err="1"/>
              <a:t>eduardoflorence</a:t>
            </a:r>
            <a:r>
              <a:rPr lang="pt-BR" sz="2200" dirty="0"/>
              <a:t>/angular-</a:t>
            </a:r>
            <a:r>
              <a:rPr lang="pt-BR" sz="2200" dirty="0" err="1"/>
              <a:t>flex</a:t>
            </a:r>
            <a:r>
              <a:rPr lang="pt-BR" sz="2200" dirty="0"/>
              <a:t>-layout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127263" y="384353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@</a:t>
            </a:r>
            <a:r>
              <a:rPr lang="pt-BR" sz="2200" dirty="0" err="1"/>
              <a:t>eduardoflorence</a:t>
            </a:r>
            <a:endParaRPr lang="pt-BR" sz="2200" dirty="0"/>
          </a:p>
        </p:txBody>
      </p:sp>
      <p:pic>
        <p:nvPicPr>
          <p:cNvPr id="2050" name="Picture 2" descr="Email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55" y="4434901"/>
            <a:ext cx="575999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2127263" y="4507458"/>
            <a:ext cx="4701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eduardo@infolink.com.br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F9C373-A195-4C0D-AB77-4B5B61690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21" y="3471192"/>
            <a:ext cx="3361266" cy="24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DFBAC7-FDDB-4E8A-A4C2-E86723EB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345696"/>
            <a:ext cx="7553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7B33C-7869-4CE6-B92F-2D3EDA82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198A8B-EFA9-46D8-AC64-F357F47399C4}"/>
              </a:ext>
            </a:extLst>
          </p:cNvPr>
          <p:cNvSpPr/>
          <p:nvPr/>
        </p:nvSpPr>
        <p:spPr>
          <a:xfrm>
            <a:off x="1601952" y="1993453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 -</a:t>
            </a:r>
            <a:r>
              <a:rPr lang="pt-BR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l-PL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pl-PL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@angular/flex-layout @angular/cdk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6C08D3-BB22-428C-AC68-ADCEC3BA74E8}"/>
              </a:ext>
            </a:extLst>
          </p:cNvPr>
          <p:cNvSpPr/>
          <p:nvPr/>
        </p:nvSpPr>
        <p:spPr>
          <a:xfrm>
            <a:off x="1601952" y="2711212"/>
            <a:ext cx="89880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FlexLayoutModule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-layout';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FlexLayoutModule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630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153D1-4FA5-41AB-90E0-53E2E8A8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06B905-F8D1-4056-A5B1-1E18AADD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279561"/>
            <a:ext cx="6619875" cy="36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B32304F5-A33C-4520-8879-33E7D56EEE68}"/>
              </a:ext>
            </a:extLst>
          </p:cNvPr>
          <p:cNvGrpSpPr/>
          <p:nvPr/>
        </p:nvGrpSpPr>
        <p:grpSpPr>
          <a:xfrm>
            <a:off x="377483" y="1425565"/>
            <a:ext cx="11437034" cy="4006869"/>
            <a:chOff x="379828" y="987321"/>
            <a:chExt cx="11437034" cy="400686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02DC63C-8BFE-4207-9968-6C05C5D615EC}"/>
                </a:ext>
              </a:extLst>
            </p:cNvPr>
            <p:cNvSpPr/>
            <p:nvPr/>
          </p:nvSpPr>
          <p:spPr>
            <a:xfrm>
              <a:off x="1919250" y="987321"/>
              <a:ext cx="835349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&lt;div </a:t>
              </a:r>
              <a:r>
                <a:rPr lang="en-US" sz="2000" b="1" dirty="0" err="1">
                  <a:latin typeface="Consolas" panose="020B0609020204030204" pitchFamily="49" charset="0"/>
                </a:rPr>
                <a:t>fxLayout</a:t>
              </a:r>
              <a:r>
                <a:rPr lang="en-US" sz="2000" b="1" dirty="0">
                  <a:latin typeface="Consolas" panose="020B0609020204030204" pitchFamily="49" charset="0"/>
                </a:rPr>
                <a:t>="row"</a:t>
              </a:r>
              <a:r>
                <a:rPr lang="en-US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&lt;mat-card </a:t>
              </a:r>
              <a:r>
                <a:rPr lang="en-US" sz="2000" b="1" dirty="0" err="1">
                  <a:latin typeface="Consolas" panose="020B0609020204030204" pitchFamily="49" charset="0"/>
                </a:rPr>
                <a:t>fxFlex</a:t>
              </a:r>
              <a:r>
                <a:rPr lang="en-US" sz="2000" dirty="0">
                  <a:latin typeface="Consolas" panose="020B0609020204030204" pitchFamily="49" charset="0"/>
                </a:rPr>
                <a:t> class="blue"&gt;</a:t>
              </a:r>
              <a:r>
                <a:rPr lang="en-US" sz="2000" dirty="0" err="1">
                  <a:latin typeface="Consolas" panose="020B0609020204030204" pitchFamily="49" charset="0"/>
                </a:rPr>
                <a:t>Elemento</a:t>
              </a:r>
              <a:r>
                <a:rPr lang="en-US" sz="2000" dirty="0">
                  <a:latin typeface="Consolas" panose="020B0609020204030204" pitchFamily="49" charset="0"/>
                </a:rPr>
                <a:t> 1&lt;/mat-card&gt;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&lt;mat-card </a:t>
              </a:r>
              <a:r>
                <a:rPr lang="en-US" sz="2000" b="1" dirty="0" err="1">
                  <a:latin typeface="Consolas" panose="020B0609020204030204" pitchFamily="49" charset="0"/>
                </a:rPr>
                <a:t>fxFlex</a:t>
              </a:r>
              <a:r>
                <a:rPr lang="en-US" sz="2000" dirty="0">
                  <a:latin typeface="Consolas" panose="020B0609020204030204" pitchFamily="49" charset="0"/>
                </a:rPr>
                <a:t> class="red"&gt;</a:t>
              </a:r>
              <a:r>
                <a:rPr lang="en-US" sz="2000" dirty="0" err="1">
                  <a:latin typeface="Consolas" panose="020B0609020204030204" pitchFamily="49" charset="0"/>
                </a:rPr>
                <a:t>Elemento</a:t>
              </a:r>
              <a:r>
                <a:rPr lang="en-US" sz="2000" dirty="0">
                  <a:latin typeface="Consolas" panose="020B0609020204030204" pitchFamily="49" charset="0"/>
                </a:rPr>
                <a:t> 2&lt;/mat-card&gt;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&lt;mat-card </a:t>
              </a:r>
              <a:r>
                <a:rPr lang="en-US" sz="2000" b="1" dirty="0" err="1">
                  <a:latin typeface="Consolas" panose="020B0609020204030204" pitchFamily="49" charset="0"/>
                </a:rPr>
                <a:t>fxFlex</a:t>
              </a:r>
              <a:r>
                <a:rPr lang="en-US" sz="2000" dirty="0">
                  <a:latin typeface="Consolas" panose="020B0609020204030204" pitchFamily="49" charset="0"/>
                </a:rPr>
                <a:t> class="green"&gt;</a:t>
              </a:r>
              <a:r>
                <a:rPr lang="en-US" sz="2000" dirty="0" err="1">
                  <a:latin typeface="Consolas" panose="020B0609020204030204" pitchFamily="49" charset="0"/>
                </a:rPr>
                <a:t>Elemento</a:t>
              </a:r>
              <a:r>
                <a:rPr lang="en-US" sz="2000" dirty="0">
                  <a:latin typeface="Consolas" panose="020B0609020204030204" pitchFamily="49" charset="0"/>
                </a:rPr>
                <a:t> 3&lt;/mat-card&gt;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&lt;/div&gt;</a:t>
              </a:r>
              <a:endParaRPr lang="en-US" sz="200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951F117-D375-49EE-8A06-5BDB59352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828" y="3340272"/>
              <a:ext cx="11437034" cy="1653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48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C8814F-2739-45B2-87F0-1842DB1A867A}"/>
              </a:ext>
            </a:extLst>
          </p:cNvPr>
          <p:cNvGrpSpPr/>
          <p:nvPr/>
        </p:nvGrpSpPr>
        <p:grpSpPr>
          <a:xfrm>
            <a:off x="1919250" y="1358032"/>
            <a:ext cx="8353499" cy="4141935"/>
            <a:chOff x="1919250" y="249090"/>
            <a:chExt cx="8353499" cy="414193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02DC63C-8BFE-4207-9968-6C05C5D615EC}"/>
                </a:ext>
              </a:extLst>
            </p:cNvPr>
            <p:cNvSpPr/>
            <p:nvPr/>
          </p:nvSpPr>
          <p:spPr>
            <a:xfrm>
              <a:off x="1919250" y="249090"/>
              <a:ext cx="835349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&lt;div </a:t>
              </a:r>
              <a:r>
                <a:rPr lang="en-US" sz="2000" b="1" dirty="0" err="1">
                  <a:latin typeface="Consolas" panose="020B0609020204030204" pitchFamily="49" charset="0"/>
                </a:rPr>
                <a:t>fxLayout</a:t>
              </a:r>
              <a:r>
                <a:rPr lang="en-US" sz="2000" b="1" dirty="0">
                  <a:latin typeface="Consolas" panose="020B0609020204030204" pitchFamily="49" charset="0"/>
                </a:rPr>
                <a:t>="row"</a:t>
              </a:r>
              <a:r>
                <a:rPr lang="en-US" sz="20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&lt;mat-card </a:t>
              </a:r>
              <a:r>
                <a:rPr lang="en-US" sz="2000" b="1" dirty="0" err="1">
                  <a:latin typeface="Consolas" panose="020B0609020204030204" pitchFamily="49" charset="0"/>
                </a:rPr>
                <a:t>fxFlex</a:t>
              </a:r>
              <a:r>
                <a:rPr lang="en-US" sz="2000" dirty="0">
                  <a:latin typeface="Consolas" panose="020B0609020204030204" pitchFamily="49" charset="0"/>
                </a:rPr>
                <a:t> class="blue"&gt;</a:t>
              </a:r>
              <a:r>
                <a:rPr lang="en-US" sz="2000" dirty="0" err="1">
                  <a:latin typeface="Consolas" panose="020B0609020204030204" pitchFamily="49" charset="0"/>
                </a:rPr>
                <a:t>Elemento</a:t>
              </a:r>
              <a:r>
                <a:rPr lang="en-US" sz="2000" dirty="0">
                  <a:latin typeface="Consolas" panose="020B0609020204030204" pitchFamily="49" charset="0"/>
                </a:rPr>
                <a:t> 1&lt;/mat-card&gt;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&lt;mat-card </a:t>
              </a:r>
              <a:r>
                <a:rPr lang="en-US" sz="2000" b="1" dirty="0" err="1">
                  <a:latin typeface="Consolas" panose="020B0609020204030204" pitchFamily="49" charset="0"/>
                </a:rPr>
                <a:t>fxFlex</a:t>
              </a:r>
              <a:r>
                <a:rPr lang="en-US" sz="2000" dirty="0">
                  <a:latin typeface="Consolas" panose="020B0609020204030204" pitchFamily="49" charset="0"/>
                </a:rPr>
                <a:t> class="red"&gt;</a:t>
              </a:r>
              <a:r>
                <a:rPr lang="en-US" sz="2000" dirty="0" err="1">
                  <a:latin typeface="Consolas" panose="020B0609020204030204" pitchFamily="49" charset="0"/>
                </a:rPr>
                <a:t>Elemento</a:t>
              </a:r>
              <a:r>
                <a:rPr lang="en-US" sz="2000" dirty="0">
                  <a:latin typeface="Consolas" panose="020B0609020204030204" pitchFamily="49" charset="0"/>
                </a:rPr>
                <a:t> 2&lt;/mat-card&gt;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&lt;mat-card </a:t>
              </a:r>
              <a:r>
                <a:rPr lang="en-US" sz="2000" b="1" dirty="0" err="1">
                  <a:latin typeface="Consolas" panose="020B0609020204030204" pitchFamily="49" charset="0"/>
                </a:rPr>
                <a:t>fxFlex</a:t>
              </a:r>
              <a:r>
                <a:rPr lang="en-US" sz="2000" dirty="0">
                  <a:latin typeface="Consolas" panose="020B0609020204030204" pitchFamily="49" charset="0"/>
                </a:rPr>
                <a:t> class="green"&gt;</a:t>
              </a:r>
              <a:r>
                <a:rPr lang="en-US" sz="2000" dirty="0" err="1">
                  <a:latin typeface="Consolas" panose="020B0609020204030204" pitchFamily="49" charset="0"/>
                </a:rPr>
                <a:t>Elemento</a:t>
              </a:r>
              <a:r>
                <a:rPr lang="en-US" sz="2000" dirty="0">
                  <a:latin typeface="Consolas" panose="020B0609020204030204" pitchFamily="49" charset="0"/>
                </a:rPr>
                <a:t> 3&lt;/mat-card&gt;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&lt;/div&gt;</a:t>
              </a:r>
              <a:endParaRPr lang="en-US" sz="200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B17C032-607F-41AF-966F-68F90E47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7112" y="2466975"/>
              <a:ext cx="5057775" cy="1924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299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3626</TotalTime>
  <Words>1743</Words>
  <Application>Microsoft Office PowerPoint</Application>
  <PresentationFormat>Widescreen</PresentationFormat>
  <Paragraphs>363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Roboto</vt:lpstr>
      <vt:lpstr>Wingdings 2</vt:lpstr>
      <vt:lpstr>HDOfficeLightV0</vt:lpstr>
      <vt:lpstr>Retrospectiva</vt:lpstr>
      <vt:lpstr>Angular Flex-Layout</vt:lpstr>
      <vt:lpstr>O que é?</vt:lpstr>
      <vt:lpstr>De onde vem?</vt:lpstr>
      <vt:lpstr>De onde vem?</vt:lpstr>
      <vt:lpstr>Apresentação do PowerPoint</vt:lpstr>
      <vt:lpstr>Instalação</vt:lpstr>
      <vt:lpstr>Praticando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Breakpoints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changes</vt:lpstr>
      <vt:lpstr>Grid</vt:lpstr>
      <vt:lpstr>Apresentação do PowerPoint</vt:lpstr>
      <vt:lpstr>Breakpoints customizados</vt:lpstr>
      <vt:lpstr>Breakpoints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Deabilitar os breakpoints padrões</vt:lpstr>
      <vt:lpstr>Referências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136</cp:revision>
  <dcterms:created xsi:type="dcterms:W3CDTF">2014-09-16T21:32:26Z</dcterms:created>
  <dcterms:modified xsi:type="dcterms:W3CDTF">2019-04-16T14:57:55Z</dcterms:modified>
</cp:coreProperties>
</file>