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1E0"/>
    <a:srgbClr val="E3D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E58CC-BCE3-D757-60CD-3E71C58A8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A041BE-BE76-4AE6-A375-7A94C1E68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89893C-72A8-751B-9D77-F1812E9FE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D81D-C46E-4370-B869-91F741E5FDC2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D6BCA1-902B-795B-5E22-F9463008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FBF11F-6CA0-21A3-D2FD-6DCEB5B2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AC40-802C-4A43-A281-E6D42EEBF2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839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60C69-324E-F6DF-687D-C8B53AAA3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41A366-B3CE-BF38-DC5C-359337CDE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CEB907-0245-DB20-071D-780E6056F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D81D-C46E-4370-B869-91F741E5FDC2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3A52DF-7966-BC1B-B838-5E1A15CB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A3E5BE-6D15-D748-3B3B-1215E3E5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AC40-802C-4A43-A281-E6D42EEBF2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908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8D0227-6AE0-092F-682F-2C1B03909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C5DF09-33A3-4BF4-B19D-5BC27B650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A2C69F-4835-EC9F-86D3-189D98958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D81D-C46E-4370-B869-91F741E5FDC2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2AB405-A365-6130-75DC-662751B5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B76247-4803-8739-4260-52F29115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AC40-802C-4A43-A281-E6D42EEBF2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16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2A1D2D-F5CD-2937-4950-263A2ADC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688956-BFD9-E2A8-08D5-B8B268AFD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78E663-6818-874D-4E85-1737ED0BA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D81D-C46E-4370-B869-91F741E5FDC2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A93D1C-27D3-5E3A-D29F-604F1AAF2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E8316D-7F8A-8C32-7927-6B4B5AAC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AC40-802C-4A43-A281-E6D42EEBF2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14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120A6-924D-C2FF-C32A-ED8E0469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B365E0-7F0F-B786-A415-0475D73A8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914A39-5DB8-D76F-2BBC-BBF5591DD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D81D-C46E-4370-B869-91F741E5FDC2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243F0B-3897-A160-8F15-841A684AB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F1E025-D5FC-4736-2EFE-E3F6EA6E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AC40-802C-4A43-A281-E6D42EEBF2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14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C4392-4937-C2CA-A21A-1B457413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BFC786-1EBF-8443-9432-CD0A587B1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91A99C-B2FA-A481-B66F-1FF5FB1A5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F5741D-0D88-547C-F3BF-51C4F1A79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D81D-C46E-4370-B869-91F741E5FDC2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417CCC-0BF4-2AF3-5716-49316854F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8C49A9-6B3C-209F-CB10-1A7247035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AC40-802C-4A43-A281-E6D42EEBF2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6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A37D1-712B-C269-11CD-D57858771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D2BA72-C1C8-6318-25F5-BE95D2C9B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933B74-FE3D-1CEA-D5AF-2E1F9665A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E5163ED-CE78-9B14-0C86-620D23A37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CC90ED0-BF1A-C57D-83C0-9D578B029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438C4F5-C5CE-A1DF-C784-9C07FCB64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D81D-C46E-4370-B869-91F741E5FDC2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C7C5F0-6291-E003-3DB0-709E11930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D01E26A-F002-1A3A-5E27-FE50DE83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AC40-802C-4A43-A281-E6D42EEBF2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87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C8761-9E8A-C4EA-D15E-C5A9DB48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749327D-68DF-834A-50F0-F8195994D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D81D-C46E-4370-B869-91F741E5FDC2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1A2B528-47A1-68DF-9E71-1091EE1FB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06483C2-5C63-C8F5-98C6-8FEFB46C5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AC40-802C-4A43-A281-E6D42EEBF2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986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1582A8-A0DC-6EE1-6426-F04264D0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D81D-C46E-4370-B869-91F741E5FDC2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51CD4B-03B5-82DF-1A39-4E77EF35C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CEF4FE-2D2B-170A-9C56-909DC601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AC40-802C-4A43-A281-E6D42EEBF2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83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B3E62-0F81-C2E6-63FA-8A1BD2EE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8A7226-38AC-1953-A2E0-F723DBD07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106F82-BC8B-B05E-C446-2082A1BE4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776143-07BA-0152-5A84-57A74A68E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D81D-C46E-4370-B869-91F741E5FDC2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5FCC85-3760-20A7-AE50-908478CEC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2E786B-ABB2-E72A-688F-8525E7634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AC40-802C-4A43-A281-E6D42EEBF2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37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C47E0-540F-6A18-3F01-9E8A1B85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D225497-7CA6-7D96-0188-AB7C77CD6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6EB1D2-CF18-4923-8C51-860F58C54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3BD656-B375-9D1D-A4C3-DE76163E9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D81D-C46E-4370-B869-91F741E5FDC2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7EE862-BF4A-36B0-0A72-E09715A6E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C468D0-8FB0-F860-60D6-EE5BB8CA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AC40-802C-4A43-A281-E6D42EEBF2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876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18DCF77-680E-DED5-7D43-CE7FBDAE7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6F5E10-9943-F58B-23B4-0814D61AB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B6CB70-103C-1092-6682-1531CCF1D7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8D81D-C46E-4370-B869-91F741E5FDC2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DDFB71-2A47-6CC9-C8FC-25778F9D6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D1B44E-4608-CA8D-F8DF-1F32ACB59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7AC40-802C-4A43-A281-E6D42EEBF2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44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E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0D323C6-5913-9474-4A50-1185081BB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6362" y="1773238"/>
            <a:ext cx="9144000" cy="1272917"/>
          </a:xfrm>
        </p:spPr>
        <p:txBody>
          <a:bodyPr>
            <a:normAutofit lnSpcReduction="10000"/>
          </a:bodyPr>
          <a:lstStyle/>
          <a:p>
            <a:r>
              <a:rPr lang="pt-BR" sz="3000" b="1" i="1" dirty="0">
                <a:latin typeface="Arial Rounded MT Bold" panose="020F0704030504030204" pitchFamily="34" charset="0"/>
              </a:rPr>
              <a:t>“Criar um novo portal da Salesforce com acessibilidade e que consiga capturar mais clientes”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1670DEE0-C05C-E004-598B-2E0C27643424}"/>
              </a:ext>
            </a:extLst>
          </p:cNvPr>
          <p:cNvSpPr/>
          <p:nvPr/>
        </p:nvSpPr>
        <p:spPr>
          <a:xfrm>
            <a:off x="0" y="344044"/>
            <a:ext cx="5175315" cy="414068"/>
          </a:xfrm>
          <a:prstGeom prst="homePlate">
            <a:avLst/>
          </a:prstGeom>
          <a:solidFill>
            <a:srgbClr val="00A1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A9890D7-54C6-5452-2AF3-E6F1EC88F8E3}"/>
              </a:ext>
            </a:extLst>
          </p:cNvPr>
          <p:cNvSpPr txBox="1"/>
          <p:nvPr/>
        </p:nvSpPr>
        <p:spPr>
          <a:xfrm>
            <a:off x="366138" y="344044"/>
            <a:ext cx="378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O DESAFIO</a:t>
            </a:r>
          </a:p>
        </p:txBody>
      </p:sp>
      <p:pic>
        <p:nvPicPr>
          <p:cNvPr id="11" name="Imagem 10" descr="Círculo">
            <a:extLst>
              <a:ext uri="{FF2B5EF4-FFF2-40B4-BE49-F238E27FC236}">
                <a16:creationId xmlns:a16="http://schemas.microsoft.com/office/drawing/2014/main" id="{E4334B69-808C-E6AA-B814-EF7E4CD0F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242" y="326098"/>
            <a:ext cx="685789" cy="480167"/>
          </a:xfrm>
          <a:prstGeom prst="rect">
            <a:avLst/>
          </a:prstGeom>
        </p:spPr>
      </p:pic>
      <p:pic>
        <p:nvPicPr>
          <p:cNvPr id="21" name="Imagem 20" descr="Texto, Ícone">
            <a:extLst>
              <a:ext uri="{FF2B5EF4-FFF2-40B4-BE49-F238E27FC236}">
                <a16:creationId xmlns:a16="http://schemas.microsoft.com/office/drawing/2014/main" id="{DE19D1F1-F19D-8D25-1550-CCB9A3728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48" y="3620275"/>
            <a:ext cx="4529384" cy="2261489"/>
          </a:xfrm>
          <a:prstGeom prst="rect">
            <a:avLst/>
          </a:prstGeom>
        </p:spPr>
      </p:pic>
      <p:pic>
        <p:nvPicPr>
          <p:cNvPr id="22" name="Imagem 21" descr="Círculo">
            <a:extLst>
              <a:ext uri="{FF2B5EF4-FFF2-40B4-BE49-F238E27FC236}">
                <a16:creationId xmlns:a16="http://schemas.microsoft.com/office/drawing/2014/main" id="{A81A7B89-8590-EDFE-EED4-96AE1A94A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138" y="3811845"/>
            <a:ext cx="2682717" cy="1878351"/>
          </a:xfrm>
          <a:prstGeom prst="rect">
            <a:avLst/>
          </a:prstGeom>
        </p:spPr>
      </p:pic>
      <p:sp>
        <p:nvSpPr>
          <p:cNvPr id="23" name="Sinal de Multiplicação 22">
            <a:extLst>
              <a:ext uri="{FF2B5EF4-FFF2-40B4-BE49-F238E27FC236}">
                <a16:creationId xmlns:a16="http://schemas.microsoft.com/office/drawing/2014/main" id="{63238DC6-8A1C-91AD-5831-5E4863AB2DCA}"/>
              </a:ext>
            </a:extLst>
          </p:cNvPr>
          <p:cNvSpPr/>
          <p:nvPr/>
        </p:nvSpPr>
        <p:spPr>
          <a:xfrm>
            <a:off x="5526832" y="4359134"/>
            <a:ext cx="1138335" cy="783772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54"/>
    </mc:Choice>
    <mc:Fallback xmlns="">
      <p:transition spd="slow" advTm="2285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E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0D323C6-5913-9474-4A50-1185081BB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031" y="3755947"/>
            <a:ext cx="9144000" cy="1082105"/>
          </a:xfrm>
        </p:spPr>
        <p:txBody>
          <a:bodyPr>
            <a:normAutofit lnSpcReduction="10000"/>
          </a:bodyPr>
          <a:lstStyle/>
          <a:p>
            <a:pPr rtl="0" fontAlgn="base"/>
            <a:r>
              <a:rPr lang="pt-BR" sz="18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Artur Lopes Fiorindo RM: 553481 </a:t>
            </a:r>
            <a:endParaRPr lang="pt-BR" sz="2400" b="0" i="0" dirty="0">
              <a:solidFill>
                <a:srgbClr val="000000"/>
              </a:solidFill>
              <a:effectLst/>
              <a:latin typeface="Arial Rounded MT Bold" panose="020F0704030504030204" pitchFamily="34" charset="0"/>
            </a:endParaRPr>
          </a:p>
          <a:p>
            <a:pPr rtl="0" fontAlgn="base"/>
            <a:r>
              <a:rPr lang="pt-BR" sz="18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Eduardo Felipe Nunes Função RM: 553362 </a:t>
            </a:r>
            <a:endParaRPr lang="pt-BR" sz="2400" b="0" i="0" dirty="0">
              <a:solidFill>
                <a:srgbClr val="000000"/>
              </a:solidFill>
              <a:effectLst/>
              <a:latin typeface="Arial Rounded MT Bold" panose="020F0704030504030204" pitchFamily="34" charset="0"/>
            </a:endParaRPr>
          </a:p>
          <a:p>
            <a:pPr rtl="0" fontAlgn="base"/>
            <a:r>
              <a:rPr lang="pt-BR" sz="18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Jhoe Yoshio Kochi Hashimoto RM: 553831 </a:t>
            </a:r>
            <a:endParaRPr lang="pt-BR" sz="2400" b="0" i="0" dirty="0">
              <a:solidFill>
                <a:srgbClr val="000000"/>
              </a:solidFill>
              <a:effectLst/>
              <a:latin typeface="Arial Rounded MT Bold" panose="020F0704030504030204" pitchFamily="34" charset="0"/>
            </a:endParaRPr>
          </a:p>
          <a:p>
            <a:endParaRPr lang="pt-BR" sz="3000" b="1" dirty="0">
              <a:latin typeface="Arial Rounded MT Bold" panose="020F0704030504030204" pitchFamily="34" charset="0"/>
            </a:endParaRP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1670DEE0-C05C-E004-598B-2E0C27643424}"/>
              </a:ext>
            </a:extLst>
          </p:cNvPr>
          <p:cNvSpPr/>
          <p:nvPr/>
        </p:nvSpPr>
        <p:spPr>
          <a:xfrm>
            <a:off x="0" y="344044"/>
            <a:ext cx="5175315" cy="414068"/>
          </a:xfrm>
          <a:prstGeom prst="homePlate">
            <a:avLst/>
          </a:prstGeom>
          <a:solidFill>
            <a:srgbClr val="00A1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A9890D7-54C6-5452-2AF3-E6F1EC88F8E3}"/>
              </a:ext>
            </a:extLst>
          </p:cNvPr>
          <p:cNvSpPr txBox="1"/>
          <p:nvPr/>
        </p:nvSpPr>
        <p:spPr>
          <a:xfrm>
            <a:off x="366138" y="344044"/>
            <a:ext cx="378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O GRUPO</a:t>
            </a:r>
          </a:p>
        </p:txBody>
      </p:sp>
      <p:pic>
        <p:nvPicPr>
          <p:cNvPr id="11" name="Imagem 10" descr="Círculo">
            <a:extLst>
              <a:ext uri="{FF2B5EF4-FFF2-40B4-BE49-F238E27FC236}">
                <a16:creationId xmlns:a16="http://schemas.microsoft.com/office/drawing/2014/main" id="{E4334B69-808C-E6AA-B814-EF7E4CD0F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242" y="326098"/>
            <a:ext cx="685789" cy="480167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BFA1C640-F8CC-B43E-A64E-35F8361A0CD1}"/>
              </a:ext>
            </a:extLst>
          </p:cNvPr>
          <p:cNvSpPr txBox="1">
            <a:spLocks/>
          </p:cNvSpPr>
          <p:nvPr/>
        </p:nvSpPr>
        <p:spPr>
          <a:xfrm>
            <a:off x="1524000" y="2100079"/>
            <a:ext cx="9144000" cy="1082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pt-BR" sz="5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1TDSZ-2023</a:t>
            </a:r>
          </a:p>
          <a:p>
            <a:pPr fontAlgn="base"/>
            <a:endParaRPr lang="pt-BR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endParaRPr lang="pt-BR" sz="30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54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58"/>
    </mc:Choice>
    <mc:Fallback xmlns="">
      <p:transition spd="slow" advTm="835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E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1670DEE0-C05C-E004-598B-2E0C27643424}"/>
              </a:ext>
            </a:extLst>
          </p:cNvPr>
          <p:cNvSpPr/>
          <p:nvPr/>
        </p:nvSpPr>
        <p:spPr>
          <a:xfrm>
            <a:off x="0" y="344044"/>
            <a:ext cx="5175315" cy="414068"/>
          </a:xfrm>
          <a:prstGeom prst="homePlate">
            <a:avLst/>
          </a:prstGeom>
          <a:solidFill>
            <a:srgbClr val="00A1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A9890D7-54C6-5452-2AF3-E6F1EC88F8E3}"/>
              </a:ext>
            </a:extLst>
          </p:cNvPr>
          <p:cNvSpPr txBox="1"/>
          <p:nvPr/>
        </p:nvSpPr>
        <p:spPr>
          <a:xfrm>
            <a:off x="366138" y="344044"/>
            <a:ext cx="378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 SOLUÇÃO</a:t>
            </a:r>
          </a:p>
        </p:txBody>
      </p:sp>
      <p:pic>
        <p:nvPicPr>
          <p:cNvPr id="11" name="Imagem 10" descr="Círculo">
            <a:extLst>
              <a:ext uri="{FF2B5EF4-FFF2-40B4-BE49-F238E27FC236}">
                <a16:creationId xmlns:a16="http://schemas.microsoft.com/office/drawing/2014/main" id="{E4334B69-808C-E6AA-B814-EF7E4CD0F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242" y="326098"/>
            <a:ext cx="685789" cy="480167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BFA1C640-F8CC-B43E-A64E-35F8361A0CD1}"/>
              </a:ext>
            </a:extLst>
          </p:cNvPr>
          <p:cNvSpPr txBox="1">
            <a:spLocks/>
          </p:cNvSpPr>
          <p:nvPr/>
        </p:nvSpPr>
        <p:spPr>
          <a:xfrm>
            <a:off x="1524000" y="1892175"/>
            <a:ext cx="9144000" cy="129001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pt-BR" sz="55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DESENVOLVER UM SITE VOLTADO AOS USUÁRIOS QUE POSSUEM DALTONISMO POSSIBILITANDO UMA MELHOR NAVEGABILIDADE</a:t>
            </a:r>
          </a:p>
          <a:p>
            <a:pPr fontAlgn="base"/>
            <a:endParaRPr lang="pt-BR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endParaRPr lang="pt-BR" sz="3000" b="1" dirty="0">
              <a:latin typeface="Arial Rounded MT Bold" panose="020F0704030504030204" pitchFamily="34" charset="0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4150866-AC01-AF12-9790-5E419785903B}"/>
              </a:ext>
            </a:extLst>
          </p:cNvPr>
          <p:cNvGrpSpPr/>
          <p:nvPr/>
        </p:nvGrpSpPr>
        <p:grpSpPr>
          <a:xfrm>
            <a:off x="6427024" y="3163787"/>
            <a:ext cx="3819912" cy="3385249"/>
            <a:chOff x="6126061" y="3512512"/>
            <a:chExt cx="2861127" cy="2861127"/>
          </a:xfrm>
        </p:grpSpPr>
        <p:pic>
          <p:nvPicPr>
            <p:cNvPr id="6" name="Imagem 5" descr="Uma imagem contendo Interface gráfica do usuário&#10;&#10;Descrição gerada automaticamente">
              <a:extLst>
                <a:ext uri="{FF2B5EF4-FFF2-40B4-BE49-F238E27FC236}">
                  <a16:creationId xmlns:a16="http://schemas.microsoft.com/office/drawing/2014/main" id="{BC19DB88-2D9C-A359-931F-80CBCC61F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6061" y="3512512"/>
              <a:ext cx="2861127" cy="2861127"/>
            </a:xfrm>
            <a:prstGeom prst="rect">
              <a:avLst/>
            </a:prstGeom>
          </p:spPr>
        </p:pic>
        <p:pic>
          <p:nvPicPr>
            <p:cNvPr id="10" name="Imagem 9" descr="Círculo">
              <a:extLst>
                <a:ext uri="{FF2B5EF4-FFF2-40B4-BE49-F238E27FC236}">
                  <a16:creationId xmlns:a16="http://schemas.microsoft.com/office/drawing/2014/main" id="{3BE93163-79D9-0E78-776A-92B06580C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1649" y="4617198"/>
              <a:ext cx="389950" cy="288236"/>
            </a:xfrm>
            <a:prstGeom prst="rect">
              <a:avLst/>
            </a:prstGeom>
          </p:spPr>
        </p:pic>
      </p:grp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B6E83C67-6541-D475-13E1-6ED09B486E08}"/>
              </a:ext>
            </a:extLst>
          </p:cNvPr>
          <p:cNvSpPr/>
          <p:nvPr/>
        </p:nvSpPr>
        <p:spPr>
          <a:xfrm>
            <a:off x="5658626" y="4712286"/>
            <a:ext cx="784903" cy="199176"/>
          </a:xfrm>
          <a:prstGeom prst="rightArrow">
            <a:avLst/>
          </a:prstGeom>
          <a:solidFill>
            <a:srgbClr val="00A1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Ícone&#10;&#10;Descrição gerada automaticamente">
            <a:extLst>
              <a:ext uri="{FF2B5EF4-FFF2-40B4-BE49-F238E27FC236}">
                <a16:creationId xmlns:a16="http://schemas.microsoft.com/office/drawing/2014/main" id="{850AA2A5-2F06-1BB7-A856-1045A45AA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990" y="3883842"/>
            <a:ext cx="1936363" cy="193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84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69"/>
    </mc:Choice>
    <mc:Fallback xmlns="">
      <p:transition spd="slow" advTm="15006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E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1670DEE0-C05C-E004-598B-2E0C27643424}"/>
              </a:ext>
            </a:extLst>
          </p:cNvPr>
          <p:cNvSpPr/>
          <p:nvPr/>
        </p:nvSpPr>
        <p:spPr>
          <a:xfrm>
            <a:off x="0" y="344044"/>
            <a:ext cx="5175315" cy="414068"/>
          </a:xfrm>
          <a:prstGeom prst="homePlate">
            <a:avLst/>
          </a:prstGeom>
          <a:solidFill>
            <a:srgbClr val="00A1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A9890D7-54C6-5452-2AF3-E6F1EC88F8E3}"/>
              </a:ext>
            </a:extLst>
          </p:cNvPr>
          <p:cNvSpPr txBox="1"/>
          <p:nvPr/>
        </p:nvSpPr>
        <p:spPr>
          <a:xfrm>
            <a:off x="366138" y="344044"/>
            <a:ext cx="487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Pilares do Pensamento Computacional</a:t>
            </a:r>
          </a:p>
        </p:txBody>
      </p:sp>
      <p:pic>
        <p:nvPicPr>
          <p:cNvPr id="11" name="Imagem 10" descr="Círculo">
            <a:extLst>
              <a:ext uri="{FF2B5EF4-FFF2-40B4-BE49-F238E27FC236}">
                <a16:creationId xmlns:a16="http://schemas.microsoft.com/office/drawing/2014/main" id="{E4334B69-808C-E6AA-B814-EF7E4CD0F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242" y="326098"/>
            <a:ext cx="685789" cy="480167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BFA1C640-F8CC-B43E-A64E-35F8361A0CD1}"/>
              </a:ext>
            </a:extLst>
          </p:cNvPr>
          <p:cNvSpPr txBox="1">
            <a:spLocks/>
          </p:cNvSpPr>
          <p:nvPr/>
        </p:nvSpPr>
        <p:spPr>
          <a:xfrm>
            <a:off x="478552" y="1494892"/>
            <a:ext cx="3752491" cy="736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pt-BR" sz="35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Decomposição:</a:t>
            </a:r>
          </a:p>
          <a:p>
            <a:pPr fontAlgn="base"/>
            <a:endParaRPr lang="pt-BR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endParaRPr lang="pt-BR" sz="3000" b="1" dirty="0">
              <a:latin typeface="Arial Rounded MT Bold" panose="020F0704030504030204" pitchFamily="34" charset="0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4150866-AC01-AF12-9790-5E419785903B}"/>
              </a:ext>
            </a:extLst>
          </p:cNvPr>
          <p:cNvGrpSpPr/>
          <p:nvPr/>
        </p:nvGrpSpPr>
        <p:grpSpPr>
          <a:xfrm>
            <a:off x="9390526" y="3879273"/>
            <a:ext cx="2861127" cy="2861127"/>
            <a:chOff x="6126061" y="3512512"/>
            <a:chExt cx="2861127" cy="2861127"/>
          </a:xfrm>
        </p:grpSpPr>
        <p:pic>
          <p:nvPicPr>
            <p:cNvPr id="6" name="Imagem 5" descr="Uma imagem contendo Interface gráfica do usuário&#10;&#10;Descrição gerada automaticamente">
              <a:extLst>
                <a:ext uri="{FF2B5EF4-FFF2-40B4-BE49-F238E27FC236}">
                  <a16:creationId xmlns:a16="http://schemas.microsoft.com/office/drawing/2014/main" id="{BC19DB88-2D9C-A359-931F-80CBCC61F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6061" y="3512512"/>
              <a:ext cx="2861127" cy="2861127"/>
            </a:xfrm>
            <a:prstGeom prst="rect">
              <a:avLst/>
            </a:prstGeom>
          </p:spPr>
        </p:pic>
        <p:pic>
          <p:nvPicPr>
            <p:cNvPr id="10" name="Imagem 9" descr="Círculo">
              <a:extLst>
                <a:ext uri="{FF2B5EF4-FFF2-40B4-BE49-F238E27FC236}">
                  <a16:creationId xmlns:a16="http://schemas.microsoft.com/office/drawing/2014/main" id="{3BE93163-79D9-0E78-776A-92B06580C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1649" y="4617198"/>
              <a:ext cx="389950" cy="288236"/>
            </a:xfrm>
            <a:prstGeom prst="rect">
              <a:avLst/>
            </a:prstGeom>
          </p:spPr>
        </p:pic>
      </p:grpSp>
      <p:pic>
        <p:nvPicPr>
          <p:cNvPr id="4" name="Imagem 3" descr="Padrão do plano de fundo&#10;&#10;Descrição gerada automaticamente">
            <a:extLst>
              <a:ext uri="{FF2B5EF4-FFF2-40B4-BE49-F238E27FC236}">
                <a16:creationId xmlns:a16="http://schemas.microsoft.com/office/drawing/2014/main" id="{29974845-10BF-4E6C-9B87-6F70FBDF44C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35" y="1171313"/>
            <a:ext cx="1581511" cy="1405456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A7B23C93-03DE-4E3A-D18D-099BBDAD1905}"/>
              </a:ext>
            </a:extLst>
          </p:cNvPr>
          <p:cNvSpPr txBox="1">
            <a:spLocks/>
          </p:cNvSpPr>
          <p:nvPr/>
        </p:nvSpPr>
        <p:spPr>
          <a:xfrm>
            <a:off x="478552" y="3341318"/>
            <a:ext cx="5802625" cy="7367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pt-BR" sz="35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Reconhecimento de Padrão:</a:t>
            </a:r>
          </a:p>
          <a:p>
            <a:pPr fontAlgn="base"/>
            <a:endParaRPr lang="pt-BR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endParaRPr lang="pt-BR" sz="3000" b="1" dirty="0">
              <a:latin typeface="Arial Rounded MT Bold" panose="020F0704030504030204" pitchFamily="34" charset="0"/>
            </a:endParaRP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E9219810-1466-CB6A-B46E-00BE3122335B}"/>
              </a:ext>
            </a:extLst>
          </p:cNvPr>
          <p:cNvSpPr txBox="1">
            <a:spLocks/>
          </p:cNvSpPr>
          <p:nvPr/>
        </p:nvSpPr>
        <p:spPr>
          <a:xfrm>
            <a:off x="478552" y="4708421"/>
            <a:ext cx="5802625" cy="736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pt-BR" sz="35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Abstração:</a:t>
            </a:r>
          </a:p>
          <a:p>
            <a:pPr fontAlgn="base"/>
            <a:endParaRPr lang="pt-BR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endParaRPr lang="pt-BR" sz="3000" b="1" dirty="0">
              <a:latin typeface="Arial Rounded MT Bold" panose="020F0704030504030204" pitchFamily="34" charset="0"/>
            </a:endParaRP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DA6590D4-046C-33C7-CB9D-5C614B5DCFC7}"/>
              </a:ext>
            </a:extLst>
          </p:cNvPr>
          <p:cNvSpPr txBox="1">
            <a:spLocks/>
          </p:cNvSpPr>
          <p:nvPr/>
        </p:nvSpPr>
        <p:spPr>
          <a:xfrm>
            <a:off x="6001031" y="1514756"/>
            <a:ext cx="5802625" cy="736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pt-BR" sz="35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Algoritmo:</a:t>
            </a:r>
          </a:p>
          <a:p>
            <a:pPr fontAlgn="base"/>
            <a:endParaRPr lang="pt-BR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endParaRPr lang="pt-BR" sz="3000" b="1" dirty="0">
              <a:latin typeface="Arial Rounded MT Bold" panose="020F0704030504030204" pitchFamily="34" charset="0"/>
            </a:endParaRP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4673B28-9DA6-EA56-2C35-749BD3A1E0A9}"/>
              </a:ext>
            </a:extLst>
          </p:cNvPr>
          <p:cNvCxnSpPr/>
          <p:nvPr/>
        </p:nvCxnSpPr>
        <p:spPr>
          <a:xfrm>
            <a:off x="10808076" y="2944091"/>
            <a:ext cx="0" cy="969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AD6E195-7010-6325-86CA-CA07263FA22B}"/>
              </a:ext>
            </a:extLst>
          </p:cNvPr>
          <p:cNvSpPr txBox="1"/>
          <p:nvPr/>
        </p:nvSpPr>
        <p:spPr>
          <a:xfrm>
            <a:off x="478552" y="2272008"/>
            <a:ext cx="39439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pt-BR" sz="1000" b="0" i="0" dirty="0">
                <a:effectLst/>
                <a:latin typeface="Söhne"/>
              </a:rPr>
              <a:t>Divisão em partes gerenciáveis, conforme as preferências de cada integrante, bem como as necessidades do projeto</a:t>
            </a:r>
          </a:p>
          <a:p>
            <a:pPr algn="l">
              <a:buFont typeface="+mj-lt"/>
              <a:buAutoNum type="arabicPeriod"/>
            </a:pPr>
            <a:r>
              <a:rPr lang="pt-BR" sz="1000" b="0" i="0" dirty="0">
                <a:effectLst/>
                <a:latin typeface="Söhne"/>
              </a:rPr>
              <a:t>Conformidade com regulamentações (LGPD)</a:t>
            </a:r>
          </a:p>
          <a:p>
            <a:pPr algn="l">
              <a:buFont typeface="+mj-lt"/>
              <a:buAutoNum type="arabicPeriod"/>
            </a:pPr>
            <a:r>
              <a:rPr lang="pt-BR" sz="1000" b="0" i="0" dirty="0">
                <a:effectLst/>
                <a:latin typeface="Söhne"/>
              </a:rPr>
              <a:t>Melhoria da acessibilidade</a:t>
            </a:r>
          </a:p>
          <a:p>
            <a:pPr algn="l">
              <a:buFont typeface="+mj-lt"/>
              <a:buAutoNum type="arabicPeriod"/>
            </a:pPr>
            <a:r>
              <a:rPr lang="pt-BR" sz="1000" b="0" i="0" dirty="0">
                <a:effectLst/>
                <a:latin typeface="Söhne"/>
              </a:rPr>
              <a:t>Coleta de informações de acessibilidade, estudo do P.O e concorrentes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DB4EA83-49BF-7B27-470B-75FBFBD7B526}"/>
              </a:ext>
            </a:extLst>
          </p:cNvPr>
          <p:cNvSpPr txBox="1"/>
          <p:nvPr/>
        </p:nvSpPr>
        <p:spPr>
          <a:xfrm>
            <a:off x="478552" y="4042215"/>
            <a:ext cx="57086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pt-BR" sz="1000" b="0" i="0" dirty="0">
                <a:effectLst/>
                <a:latin typeface="Söhne"/>
              </a:rPr>
              <a:t>Identificação de preferências comuns</a:t>
            </a:r>
          </a:p>
          <a:p>
            <a:pPr algn="l">
              <a:buFont typeface="+mj-lt"/>
              <a:buAutoNum type="arabicPeriod"/>
            </a:pPr>
            <a:r>
              <a:rPr lang="pt-BR" sz="1000" b="0" i="0" dirty="0">
                <a:effectLst/>
                <a:latin typeface="Söhne"/>
              </a:rPr>
              <a:t>Necessidades de acessibilidade</a:t>
            </a:r>
          </a:p>
          <a:p>
            <a:pPr algn="l">
              <a:buFont typeface="+mj-lt"/>
              <a:buAutoNum type="arabicPeriod"/>
            </a:pPr>
            <a:r>
              <a:rPr lang="pt-BR" sz="1000" b="0" i="0" dirty="0">
                <a:effectLst/>
                <a:latin typeface="Söhne"/>
              </a:rPr>
              <a:t>Identificação de informações comuns, para interface, identidade e adaptação ao input do usuário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9274BEC-18A8-1497-42DF-2F824E452728}"/>
              </a:ext>
            </a:extLst>
          </p:cNvPr>
          <p:cNvSpPr txBox="1"/>
          <p:nvPr/>
        </p:nvSpPr>
        <p:spPr>
          <a:xfrm>
            <a:off x="478552" y="5445201"/>
            <a:ext cx="5708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pt-BR" sz="1000" b="0" i="0" dirty="0">
                <a:effectLst/>
                <a:latin typeface="Söhne"/>
              </a:rPr>
              <a:t>Detalhes essenciais vs. secundários</a:t>
            </a:r>
          </a:p>
          <a:p>
            <a:pPr algn="l">
              <a:buFont typeface="+mj-lt"/>
              <a:buAutoNum type="arabicPeriod"/>
            </a:pPr>
            <a:r>
              <a:rPr lang="pt-BR" sz="1000" b="0" i="0" dirty="0">
                <a:effectLst/>
                <a:latin typeface="Söhne"/>
              </a:rPr>
              <a:t>Informações específicas de acessibilidade</a:t>
            </a:r>
          </a:p>
          <a:p>
            <a:pPr algn="l">
              <a:buFont typeface="+mj-lt"/>
              <a:buAutoNum type="arabicPeriod"/>
            </a:pPr>
            <a:r>
              <a:rPr lang="pt-BR" sz="1000" b="0" i="0" dirty="0">
                <a:effectLst/>
                <a:latin typeface="Söhne"/>
              </a:rPr>
              <a:t>Elementos irrelevantes para  melhoria do site, mas que são informações que podem ser armazenadas</a:t>
            </a:r>
          </a:p>
          <a:p>
            <a:pPr algn="l">
              <a:buFont typeface="+mj-lt"/>
              <a:buAutoNum type="arabicPeriod"/>
            </a:pPr>
            <a:r>
              <a:rPr lang="pt-BR" sz="1000" b="0" i="0" dirty="0">
                <a:effectLst/>
                <a:latin typeface="Söhne"/>
              </a:rPr>
              <a:t>Informações pessoais sensíveis,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CC75B64-19A0-7E4F-5BE4-826BA1BCEABF}"/>
              </a:ext>
            </a:extLst>
          </p:cNvPr>
          <p:cNvSpPr txBox="1"/>
          <p:nvPr/>
        </p:nvSpPr>
        <p:spPr>
          <a:xfrm>
            <a:off x="6001031" y="2272008"/>
            <a:ext cx="26427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pt-BR" sz="1000" b="0" i="0" dirty="0">
                <a:effectLst/>
                <a:latin typeface="Söhne"/>
              </a:rPr>
              <a:t>Organização de etapas</a:t>
            </a:r>
          </a:p>
          <a:p>
            <a:pPr algn="l">
              <a:buFont typeface="+mj-lt"/>
              <a:buAutoNum type="arabicPeriod"/>
            </a:pPr>
            <a:r>
              <a:rPr lang="pt-BR" sz="1000" b="0" i="0" dirty="0">
                <a:effectLst/>
                <a:latin typeface="Söhne"/>
              </a:rPr>
              <a:t>Plano de implementação</a:t>
            </a:r>
          </a:p>
          <a:p>
            <a:pPr algn="l">
              <a:buFont typeface="+mj-lt"/>
              <a:buAutoNum type="arabicPeriod"/>
            </a:pPr>
            <a:r>
              <a:rPr lang="pt-BR" sz="1000" b="0" i="0" dirty="0">
                <a:effectLst/>
                <a:latin typeface="Söhne"/>
              </a:rPr>
              <a:t>Pop-up de consentimento de cookies</a:t>
            </a:r>
          </a:p>
          <a:p>
            <a:pPr algn="l">
              <a:buFont typeface="+mj-lt"/>
              <a:buAutoNum type="arabicPeriod"/>
            </a:pPr>
            <a:r>
              <a:rPr lang="pt-BR" sz="1000" b="0" i="0" dirty="0">
                <a:effectLst/>
                <a:latin typeface="Söhne"/>
              </a:rPr>
              <a:t>Coleta e armazenamento de informações</a:t>
            </a:r>
          </a:p>
          <a:p>
            <a:pPr algn="l">
              <a:buFont typeface="+mj-lt"/>
              <a:buAutoNum type="arabicPeriod"/>
            </a:pPr>
            <a:r>
              <a:rPr lang="pt-BR" sz="1000" b="0" i="0" dirty="0">
                <a:effectLst/>
                <a:latin typeface="Söhne"/>
              </a:rPr>
              <a:t>Personalização da experiência do usuário</a:t>
            </a:r>
          </a:p>
        </p:txBody>
      </p:sp>
    </p:spTree>
    <p:extLst>
      <p:ext uri="{BB962C8B-B14F-4D97-AF65-F5344CB8AC3E}">
        <p14:creationId xmlns:p14="http://schemas.microsoft.com/office/powerpoint/2010/main" val="684327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69"/>
    </mc:Choice>
    <mc:Fallback>
      <p:transition spd="slow" advTm="150069"/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181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Arial Rounded MT Bold</vt:lpstr>
      <vt:lpstr>Calibri</vt:lpstr>
      <vt:lpstr>Calibri Light</vt:lpstr>
      <vt:lpstr>Söhne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Jhoe Hashimoto</dc:creator>
  <cp:lastModifiedBy>Jhoe Hashimoto</cp:lastModifiedBy>
  <cp:revision>4</cp:revision>
  <dcterms:created xsi:type="dcterms:W3CDTF">2023-10-21T19:36:02Z</dcterms:created>
  <dcterms:modified xsi:type="dcterms:W3CDTF">2023-10-22T22:21:14Z</dcterms:modified>
</cp:coreProperties>
</file>