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60" r:id="rId4"/>
    <p:sldId id="267" r:id="rId5"/>
    <p:sldId id="268" r:id="rId6"/>
    <p:sldId id="269" r:id="rId7"/>
    <p:sldId id="270" r:id="rId8"/>
    <p:sldId id="271" r:id="rId9"/>
    <p:sldId id="273" r:id="rId10"/>
    <p:sldId id="274" r:id="rId11"/>
    <p:sldId id="275" r:id="rId12"/>
    <p:sldId id="279"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p:cViewPr varScale="1">
        <p:scale>
          <a:sx n="79" d="100"/>
          <a:sy n="79" d="100"/>
        </p:scale>
        <p:origin x="110" y="22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8/31/2020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8/31/2020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8/31/2020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8/31/2020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8/31/2020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8/31/2020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8/31/2020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8/31/2020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8/31/2020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8/31/2020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Accident Severity Analysis</a:t>
            </a:r>
            <a:endParaRPr lang="en-US" dirty="0"/>
          </a:p>
        </p:txBody>
      </p:sp>
      <p:sp>
        <p:nvSpPr>
          <p:cNvPr id="3" name="Subtitle 2"/>
          <p:cNvSpPr>
            <a:spLocks noGrp="1"/>
          </p:cNvSpPr>
          <p:nvPr>
            <p:ph type="subTitle" idx="1"/>
          </p:nvPr>
        </p:nvSpPr>
        <p:spPr/>
        <p:txBody>
          <a:bodyPr/>
          <a:lstStyle/>
          <a:p>
            <a:r>
              <a:rPr lang="en-US" dirty="0" smtClean="0"/>
              <a:t>Greater Manchester, </a:t>
            </a:r>
            <a:r>
              <a:rPr lang="en-US" dirty="0" err="1" smtClean="0"/>
              <a:t>uk</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half" idx="1"/>
          </p:nvPr>
        </p:nvSpPr>
        <p:spPr>
          <a:xfrm>
            <a:off x="1066800" y="1825624"/>
            <a:ext cx="10501808" cy="4575175"/>
          </a:xfrm>
        </p:spPr>
        <p:txBody>
          <a:bodyPr>
            <a:normAutofit/>
          </a:bodyPr>
          <a:lstStyle/>
          <a:p>
            <a:r>
              <a:rPr lang="en-GB" dirty="0" smtClean="0"/>
              <a:t>Split data into Test and Train</a:t>
            </a:r>
          </a:p>
          <a:p>
            <a:r>
              <a:rPr lang="en-GB" dirty="0" smtClean="0"/>
              <a:t>Prediction Modelling</a:t>
            </a:r>
          </a:p>
          <a:p>
            <a:pPr lvl="1"/>
            <a:r>
              <a:rPr lang="en-GB" dirty="0" smtClean="0"/>
              <a:t>K-Nearest Neighbour (k=9)</a:t>
            </a:r>
          </a:p>
          <a:p>
            <a:pPr lvl="1"/>
            <a:r>
              <a:rPr lang="en-GB" dirty="0" smtClean="0"/>
              <a:t>Decision Tree</a:t>
            </a:r>
          </a:p>
          <a:p>
            <a:pPr lvl="1"/>
            <a:r>
              <a:rPr lang="en-GB" dirty="0" smtClean="0"/>
              <a:t>Logistic Regression</a:t>
            </a:r>
          </a:p>
          <a:p>
            <a:pPr lvl="1"/>
            <a:r>
              <a:rPr lang="en-GB" dirty="0" smtClean="0"/>
              <a:t>Support </a:t>
            </a:r>
            <a:r>
              <a:rPr lang="en-GB" dirty="0"/>
              <a:t>Vector </a:t>
            </a:r>
            <a:r>
              <a:rPr lang="en-GB" dirty="0" smtClean="0"/>
              <a:t>Machines</a:t>
            </a:r>
          </a:p>
          <a:p>
            <a:r>
              <a:rPr lang="en-GB" dirty="0" smtClean="0"/>
              <a:t>Consistent 79% predictable results</a:t>
            </a:r>
          </a:p>
        </p:txBody>
      </p:sp>
      <p:pic>
        <p:nvPicPr>
          <p:cNvPr id="4" name="Picture 3"/>
          <p:cNvPicPr>
            <a:picLocks noChangeAspect="1"/>
          </p:cNvPicPr>
          <p:nvPr/>
        </p:nvPicPr>
        <p:blipFill>
          <a:blip r:embed="rId2"/>
          <a:stretch>
            <a:fillRect/>
          </a:stretch>
        </p:blipFill>
        <p:spPr>
          <a:xfrm>
            <a:off x="6168008" y="2420888"/>
            <a:ext cx="5132877" cy="3168352"/>
          </a:xfrm>
          <a:prstGeom prst="rect">
            <a:avLst/>
          </a:prstGeom>
        </p:spPr>
      </p:pic>
    </p:spTree>
    <p:extLst>
      <p:ext uri="{BB962C8B-B14F-4D97-AF65-F5344CB8AC3E}">
        <p14:creationId xmlns:p14="http://schemas.microsoft.com/office/powerpoint/2010/main" val="328713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half" idx="1"/>
          </p:nvPr>
        </p:nvSpPr>
        <p:spPr>
          <a:xfrm>
            <a:off x="1066800" y="1825624"/>
            <a:ext cx="10501808" cy="4575175"/>
          </a:xfrm>
        </p:spPr>
        <p:txBody>
          <a:bodyPr>
            <a:normAutofit/>
          </a:bodyPr>
          <a:lstStyle/>
          <a:p>
            <a:pPr lvl="0"/>
            <a:r>
              <a:rPr lang="en-GB" dirty="0" smtClean="0"/>
              <a:t>Accidents </a:t>
            </a:r>
            <a:r>
              <a:rPr lang="en-GB" dirty="0"/>
              <a:t>in unlit darkness are more serious than in lit darkness. Further analysis can be made to see where these accidents are more common to possibly invest in public lighting.</a:t>
            </a:r>
          </a:p>
          <a:p>
            <a:pPr lvl="0"/>
            <a:r>
              <a:rPr lang="en-GB" dirty="0"/>
              <a:t>Accidents are more severe in winter due to the darkness, so maybe temporary staff might be needed in health departments.</a:t>
            </a:r>
          </a:p>
          <a:p>
            <a:pPr lvl="0"/>
            <a:r>
              <a:rPr lang="en-GB" dirty="0"/>
              <a:t>Accidents are more severe in wet conditions, so might be relevant for insurance companies to incentivise the purchase and use of wet tread tyres. Another option would be to review the speed limits in some of these zones</a:t>
            </a:r>
            <a:r>
              <a:rPr lang="en-GB" dirty="0" smtClean="0"/>
              <a:t>.</a:t>
            </a:r>
            <a:endParaRPr lang="en-GB" dirty="0"/>
          </a:p>
        </p:txBody>
      </p:sp>
    </p:spTree>
    <p:extLst>
      <p:ext uri="{BB962C8B-B14F-4D97-AF65-F5344CB8AC3E}">
        <p14:creationId xmlns:p14="http://schemas.microsoft.com/office/powerpoint/2010/main" val="383301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half" idx="1"/>
          </p:nvPr>
        </p:nvSpPr>
        <p:spPr>
          <a:xfrm>
            <a:off x="1066800" y="1825624"/>
            <a:ext cx="10501808" cy="4575175"/>
          </a:xfrm>
        </p:spPr>
        <p:txBody>
          <a:bodyPr>
            <a:normAutofit/>
          </a:bodyPr>
          <a:lstStyle/>
          <a:p>
            <a:pPr lvl="0"/>
            <a:r>
              <a:rPr lang="en-GB" dirty="0"/>
              <a:t>This report and analysis would be interesting for various stakeholders </a:t>
            </a:r>
            <a:r>
              <a:rPr lang="en-GB" dirty="0" smtClean="0"/>
              <a:t>in accident </a:t>
            </a:r>
            <a:r>
              <a:rPr lang="en-GB" dirty="0" err="1" smtClean="0"/>
              <a:t>managementssuch</a:t>
            </a:r>
            <a:r>
              <a:rPr lang="en-GB" dirty="0" smtClean="0"/>
              <a:t> as:</a:t>
            </a:r>
          </a:p>
          <a:p>
            <a:pPr lvl="1"/>
            <a:r>
              <a:rPr lang="en-GB" dirty="0"/>
              <a:t>I</a:t>
            </a:r>
            <a:r>
              <a:rPr lang="en-GB" dirty="0" smtClean="0"/>
              <a:t>nsurance companies</a:t>
            </a:r>
          </a:p>
          <a:p>
            <a:pPr lvl="1"/>
            <a:r>
              <a:rPr lang="en-GB" dirty="0" smtClean="0"/>
              <a:t>Hospitals</a:t>
            </a:r>
          </a:p>
          <a:p>
            <a:pPr lvl="1"/>
            <a:r>
              <a:rPr lang="en-GB" dirty="0"/>
              <a:t>P</a:t>
            </a:r>
            <a:r>
              <a:rPr lang="en-GB" dirty="0" smtClean="0"/>
              <a:t>olice departments</a:t>
            </a:r>
          </a:p>
          <a:p>
            <a:pPr lvl="1"/>
            <a:r>
              <a:rPr lang="en-GB" dirty="0"/>
              <a:t>R</a:t>
            </a:r>
            <a:r>
              <a:rPr lang="en-GB" dirty="0" smtClean="0"/>
              <a:t>oad designers</a:t>
            </a:r>
          </a:p>
          <a:p>
            <a:pPr lvl="1"/>
            <a:r>
              <a:rPr lang="en-GB" dirty="0"/>
              <a:t>G</a:t>
            </a:r>
            <a:r>
              <a:rPr lang="en-GB" dirty="0" smtClean="0"/>
              <a:t>overnment councils</a:t>
            </a:r>
            <a:endParaRPr lang="en-GB" dirty="0"/>
          </a:p>
        </p:txBody>
      </p:sp>
    </p:spTree>
    <p:extLst>
      <p:ext uri="{BB962C8B-B14F-4D97-AF65-F5344CB8AC3E}">
        <p14:creationId xmlns:p14="http://schemas.microsoft.com/office/powerpoint/2010/main" val="419182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a:xfrm>
            <a:off x="1066800" y="1825624"/>
            <a:ext cx="10501808" cy="4575175"/>
          </a:xfrm>
        </p:spPr>
        <p:txBody>
          <a:bodyPr>
            <a:normAutofit/>
          </a:bodyPr>
          <a:lstStyle/>
          <a:p>
            <a:pPr lvl="0"/>
            <a:r>
              <a:rPr lang="en-GB" dirty="0"/>
              <a:t>In conclusion, the Capstone allowed me to go through the process of identifying a problem, accessing publicly available data and have a good understanding of it. Afterwards cleaning and preparing it for analysis and looking for relations between the variables which can give us a good prediction. Lastly looked at different modelling for </a:t>
            </a:r>
            <a:r>
              <a:rPr lang="en-GB" dirty="0" smtClean="0"/>
              <a:t>accurate prediction </a:t>
            </a:r>
            <a:endParaRPr lang="en-GB" dirty="0"/>
          </a:p>
        </p:txBody>
      </p:sp>
    </p:spTree>
    <p:extLst>
      <p:ext uri="{BB962C8B-B14F-4D97-AF65-F5344CB8AC3E}">
        <p14:creationId xmlns:p14="http://schemas.microsoft.com/office/powerpoint/2010/main" val="77306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Introduction</a:t>
            </a:r>
            <a:endParaRPr lang="en-US" dirty="0"/>
          </a:p>
          <a:p>
            <a:r>
              <a:rPr lang="en-US" dirty="0" smtClean="0"/>
              <a:t>Data</a:t>
            </a:r>
            <a:endParaRPr lang="en-US" dirty="0"/>
          </a:p>
          <a:p>
            <a:r>
              <a:rPr lang="en-US" dirty="0" smtClean="0"/>
              <a:t>Methodology</a:t>
            </a:r>
          </a:p>
          <a:p>
            <a:r>
              <a:rPr lang="en-US" dirty="0" smtClean="0"/>
              <a:t>Results</a:t>
            </a:r>
          </a:p>
          <a:p>
            <a:r>
              <a:rPr lang="en-US" dirty="0" smtClean="0"/>
              <a:t>Conclusions</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a:xfrm>
            <a:off x="1066800" y="1825624"/>
            <a:ext cx="10501808" cy="4575175"/>
          </a:xfrm>
        </p:spPr>
        <p:txBody>
          <a:bodyPr/>
          <a:lstStyle/>
          <a:p>
            <a:r>
              <a:rPr lang="en-GB" dirty="0"/>
              <a:t>Traffic accidents are a common occurrence of everyday life. These can cause material losses, personal injury, emotional distress, traffic disruption and unfortunately in some cases death. </a:t>
            </a:r>
            <a:endParaRPr lang="en-GB" dirty="0" smtClean="0"/>
          </a:p>
          <a:p>
            <a:r>
              <a:rPr lang="en-GB" dirty="0"/>
              <a:t>The objective of the capstone project is to predict the severity of a traffic </a:t>
            </a:r>
            <a:r>
              <a:rPr lang="en-GB" dirty="0" smtClean="0"/>
              <a:t>accident </a:t>
            </a:r>
            <a:r>
              <a:rPr lang="en-GB" dirty="0"/>
              <a:t>in Greater Manchester, </a:t>
            </a:r>
            <a:r>
              <a:rPr lang="en-GB" dirty="0" smtClean="0"/>
              <a:t>UK.</a:t>
            </a:r>
          </a:p>
          <a:p>
            <a:r>
              <a:rPr lang="en-GB" dirty="0"/>
              <a:t>Using data science and machine learning techniques, this project will analyse accident data from 2018 to understand the factors that affect the severity of an accident. </a:t>
            </a:r>
            <a:endParaRPr lang="en-GB" dirty="0" smtClean="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sz="half" idx="1"/>
          </p:nvPr>
        </p:nvSpPr>
        <p:spPr>
          <a:xfrm>
            <a:off x="1066800" y="1825624"/>
            <a:ext cx="10501808" cy="4575175"/>
          </a:xfrm>
        </p:spPr>
        <p:txBody>
          <a:bodyPr>
            <a:normAutofit/>
          </a:bodyPr>
          <a:lstStyle/>
          <a:p>
            <a:r>
              <a:rPr lang="en-GB" dirty="0"/>
              <a:t>The data being used has been gathered by the UK Department of Transport and it includes all traffic accidents during 2018 in the Greater Manchester area. Greater Manchester is a large metropolitan area in the north of England with an approximate population of 2.8 </a:t>
            </a:r>
            <a:r>
              <a:rPr lang="en-GB" dirty="0" smtClean="0"/>
              <a:t>million.</a:t>
            </a:r>
          </a:p>
        </p:txBody>
      </p:sp>
      <p:pic>
        <p:nvPicPr>
          <p:cNvPr id="6" name="Picture 5"/>
          <p:cNvPicPr>
            <a:picLocks noChangeAspect="1"/>
          </p:cNvPicPr>
          <p:nvPr/>
        </p:nvPicPr>
        <p:blipFill>
          <a:blip r:embed="rId2"/>
          <a:stretch>
            <a:fillRect/>
          </a:stretch>
        </p:blipFill>
        <p:spPr>
          <a:xfrm>
            <a:off x="3215680" y="3284984"/>
            <a:ext cx="4824536" cy="3361051"/>
          </a:xfrm>
          <a:prstGeom prst="rect">
            <a:avLst/>
          </a:prstGeom>
        </p:spPr>
      </p:pic>
    </p:spTree>
    <p:extLst>
      <p:ext uri="{BB962C8B-B14F-4D97-AF65-F5344CB8AC3E}">
        <p14:creationId xmlns:p14="http://schemas.microsoft.com/office/powerpoint/2010/main" val="22644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sz="half" idx="1"/>
          </p:nvPr>
        </p:nvSpPr>
        <p:spPr>
          <a:xfrm>
            <a:off x="1066800" y="1825624"/>
            <a:ext cx="10501808" cy="4575175"/>
          </a:xfrm>
        </p:spPr>
        <p:txBody>
          <a:bodyPr>
            <a:normAutofit/>
          </a:bodyPr>
          <a:lstStyle/>
          <a:p>
            <a:r>
              <a:rPr lang="en-GB" dirty="0" smtClean="0"/>
              <a:t>The data includes more than 122,000 data points and more than 30 attributes such as:</a:t>
            </a:r>
          </a:p>
          <a:p>
            <a:pPr lvl="1"/>
            <a:r>
              <a:rPr lang="en-GB" dirty="0" smtClean="0"/>
              <a:t>Accident data: location, number of vehicles involved, date </a:t>
            </a:r>
          </a:p>
          <a:p>
            <a:pPr lvl="1"/>
            <a:r>
              <a:rPr lang="en-GB" dirty="0" smtClean="0"/>
              <a:t>Environmental data: light conditions, weather conditions, road conditions, </a:t>
            </a:r>
          </a:p>
          <a:p>
            <a:pPr lvl="1"/>
            <a:r>
              <a:rPr lang="en-GB" dirty="0" smtClean="0"/>
              <a:t>Others: local authority, special conditions, police attendance</a:t>
            </a:r>
          </a:p>
          <a:p>
            <a:r>
              <a:rPr lang="en-GB" dirty="0" smtClean="0"/>
              <a:t>The dataset uses 3 different attributes to identify the severity of the accidents – Fatal (1), Serious (2) and Slight (3).</a:t>
            </a:r>
          </a:p>
          <a:p>
            <a:endParaRPr lang="en-GB" dirty="0" smtClean="0"/>
          </a:p>
        </p:txBody>
      </p:sp>
    </p:spTree>
    <p:extLst>
      <p:ext uri="{BB962C8B-B14F-4D97-AF65-F5344CB8AC3E}">
        <p14:creationId xmlns:p14="http://schemas.microsoft.com/office/powerpoint/2010/main" val="287589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half" idx="1"/>
          </p:nvPr>
        </p:nvSpPr>
        <p:spPr>
          <a:xfrm>
            <a:off x="1066800" y="1825624"/>
            <a:ext cx="10501808" cy="4575175"/>
          </a:xfrm>
        </p:spPr>
        <p:txBody>
          <a:bodyPr>
            <a:normAutofit/>
          </a:bodyPr>
          <a:lstStyle/>
          <a:p>
            <a:r>
              <a:rPr lang="en-GB" dirty="0" smtClean="0"/>
              <a:t>Total data </a:t>
            </a:r>
            <a:r>
              <a:rPr lang="en-GB" dirty="0"/>
              <a:t>includes 32 attributes and 122,635 </a:t>
            </a:r>
            <a:r>
              <a:rPr lang="en-GB" dirty="0" smtClean="0"/>
              <a:t>rows</a:t>
            </a:r>
          </a:p>
          <a:p>
            <a:r>
              <a:rPr lang="en-GB" dirty="0" smtClean="0"/>
              <a:t>Data Cleaning</a:t>
            </a:r>
          </a:p>
          <a:p>
            <a:pPr lvl="1"/>
            <a:r>
              <a:rPr lang="en-GB" dirty="0"/>
              <a:t>R</a:t>
            </a:r>
            <a:r>
              <a:rPr lang="en-GB" dirty="0" smtClean="0"/>
              <a:t>emove unnecessary data:</a:t>
            </a:r>
            <a:endParaRPr lang="en-GB" dirty="0"/>
          </a:p>
          <a:p>
            <a:pPr lvl="2"/>
            <a:r>
              <a:rPr lang="en-GB" dirty="0"/>
              <a:t>Attributes related to the police or authority: </a:t>
            </a:r>
            <a:r>
              <a:rPr lang="en-GB" dirty="0" err="1"/>
              <a:t>Police_Force</a:t>
            </a:r>
            <a:r>
              <a:rPr lang="en-GB" dirty="0"/>
              <a:t>, </a:t>
            </a:r>
            <a:r>
              <a:rPr lang="en-GB" dirty="0" err="1"/>
              <a:t>Local_Authority</a:t>
            </a:r>
            <a:r>
              <a:rPr lang="en-GB" dirty="0"/>
              <a:t>_(District), </a:t>
            </a:r>
            <a:r>
              <a:rPr lang="en-GB" dirty="0" err="1"/>
              <a:t>Did_Police_Officer_Attend_Scene_of_Accident</a:t>
            </a:r>
            <a:endParaRPr lang="en-GB" dirty="0"/>
          </a:p>
          <a:p>
            <a:pPr lvl="2"/>
            <a:r>
              <a:rPr lang="en-GB" dirty="0"/>
              <a:t>Attribute too specific to be relevant to the study: </a:t>
            </a:r>
            <a:r>
              <a:rPr lang="en-GB" dirty="0" err="1"/>
              <a:t>Special_Conditions_at_Site</a:t>
            </a:r>
            <a:r>
              <a:rPr lang="en-GB" dirty="0"/>
              <a:t>, </a:t>
            </a:r>
            <a:r>
              <a:rPr lang="en-GB" dirty="0" err="1"/>
              <a:t>Pedestrian_Crossing-Human_Control</a:t>
            </a:r>
            <a:r>
              <a:rPr lang="en-GB" dirty="0"/>
              <a:t>, </a:t>
            </a:r>
            <a:r>
              <a:rPr lang="en-GB" dirty="0" err="1"/>
              <a:t>Location_Easting_OSGR</a:t>
            </a:r>
            <a:r>
              <a:rPr lang="en-GB" dirty="0"/>
              <a:t>, </a:t>
            </a:r>
            <a:r>
              <a:rPr lang="en-GB" dirty="0" err="1"/>
              <a:t>Location_Northing_OSGR</a:t>
            </a:r>
            <a:r>
              <a:rPr lang="en-GB" dirty="0"/>
              <a:t>, 1</a:t>
            </a:r>
            <a:r>
              <a:rPr lang="en-GB" baseline="30000" dirty="0"/>
              <a:t>st</a:t>
            </a:r>
            <a:r>
              <a:rPr lang="en-GB" dirty="0"/>
              <a:t>_Road_Class, </a:t>
            </a:r>
            <a:r>
              <a:rPr lang="en-GB" dirty="0" smtClean="0"/>
              <a:t>1</a:t>
            </a:r>
            <a:r>
              <a:rPr lang="en-GB" baseline="30000" dirty="0" smtClean="0"/>
              <a:t>st</a:t>
            </a:r>
            <a:r>
              <a:rPr lang="en-GB" dirty="0" smtClean="0"/>
              <a:t>_Road_Number</a:t>
            </a:r>
          </a:p>
          <a:p>
            <a:pPr lvl="1"/>
            <a:r>
              <a:rPr lang="en-GB" dirty="0"/>
              <a:t>R</a:t>
            </a:r>
            <a:r>
              <a:rPr lang="en-GB" dirty="0" smtClean="0"/>
              <a:t>emove </a:t>
            </a:r>
            <a:r>
              <a:rPr lang="en-GB" dirty="0"/>
              <a:t>any unknown, missing or other data. </a:t>
            </a:r>
            <a:endParaRPr lang="en-GB" dirty="0"/>
          </a:p>
          <a:p>
            <a:pPr lvl="1"/>
            <a:r>
              <a:rPr lang="en-GB" dirty="0" smtClean="0"/>
              <a:t>After </a:t>
            </a:r>
            <a:r>
              <a:rPr lang="en-GB" dirty="0"/>
              <a:t>the clean-up </a:t>
            </a:r>
            <a:r>
              <a:rPr lang="en-GB" dirty="0" smtClean="0"/>
              <a:t>total </a:t>
            </a:r>
            <a:r>
              <a:rPr lang="en-GB" dirty="0" err="1" smtClean="0"/>
              <a:t>dataframe</a:t>
            </a:r>
            <a:r>
              <a:rPr lang="en-GB" dirty="0" smtClean="0"/>
              <a:t> became </a:t>
            </a:r>
            <a:r>
              <a:rPr lang="en-GB" dirty="0"/>
              <a:t>116,806 so less than 5% data loss.</a:t>
            </a:r>
            <a:endParaRPr lang="en-GB" dirty="0" smtClean="0"/>
          </a:p>
        </p:txBody>
      </p:sp>
    </p:spTree>
    <p:extLst>
      <p:ext uri="{BB962C8B-B14F-4D97-AF65-F5344CB8AC3E}">
        <p14:creationId xmlns:p14="http://schemas.microsoft.com/office/powerpoint/2010/main" val="50714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half" idx="1"/>
          </p:nvPr>
        </p:nvSpPr>
        <p:spPr>
          <a:xfrm>
            <a:off x="1066800" y="1825624"/>
            <a:ext cx="10501808" cy="4575175"/>
          </a:xfrm>
        </p:spPr>
        <p:txBody>
          <a:bodyPr>
            <a:normAutofit/>
          </a:bodyPr>
          <a:lstStyle/>
          <a:p>
            <a:r>
              <a:rPr lang="en-GB" dirty="0" smtClean="0"/>
              <a:t>Analysis</a:t>
            </a:r>
          </a:p>
          <a:p>
            <a:pPr lvl="1"/>
            <a:r>
              <a:rPr lang="en-GB" dirty="0"/>
              <a:t>After this clean-up, the study ended up with 6 relevant attributes and the predicted one:</a:t>
            </a:r>
          </a:p>
          <a:p>
            <a:pPr lvl="2"/>
            <a:r>
              <a:rPr lang="en-GB" dirty="0" smtClean="0"/>
              <a:t>Day </a:t>
            </a:r>
            <a:r>
              <a:rPr lang="en-GB" dirty="0"/>
              <a:t>of Week: Monday through Sunday</a:t>
            </a:r>
          </a:p>
          <a:p>
            <a:pPr lvl="2"/>
            <a:r>
              <a:rPr lang="en-GB" dirty="0" smtClean="0"/>
              <a:t>Road </a:t>
            </a:r>
            <a:r>
              <a:rPr lang="en-GB" dirty="0"/>
              <a:t>Type: One way, single carriageway, double carriageway, slip road or roundabout</a:t>
            </a:r>
          </a:p>
          <a:p>
            <a:pPr lvl="2"/>
            <a:r>
              <a:rPr lang="en-GB" dirty="0" smtClean="0"/>
              <a:t>Light </a:t>
            </a:r>
            <a:r>
              <a:rPr lang="en-GB" dirty="0"/>
              <a:t>Conditions: Daylight, dark-lit and dark-unlit</a:t>
            </a:r>
          </a:p>
          <a:p>
            <a:pPr lvl="2"/>
            <a:r>
              <a:rPr lang="en-GB" dirty="0" smtClean="0"/>
              <a:t>Urban </a:t>
            </a:r>
            <a:r>
              <a:rPr lang="en-GB" dirty="0"/>
              <a:t>or Rural Area</a:t>
            </a:r>
          </a:p>
          <a:p>
            <a:pPr lvl="2"/>
            <a:r>
              <a:rPr lang="en-GB" dirty="0" smtClean="0"/>
              <a:t>Road </a:t>
            </a:r>
            <a:r>
              <a:rPr lang="en-GB" dirty="0"/>
              <a:t>Surface Conditions: Dry, Wet, Snow, Ice or Flood</a:t>
            </a:r>
          </a:p>
          <a:p>
            <a:pPr lvl="2"/>
            <a:r>
              <a:rPr lang="en-GB" dirty="0" smtClean="0"/>
              <a:t>Weather </a:t>
            </a:r>
            <a:r>
              <a:rPr lang="en-GB" dirty="0"/>
              <a:t>Conditions: Fine, Rain, Snow or </a:t>
            </a:r>
            <a:r>
              <a:rPr lang="en-GB" dirty="0" smtClean="0"/>
              <a:t>Fog</a:t>
            </a:r>
          </a:p>
        </p:txBody>
      </p:sp>
    </p:spTree>
    <p:extLst>
      <p:ext uri="{BB962C8B-B14F-4D97-AF65-F5344CB8AC3E}">
        <p14:creationId xmlns:p14="http://schemas.microsoft.com/office/powerpoint/2010/main" val="83690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half" idx="1"/>
          </p:nvPr>
        </p:nvSpPr>
        <p:spPr>
          <a:xfrm>
            <a:off x="1066800" y="1825624"/>
            <a:ext cx="10501808" cy="4575175"/>
          </a:xfrm>
        </p:spPr>
        <p:txBody>
          <a:bodyPr>
            <a:normAutofit/>
          </a:bodyPr>
          <a:lstStyle/>
          <a:p>
            <a:r>
              <a:rPr lang="en-GB" dirty="0" smtClean="0"/>
              <a:t>Analysis</a:t>
            </a:r>
          </a:p>
          <a:p>
            <a:pPr lvl="1"/>
            <a:r>
              <a:rPr lang="en-GB" dirty="0" smtClean="0"/>
              <a:t>Categorical Variables</a:t>
            </a:r>
          </a:p>
          <a:p>
            <a:pPr lvl="1"/>
            <a:r>
              <a:rPr lang="en-GB" dirty="0" smtClean="0"/>
              <a:t>Correlation between the variables using </a:t>
            </a:r>
            <a:r>
              <a:rPr lang="en-GB" dirty="0" err="1" smtClean="0"/>
              <a:t>heatmaps</a:t>
            </a:r>
            <a:endParaRPr lang="en-GB" dirty="0" smtClean="0"/>
          </a:p>
        </p:txBody>
      </p:sp>
      <p:pic>
        <p:nvPicPr>
          <p:cNvPr id="4" name="Picture 3"/>
          <p:cNvPicPr>
            <a:picLocks noChangeAspect="1"/>
          </p:cNvPicPr>
          <p:nvPr/>
        </p:nvPicPr>
        <p:blipFill>
          <a:blip r:embed="rId2"/>
          <a:stretch>
            <a:fillRect/>
          </a:stretch>
        </p:blipFill>
        <p:spPr>
          <a:xfrm>
            <a:off x="119336" y="3573016"/>
            <a:ext cx="3672408" cy="2385763"/>
          </a:xfrm>
          <a:prstGeom prst="rect">
            <a:avLst/>
          </a:prstGeom>
        </p:spPr>
      </p:pic>
      <p:pic>
        <p:nvPicPr>
          <p:cNvPr id="5" name="Picture 4"/>
          <p:cNvPicPr>
            <a:picLocks noChangeAspect="1"/>
          </p:cNvPicPr>
          <p:nvPr/>
        </p:nvPicPr>
        <p:blipFill>
          <a:blip r:embed="rId3"/>
          <a:stretch>
            <a:fillRect/>
          </a:stretch>
        </p:blipFill>
        <p:spPr>
          <a:xfrm>
            <a:off x="4316059" y="3550829"/>
            <a:ext cx="3559881" cy="2385763"/>
          </a:xfrm>
          <a:prstGeom prst="rect">
            <a:avLst/>
          </a:prstGeom>
        </p:spPr>
      </p:pic>
      <p:pic>
        <p:nvPicPr>
          <p:cNvPr id="6" name="Picture 5"/>
          <p:cNvPicPr>
            <a:picLocks noChangeAspect="1"/>
          </p:cNvPicPr>
          <p:nvPr/>
        </p:nvPicPr>
        <p:blipFill>
          <a:blip r:embed="rId4"/>
          <a:stretch>
            <a:fillRect/>
          </a:stretch>
        </p:blipFill>
        <p:spPr>
          <a:xfrm>
            <a:off x="8525420" y="3493971"/>
            <a:ext cx="3282894" cy="2499477"/>
          </a:xfrm>
          <a:prstGeom prst="rect">
            <a:avLst/>
          </a:prstGeom>
        </p:spPr>
      </p:pic>
    </p:spTree>
    <p:extLst>
      <p:ext uri="{BB962C8B-B14F-4D97-AF65-F5344CB8AC3E}">
        <p14:creationId xmlns:p14="http://schemas.microsoft.com/office/powerpoint/2010/main" val="286084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half" idx="1"/>
          </p:nvPr>
        </p:nvSpPr>
        <p:spPr>
          <a:xfrm>
            <a:off x="1066800" y="1825624"/>
            <a:ext cx="10501808" cy="4575175"/>
          </a:xfrm>
        </p:spPr>
        <p:txBody>
          <a:bodyPr>
            <a:normAutofit/>
          </a:bodyPr>
          <a:lstStyle/>
          <a:p>
            <a:r>
              <a:rPr lang="en-GB" dirty="0" smtClean="0"/>
              <a:t>Pearson Correlation</a:t>
            </a:r>
          </a:p>
          <a:p>
            <a:endParaRPr lang="en-GB" dirty="0"/>
          </a:p>
          <a:p>
            <a:endParaRPr lang="en-GB" dirty="0" smtClean="0"/>
          </a:p>
          <a:p>
            <a:endParaRPr lang="en-GB" dirty="0"/>
          </a:p>
          <a:p>
            <a:endParaRPr lang="en-GB" dirty="0" smtClean="0"/>
          </a:p>
          <a:p>
            <a:pPr lvl="1"/>
            <a:r>
              <a:rPr lang="en-GB" dirty="0" smtClean="0"/>
              <a:t>Removed 2 of the variables due to a very low correlation</a:t>
            </a:r>
          </a:p>
          <a:p>
            <a:pPr lvl="2"/>
            <a:r>
              <a:rPr lang="en-GB" dirty="0" smtClean="0"/>
              <a:t>Day of Week</a:t>
            </a:r>
          </a:p>
          <a:p>
            <a:pPr lvl="2"/>
            <a:r>
              <a:rPr lang="en-GB" dirty="0" smtClean="0"/>
              <a:t>Road Surface Condition</a:t>
            </a:r>
          </a:p>
        </p:txBody>
      </p:sp>
      <p:pic>
        <p:nvPicPr>
          <p:cNvPr id="4" name="Picture 3"/>
          <p:cNvPicPr>
            <a:picLocks noChangeAspect="1"/>
          </p:cNvPicPr>
          <p:nvPr/>
        </p:nvPicPr>
        <p:blipFill>
          <a:blip r:embed="rId2"/>
          <a:stretch>
            <a:fillRect/>
          </a:stretch>
        </p:blipFill>
        <p:spPr>
          <a:xfrm>
            <a:off x="631473" y="2636912"/>
            <a:ext cx="10929054" cy="1348691"/>
          </a:xfrm>
          <a:prstGeom prst="rect">
            <a:avLst/>
          </a:prstGeom>
        </p:spPr>
      </p:pic>
    </p:spTree>
    <p:extLst>
      <p:ext uri="{BB962C8B-B14F-4D97-AF65-F5344CB8AC3E}">
        <p14:creationId xmlns:p14="http://schemas.microsoft.com/office/powerpoint/2010/main" val="330531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35</TotalTime>
  <Words>610</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Medium</vt:lpstr>
      <vt:lpstr>Medical Design 16x9</vt:lpstr>
      <vt:lpstr>Accident Severity Analysis</vt:lpstr>
      <vt:lpstr>Table of Contents</vt:lpstr>
      <vt:lpstr>Introduction</vt:lpstr>
      <vt:lpstr>Data</vt:lpstr>
      <vt:lpstr>Data</vt:lpstr>
      <vt:lpstr>Methodology</vt:lpstr>
      <vt:lpstr>Methodology</vt:lpstr>
      <vt:lpstr>Methodology</vt:lpstr>
      <vt:lpstr>Methodology</vt:lpstr>
      <vt:lpstr>Methodology</vt:lpstr>
      <vt:lpstr>Results</vt:lpstr>
      <vt:lpstr>Results</vt:lpstr>
      <vt:lpstr>Conclusion</vt:lpstr>
    </vt:vector>
  </TitlesOfParts>
  <Company>Johnson Controls,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Eduardo Garcia Laresgoiti</dc:creator>
  <cp:lastModifiedBy>Eduardo Garcia Laresgoiti</cp:lastModifiedBy>
  <cp:revision>5</cp:revision>
  <dcterms:created xsi:type="dcterms:W3CDTF">2020-08-31T09:46:39Z</dcterms:created>
  <dcterms:modified xsi:type="dcterms:W3CDTF">2020-08-31T10:22:19Z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e01c0c-f9b3-4dc4-af0b-a82110cc37cd_Enabled">
    <vt:lpwstr>True</vt:lpwstr>
  </property>
  <property fmtid="{D5CDD505-2E9C-101B-9397-08002B2CF9AE}" pid="3" name="MSIP_Label_6be01c0c-f9b3-4dc4-af0b-a82110cc37cd_SiteId">
    <vt:lpwstr>a1f1e214-7ded-45b6-81a1-9e8ae3459641</vt:lpwstr>
  </property>
  <property fmtid="{D5CDD505-2E9C-101B-9397-08002B2CF9AE}" pid="4" name="MSIP_Label_6be01c0c-f9b3-4dc4-af0b-a82110cc37cd_Owner">
    <vt:lpwstr>jgarc61@jci.com</vt:lpwstr>
  </property>
  <property fmtid="{D5CDD505-2E9C-101B-9397-08002B2CF9AE}" pid="5" name="MSIP_Label_6be01c0c-f9b3-4dc4-af0b-a82110cc37cd_SetDate">
    <vt:lpwstr>2020-08-31T09:49:39.2344637Z</vt:lpwstr>
  </property>
  <property fmtid="{D5CDD505-2E9C-101B-9397-08002B2CF9AE}" pid="6" name="MSIP_Label_6be01c0c-f9b3-4dc4-af0b-a82110cc37cd_Name">
    <vt:lpwstr>Internal</vt:lpwstr>
  </property>
  <property fmtid="{D5CDD505-2E9C-101B-9397-08002B2CF9AE}" pid="7" name="MSIP_Label_6be01c0c-f9b3-4dc4-af0b-a82110cc37cd_Application">
    <vt:lpwstr>Microsoft Azure Information Protection</vt:lpwstr>
  </property>
  <property fmtid="{D5CDD505-2E9C-101B-9397-08002B2CF9AE}" pid="8" name="MSIP_Label_6be01c0c-f9b3-4dc4-af0b-a82110cc37cd_ActionId">
    <vt:lpwstr>76dee684-96b7-4c8e-980b-4dceb2fcd44f</vt:lpwstr>
  </property>
  <property fmtid="{D5CDD505-2E9C-101B-9397-08002B2CF9AE}" pid="9" name="MSIP_Label_6be01c0c-f9b3-4dc4-af0b-a82110cc37cd_Extended_MSFT_Method">
    <vt:lpwstr>Automatic</vt:lpwstr>
  </property>
  <property fmtid="{D5CDD505-2E9C-101B-9397-08002B2CF9AE}" pid="10" name="Information Classification">
    <vt:lpwstr>Internal</vt:lpwstr>
  </property>
</Properties>
</file>