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2" r:id="rId3"/>
    <p:sldId id="257" r:id="rId4"/>
    <p:sldId id="259" r:id="rId5"/>
    <p:sldId id="260" r:id="rId6"/>
    <p:sldId id="263" r:id="rId7"/>
    <p:sldId id="262" r:id="rId8"/>
    <p:sldId id="265" r:id="rId9"/>
    <p:sldId id="267" r:id="rId10"/>
    <p:sldId id="268" r:id="rId11"/>
    <p:sldId id="277" r:id="rId12"/>
    <p:sldId id="269" r:id="rId13"/>
    <p:sldId id="270" r:id="rId14"/>
    <p:sldId id="271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FF3"/>
    <a:srgbClr val="D6E3E7"/>
    <a:srgbClr val="00AFF0"/>
    <a:srgbClr val="46BA2F"/>
    <a:srgbClr val="87CB0F"/>
    <a:srgbClr val="C7DD03"/>
    <a:srgbClr val="CBE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97FA1-7BE4-4208-9944-AD001A986059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2861-8257-4C63-A6A1-BA07B6FFE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7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00A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 userDrawn="1"/>
        </p:nvGrpSpPr>
        <p:grpSpPr>
          <a:xfrm>
            <a:off x="8488691" y="5237933"/>
            <a:ext cx="1697061" cy="1746018"/>
            <a:chOff x="7116739" y="3435729"/>
            <a:chExt cx="1177268" cy="1211230"/>
          </a:xfrm>
        </p:grpSpPr>
        <p:sp>
          <p:nvSpPr>
            <p:cNvPr id="27" name="Semicírculos 26"/>
            <p:cNvSpPr/>
            <p:nvPr userDrawn="1"/>
          </p:nvSpPr>
          <p:spPr>
            <a:xfrm rot="21199919">
              <a:off x="7234990" y="3676635"/>
              <a:ext cx="961259" cy="884667"/>
            </a:xfrm>
            <a:prstGeom prst="blockArc">
              <a:avLst>
                <a:gd name="adj1" fmla="val 11717202"/>
                <a:gd name="adj2" fmla="val 20734459"/>
                <a:gd name="adj3" fmla="val 12365"/>
              </a:avLst>
            </a:prstGeom>
            <a:solidFill>
              <a:srgbClr val="CBE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Semicírculos 25"/>
            <p:cNvSpPr/>
            <p:nvPr userDrawn="1"/>
          </p:nvSpPr>
          <p:spPr>
            <a:xfrm rot="21377484">
              <a:off x="7176813" y="3543925"/>
              <a:ext cx="1085850" cy="1103034"/>
            </a:xfrm>
            <a:prstGeom prst="blockArc">
              <a:avLst>
                <a:gd name="adj1" fmla="val 11517428"/>
                <a:gd name="adj2" fmla="val 20667132"/>
                <a:gd name="adj3" fmla="val 14398"/>
              </a:avLst>
            </a:prstGeom>
            <a:solidFill>
              <a:srgbClr val="C7D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Semicírculos 24"/>
            <p:cNvSpPr/>
            <p:nvPr userDrawn="1"/>
          </p:nvSpPr>
          <p:spPr>
            <a:xfrm rot="254616">
              <a:off x="7162448" y="3472846"/>
              <a:ext cx="1085850" cy="1103034"/>
            </a:xfrm>
            <a:prstGeom prst="blockArc">
              <a:avLst>
                <a:gd name="adj1" fmla="val 10524161"/>
                <a:gd name="adj2" fmla="val 20510491"/>
                <a:gd name="adj3" fmla="val 11420"/>
              </a:avLst>
            </a:prstGeom>
            <a:solidFill>
              <a:srgbClr val="87CB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Semicírculos 23"/>
            <p:cNvSpPr/>
            <p:nvPr userDrawn="1"/>
          </p:nvSpPr>
          <p:spPr>
            <a:xfrm>
              <a:off x="7116739" y="3435729"/>
              <a:ext cx="1177268" cy="1177268"/>
            </a:xfrm>
            <a:prstGeom prst="blockArc">
              <a:avLst>
                <a:gd name="adj1" fmla="val 10800000"/>
                <a:gd name="adj2" fmla="val 20741020"/>
                <a:gd name="adj3" fmla="val 5829"/>
              </a:avLst>
            </a:prstGeom>
            <a:solidFill>
              <a:srgbClr val="46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405743" y="7530655"/>
            <a:ext cx="2743200" cy="365125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r">
              <a:defRPr/>
            </a:lvl1pPr>
          </a:lstStyle>
          <a:p>
            <a:fld id="{79B86BC5-D972-4678-9668-E422BD809535}" type="datetimeFigureOut">
              <a:rPr lang="pt-BR" smtClean="0"/>
              <a:pPr/>
              <a:t>25/09/2013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606143" y="7530655"/>
            <a:ext cx="4114800" cy="365125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178143" y="7530655"/>
            <a:ext cx="2743200" cy="365125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r">
              <a:defRPr/>
            </a:lvl1pPr>
          </a:lstStyle>
          <a:p>
            <a:fld id="{3086342E-4BDE-4606-8CD4-041F88E20CF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-189387" y="5600763"/>
            <a:ext cx="12933634" cy="1987948"/>
            <a:chOff x="-189387" y="5600763"/>
            <a:chExt cx="12933634" cy="1987948"/>
          </a:xfrm>
        </p:grpSpPr>
        <p:sp>
          <p:nvSpPr>
            <p:cNvPr id="8" name="Elipse 7"/>
            <p:cNvSpPr/>
            <p:nvPr userDrawn="1"/>
          </p:nvSpPr>
          <p:spPr>
            <a:xfrm>
              <a:off x="6662058" y="5738429"/>
              <a:ext cx="1631949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" name="Elipse 8"/>
            <p:cNvSpPr/>
            <p:nvPr userDrawn="1"/>
          </p:nvSpPr>
          <p:spPr>
            <a:xfrm>
              <a:off x="7982858" y="5905663"/>
              <a:ext cx="1695450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" name="Elipse 9"/>
            <p:cNvSpPr/>
            <p:nvPr userDrawn="1"/>
          </p:nvSpPr>
          <p:spPr>
            <a:xfrm>
              <a:off x="5342368" y="5961424"/>
              <a:ext cx="1774371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" name="Elipse 10"/>
            <p:cNvSpPr/>
            <p:nvPr userDrawn="1"/>
          </p:nvSpPr>
          <p:spPr>
            <a:xfrm>
              <a:off x="9322708" y="5600763"/>
              <a:ext cx="2101850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" name="Elipse 11"/>
            <p:cNvSpPr/>
            <p:nvPr userDrawn="1"/>
          </p:nvSpPr>
          <p:spPr>
            <a:xfrm>
              <a:off x="11048797" y="5873368"/>
              <a:ext cx="1695450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3" name="Elipse 12"/>
            <p:cNvSpPr/>
            <p:nvPr userDrawn="1"/>
          </p:nvSpPr>
          <p:spPr>
            <a:xfrm>
              <a:off x="3776437" y="5651761"/>
              <a:ext cx="2101850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" name="Elipse 13"/>
            <p:cNvSpPr/>
            <p:nvPr userDrawn="1"/>
          </p:nvSpPr>
          <p:spPr>
            <a:xfrm>
              <a:off x="1321913" y="5724067"/>
              <a:ext cx="1631949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" name="Elipse 14"/>
            <p:cNvSpPr/>
            <p:nvPr userDrawn="1"/>
          </p:nvSpPr>
          <p:spPr>
            <a:xfrm>
              <a:off x="2642713" y="5873369"/>
              <a:ext cx="1479344" cy="16452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6" name="Elipse 15"/>
            <p:cNvSpPr/>
            <p:nvPr userDrawn="1"/>
          </p:nvSpPr>
          <p:spPr>
            <a:xfrm>
              <a:off x="-189387" y="5947062"/>
              <a:ext cx="1965982" cy="1627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5526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3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rgbClr val="E6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5110842"/>
            <a:ext cx="12192000" cy="1747157"/>
          </a:xfrm>
          <a:prstGeom prst="rect">
            <a:avLst/>
          </a:prstGeom>
          <a:solidFill>
            <a:srgbClr val="D6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65" y="5094100"/>
            <a:ext cx="9117858" cy="1082864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B0F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6" y="5580167"/>
            <a:ext cx="2884714" cy="129457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 userDrawn="1"/>
        </p:nvSpPr>
        <p:spPr>
          <a:xfrm>
            <a:off x="1932868" y="6213092"/>
            <a:ext cx="7440555" cy="505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200" b="1" dirty="0" err="1" smtClean="0">
                <a:solidFill>
                  <a:schemeClr val="tx1"/>
                </a:solidFill>
              </a:rPr>
              <a:t>AuditIM</a:t>
            </a:r>
            <a:r>
              <a:rPr lang="pt-BR" sz="1200" b="1" dirty="0" smtClean="0">
                <a:solidFill>
                  <a:schemeClr val="tx1"/>
                </a:solidFill>
              </a:rPr>
              <a:t> - Auditoria do Skype em Ambientes de Desenvolvimento Distribuído de Software</a:t>
            </a:r>
          </a:p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Itamar Eduardo Gonçalves de Oliveira</a:t>
            </a:r>
          </a:p>
          <a:p>
            <a:pPr algn="r"/>
            <a:r>
              <a:rPr lang="pt-BR" sz="1000" dirty="0" smtClean="0">
                <a:solidFill>
                  <a:schemeClr val="tx1"/>
                </a:solidFill>
              </a:rPr>
              <a:t>Pós-graduação</a:t>
            </a:r>
            <a:r>
              <a:rPr lang="pt-BR" sz="1000" baseline="0" dirty="0" smtClean="0">
                <a:solidFill>
                  <a:schemeClr val="tx1"/>
                </a:solidFill>
              </a:rPr>
              <a:t> em Redes de Computadores</a:t>
            </a:r>
          </a:p>
          <a:p>
            <a:pPr algn="r"/>
            <a:r>
              <a:rPr lang="pt-BR" sz="1000" baseline="0" dirty="0" smtClean="0">
                <a:solidFill>
                  <a:schemeClr val="tx1"/>
                </a:solidFill>
              </a:rPr>
              <a:t>UTFPR - Universidade Tecnológica Federal do Paraná - Campus Cornélio Procópio</a:t>
            </a:r>
            <a:endParaRPr lang="pt-BR" sz="1000" dirty="0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26" y="6243375"/>
            <a:ext cx="1398983" cy="517778"/>
          </a:xfrm>
          <a:prstGeom prst="rect">
            <a:avLst/>
          </a:prstGeom>
        </p:spPr>
      </p:pic>
      <p:sp>
        <p:nvSpPr>
          <p:cNvPr id="14" name="Espaço Reservado para Conteúdo 2"/>
          <p:cNvSpPr>
            <a:spLocks noGrp="1"/>
          </p:cNvSpPr>
          <p:nvPr>
            <p:ph idx="10"/>
          </p:nvPr>
        </p:nvSpPr>
        <p:spPr>
          <a:xfrm>
            <a:off x="838200" y="396158"/>
            <a:ext cx="10515600" cy="4351338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2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64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82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rgbClr val="E6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 userDrawn="1"/>
        </p:nvSpPr>
        <p:spPr>
          <a:xfrm>
            <a:off x="0" y="5110842"/>
            <a:ext cx="12192000" cy="1747157"/>
          </a:xfrm>
          <a:prstGeom prst="rect">
            <a:avLst/>
          </a:prstGeom>
          <a:solidFill>
            <a:srgbClr val="D6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6" y="5580167"/>
            <a:ext cx="2884714" cy="1294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26" y="6243375"/>
            <a:ext cx="1398983" cy="5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3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85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6BC5-D972-4678-9668-E422BD809535}" type="datetimeFigureOut">
              <a:rPr lang="pt-BR" smtClean="0"/>
              <a:t>25/09/2013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342E-4BDE-4606-8CD4-041F88E20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3027066" y="1967916"/>
            <a:ext cx="2170510" cy="2218265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0394" y="3627260"/>
            <a:ext cx="1637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190"/>
              </a:spcBef>
              <a:spcAft>
                <a:spcPts val="0"/>
              </a:spcAft>
            </a:pPr>
            <a:r>
              <a:rPr lang="pt-BR" sz="1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Campus Cornélio Procópio</a:t>
            </a:r>
            <a:endParaRPr lang="pt-B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022850" y="160043"/>
            <a:ext cx="5029200" cy="5029200"/>
          </a:xfrm>
          <a:prstGeom prst="ellipse">
            <a:avLst/>
          </a:prstGeom>
          <a:solidFill>
            <a:srgbClr val="87CB0F"/>
          </a:solidFill>
          <a:ln w="57150">
            <a:solidFill>
              <a:srgbClr val="46B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0375" y="252357"/>
            <a:ext cx="6534150" cy="4323634"/>
          </a:xfrm>
        </p:spPr>
        <p:txBody>
          <a:bodyPr>
            <a:noAutofit/>
          </a:bodyPr>
          <a:lstStyle/>
          <a:p>
            <a:r>
              <a:rPr lang="pt-BR" sz="4400" dirty="0" err="1" smtClean="0">
                <a:solidFill>
                  <a:schemeClr val="bg1"/>
                </a:solidFill>
              </a:rPr>
              <a:t>AuditIM</a:t>
            </a:r>
            <a:r>
              <a:rPr lang="pt-BR" sz="4400" dirty="0">
                <a:solidFill>
                  <a:schemeClr val="bg1"/>
                </a:solidFill>
              </a:rPr>
              <a:t/>
            </a:r>
            <a:br>
              <a:rPr lang="pt-BR" sz="4400" dirty="0">
                <a:solidFill>
                  <a:schemeClr val="bg1"/>
                </a:solidFill>
              </a:rPr>
            </a:br>
            <a:r>
              <a:rPr lang="pt-BR" sz="4400" dirty="0" smtClean="0">
                <a:solidFill>
                  <a:schemeClr val="bg1"/>
                </a:solidFill>
              </a:rPr>
              <a:t>Auditoria do Skype</a:t>
            </a:r>
            <a:br>
              <a:rPr lang="pt-BR" sz="4400" dirty="0" smtClean="0">
                <a:solidFill>
                  <a:schemeClr val="bg1"/>
                </a:solidFill>
              </a:rPr>
            </a:br>
            <a:r>
              <a:rPr lang="pt-BR" sz="4400" dirty="0" smtClean="0">
                <a:solidFill>
                  <a:schemeClr val="bg1"/>
                </a:solidFill>
              </a:rPr>
              <a:t>em Ambientes de Desenvolvimento Distribuído de</a:t>
            </a:r>
            <a:br>
              <a:rPr lang="pt-BR" sz="4400" dirty="0" smtClean="0">
                <a:solidFill>
                  <a:schemeClr val="bg1"/>
                </a:solidFill>
              </a:rPr>
            </a:br>
            <a:r>
              <a:rPr lang="pt-BR" sz="4400" dirty="0" smtClean="0">
                <a:solidFill>
                  <a:schemeClr val="bg1"/>
                </a:solidFill>
              </a:rPr>
              <a:t>Software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386091" y="3077048"/>
            <a:ext cx="1982789" cy="1982789"/>
          </a:xfrm>
          <a:prstGeom prst="ellipse">
            <a:avLst/>
          </a:prstGeom>
          <a:solidFill>
            <a:srgbClr val="46BA2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62291" y="3030955"/>
            <a:ext cx="1906589" cy="2028882"/>
          </a:xfrm>
        </p:spPr>
        <p:txBody>
          <a:bodyPr>
            <a:normAutofit/>
          </a:bodyPr>
          <a:lstStyle/>
          <a:p>
            <a:endParaRPr lang="pt-BR" sz="1800" dirty="0" smtClean="0">
              <a:solidFill>
                <a:schemeClr val="bg1"/>
              </a:solidFill>
            </a:endParaRPr>
          </a:p>
          <a:p>
            <a:r>
              <a:rPr lang="pt-BR" sz="1800" dirty="0" smtClean="0">
                <a:solidFill>
                  <a:schemeClr val="bg1"/>
                </a:solidFill>
              </a:rPr>
              <a:t>Itamar</a:t>
            </a:r>
          </a:p>
          <a:p>
            <a:r>
              <a:rPr lang="pt-BR" sz="1800" dirty="0" smtClean="0">
                <a:solidFill>
                  <a:schemeClr val="bg1"/>
                </a:solidFill>
              </a:rPr>
              <a:t>Eduardo</a:t>
            </a:r>
          </a:p>
          <a:p>
            <a:r>
              <a:rPr lang="pt-BR" sz="1800" dirty="0" smtClean="0">
                <a:solidFill>
                  <a:schemeClr val="bg1"/>
                </a:solidFill>
              </a:rPr>
              <a:t>Gonçalves</a:t>
            </a:r>
          </a:p>
          <a:p>
            <a:r>
              <a:rPr lang="pt-BR" sz="1800" dirty="0" smtClean="0">
                <a:solidFill>
                  <a:schemeClr val="bg1"/>
                </a:solidFill>
              </a:rPr>
              <a:t>de Oliveira</a:t>
            </a: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39" y="2796783"/>
            <a:ext cx="1398983" cy="5177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956373" y="2114639"/>
            <a:ext cx="23118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190"/>
              </a:spcBef>
              <a:spcAft>
                <a:spcPts val="0"/>
              </a:spcAft>
            </a:pPr>
            <a:r>
              <a:rPr lang="pt-BR" sz="1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Pós Graduação</a:t>
            </a:r>
          </a:p>
          <a:p>
            <a:pPr algn="ctr">
              <a:spcBef>
                <a:spcPts val="1190"/>
              </a:spcBef>
              <a:spcAft>
                <a:spcPts val="0"/>
              </a:spcAft>
            </a:pPr>
            <a:r>
              <a:rPr lang="pt-BR" sz="1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Redes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4691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Proposta Desenvolvimento do </a:t>
            </a:r>
            <a:r>
              <a:rPr lang="pt-BR" dirty="0" err="1" smtClean="0"/>
              <a:t>AuditIM</a:t>
            </a:r>
            <a:endParaRPr lang="pt-BR" dirty="0" smtClean="0"/>
          </a:p>
          <a:p>
            <a:pPr lvl="1"/>
            <a:r>
              <a:rPr lang="pt-BR" dirty="0" err="1" smtClean="0"/>
              <a:t>plugin</a:t>
            </a:r>
            <a:r>
              <a:rPr lang="pt-BR" dirty="0" smtClean="0"/>
              <a:t> para o Skype: responsável pela coleta dos dados</a:t>
            </a:r>
          </a:p>
          <a:p>
            <a:pPr lvl="1"/>
            <a:r>
              <a:rPr lang="pt-BR" dirty="0" smtClean="0"/>
              <a:t>ferramenta web:  gerenciamento das informações e configurações</a:t>
            </a:r>
          </a:p>
          <a:p>
            <a:endParaRPr lang="pt-BR" dirty="0" smtClean="0"/>
          </a:p>
          <a:p>
            <a:r>
              <a:rPr lang="pt-BR" dirty="0" smtClean="0"/>
              <a:t>Skype4Py</a:t>
            </a:r>
          </a:p>
          <a:p>
            <a:pPr lvl="1"/>
            <a:r>
              <a:rPr lang="pt-BR" dirty="0" smtClean="0"/>
              <a:t>foi escolhido pela facilidade no uso e por ser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 lvl="1"/>
            <a:r>
              <a:rPr lang="pt-BR" dirty="0" smtClean="0"/>
              <a:t>linguagem Python para o desenvolvimento do </a:t>
            </a:r>
            <a:r>
              <a:rPr lang="pt-BR" dirty="0" err="1" smtClean="0"/>
              <a:t>plugin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documentação: </a:t>
            </a:r>
            <a:r>
              <a:rPr lang="pt-BR" sz="1800" dirty="0" smtClean="0"/>
              <a:t>http://skype4py.sourceforge.net/doc/html/ </a:t>
            </a:r>
          </a:p>
          <a:p>
            <a:pPr lvl="1"/>
            <a:r>
              <a:rPr lang="pt-BR" dirty="0" smtClean="0"/>
              <a:t>download da biblioteca: </a:t>
            </a:r>
            <a:r>
              <a:rPr lang="pt-BR" sz="1800" dirty="0" smtClean="0"/>
              <a:t>https://github.com/awahlig/skype4py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10" y="2499715"/>
            <a:ext cx="725510" cy="7255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91" y="4963165"/>
            <a:ext cx="725510" cy="7255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02" y="4106963"/>
            <a:ext cx="725510" cy="7255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04" y="4656823"/>
            <a:ext cx="725510" cy="7255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253" y="4147835"/>
            <a:ext cx="725510" cy="7255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571" y="3022522"/>
            <a:ext cx="725510" cy="725510"/>
          </a:xfrm>
          <a:prstGeom prst="rect">
            <a:avLst/>
          </a:prstGeom>
        </p:spPr>
      </p:pic>
      <p:cxnSp>
        <p:nvCxnSpPr>
          <p:cNvPr id="10" name="Conector de seta reta 9"/>
          <p:cNvCxnSpPr>
            <a:stCxn id="4" idx="2"/>
            <a:endCxn id="6" idx="0"/>
          </p:cNvCxnSpPr>
          <p:nvPr/>
        </p:nvCxnSpPr>
        <p:spPr>
          <a:xfrm flipH="1">
            <a:off x="9090057" y="3225225"/>
            <a:ext cx="579208" cy="881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3"/>
            <a:endCxn id="6" idx="2"/>
          </p:cNvCxnSpPr>
          <p:nvPr/>
        </p:nvCxnSpPr>
        <p:spPr>
          <a:xfrm flipV="1">
            <a:off x="8582701" y="4832473"/>
            <a:ext cx="507356" cy="493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2"/>
            <a:endCxn id="7" idx="1"/>
          </p:cNvCxnSpPr>
          <p:nvPr/>
        </p:nvCxnSpPr>
        <p:spPr>
          <a:xfrm>
            <a:off x="9090057" y="4832473"/>
            <a:ext cx="1030247" cy="187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8" idx="2"/>
          </p:cNvCxnSpPr>
          <p:nvPr/>
        </p:nvCxnSpPr>
        <p:spPr>
          <a:xfrm flipV="1">
            <a:off x="10845814" y="4873345"/>
            <a:ext cx="357194" cy="146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9" idx="2"/>
            <a:endCxn id="8" idx="0"/>
          </p:cNvCxnSpPr>
          <p:nvPr/>
        </p:nvCxnSpPr>
        <p:spPr>
          <a:xfrm flipH="1">
            <a:off x="11203008" y="3748032"/>
            <a:ext cx="184318" cy="399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66" y="3429396"/>
            <a:ext cx="1326437" cy="132643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23" y="2888236"/>
            <a:ext cx="899998" cy="89999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392" y="3021053"/>
            <a:ext cx="812860" cy="81286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58" y="1684051"/>
            <a:ext cx="946316" cy="946316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0867089" y="1876811"/>
            <a:ext cx="1209285" cy="828487"/>
            <a:chOff x="9413117" y="297049"/>
            <a:chExt cx="1209285" cy="828487"/>
          </a:xfrm>
        </p:grpSpPr>
        <p:grpSp>
          <p:nvGrpSpPr>
            <p:cNvPr id="38" name="Grupo 37"/>
            <p:cNvGrpSpPr/>
            <p:nvPr/>
          </p:nvGrpSpPr>
          <p:grpSpPr>
            <a:xfrm>
              <a:off x="9689800" y="297049"/>
              <a:ext cx="932602" cy="755478"/>
              <a:chOff x="6380660" y="4570442"/>
              <a:chExt cx="1214900" cy="984161"/>
            </a:xfrm>
          </p:grpSpPr>
          <p:pic>
            <p:nvPicPr>
              <p:cNvPr id="35" name="Imagem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660" y="4570442"/>
                <a:ext cx="984161" cy="984161"/>
              </a:xfrm>
              <a:prstGeom prst="rect">
                <a:avLst/>
              </a:prstGeom>
            </p:spPr>
          </p:pic>
          <p:pic>
            <p:nvPicPr>
              <p:cNvPr id="36" name="Imagem 3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2868" y="4598861"/>
                <a:ext cx="712692" cy="712692"/>
              </a:xfrm>
              <a:prstGeom prst="rect">
                <a:avLst/>
              </a:prstGeom>
            </p:spPr>
          </p:pic>
        </p:grpSp>
        <p:grpSp>
          <p:nvGrpSpPr>
            <p:cNvPr id="39" name="Grupo 38"/>
            <p:cNvGrpSpPr/>
            <p:nvPr/>
          </p:nvGrpSpPr>
          <p:grpSpPr>
            <a:xfrm>
              <a:off x="9413117" y="522236"/>
              <a:ext cx="614751" cy="603300"/>
              <a:chOff x="5299480" y="4507802"/>
              <a:chExt cx="1143160" cy="1121867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773" y="4507802"/>
                <a:ext cx="1121867" cy="1121867"/>
              </a:xfrm>
              <a:prstGeom prst="rect">
                <a:avLst/>
              </a:prstGeom>
            </p:spPr>
          </p:pic>
          <p:pic>
            <p:nvPicPr>
              <p:cNvPr id="37" name="Imagem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9480" y="5103933"/>
                <a:ext cx="443973" cy="443973"/>
              </a:xfrm>
              <a:prstGeom prst="rect">
                <a:avLst/>
              </a:prstGeom>
            </p:spPr>
          </p:pic>
        </p:grpSp>
      </p:grpSp>
      <p:cxnSp>
        <p:nvCxnSpPr>
          <p:cNvPr id="42" name="Conector de seta reta 41"/>
          <p:cNvCxnSpPr>
            <a:stCxn id="20" idx="2"/>
            <a:endCxn id="21" idx="0"/>
          </p:cNvCxnSpPr>
          <p:nvPr/>
        </p:nvCxnSpPr>
        <p:spPr>
          <a:xfrm>
            <a:off x="10701416" y="2630367"/>
            <a:ext cx="26506" cy="257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O ambiente de desenvolvimento:</a:t>
            </a:r>
          </a:p>
          <a:p>
            <a:pPr lvl="1"/>
            <a:r>
              <a:rPr lang="pt-BR" dirty="0"/>
              <a:t>Estação com </a:t>
            </a:r>
            <a:r>
              <a:rPr lang="pt-BR" dirty="0" err="1"/>
              <a:t>Ubuntu</a:t>
            </a:r>
            <a:r>
              <a:rPr lang="pt-BR" dirty="0"/>
              <a:t> </a:t>
            </a:r>
            <a:r>
              <a:rPr lang="pt-BR" dirty="0" err="1"/>
              <a:t>Gnome</a:t>
            </a:r>
            <a:r>
              <a:rPr lang="pt-BR" dirty="0"/>
              <a:t> 13.04</a:t>
            </a:r>
          </a:p>
          <a:p>
            <a:pPr lvl="1"/>
            <a:r>
              <a:rPr lang="pt-BR" dirty="0"/>
              <a:t>Eclipse </a:t>
            </a:r>
            <a:r>
              <a:rPr lang="pt-BR" dirty="0" smtClean="0"/>
              <a:t>IDE com </a:t>
            </a:r>
            <a:r>
              <a:rPr lang="pt-BR" dirty="0" err="1" smtClean="0"/>
              <a:t>PyDev</a:t>
            </a:r>
            <a:endParaRPr lang="pt-BR" dirty="0"/>
          </a:p>
          <a:p>
            <a:pPr lvl="1"/>
            <a:r>
              <a:rPr lang="pt-BR" dirty="0"/>
              <a:t>Após o desenvolvimento e testes iniciais os códigos do gerenciador e banco de dados foram migrados para um servidor nas nuvens.</a:t>
            </a:r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1" y="2445889"/>
            <a:ext cx="3408761" cy="29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p</a:t>
            </a:r>
            <a:r>
              <a:rPr lang="pt-BR" dirty="0" smtClean="0"/>
              <a:t>rincipais funcionalidades do </a:t>
            </a:r>
            <a:r>
              <a:rPr lang="pt-BR" dirty="0" err="1" smtClean="0"/>
              <a:t>plugin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Iniciar o Skype se o mesmo não estiver em execução;</a:t>
            </a:r>
          </a:p>
          <a:p>
            <a:pPr lvl="1"/>
            <a:r>
              <a:rPr lang="pt-BR" dirty="0" smtClean="0"/>
              <a:t>verificar se o usuário tem direito de utilizar o Skype;</a:t>
            </a:r>
          </a:p>
          <a:p>
            <a:pPr lvl="1"/>
            <a:r>
              <a:rPr lang="pt-BR" dirty="0" smtClean="0"/>
              <a:t>verificar se os contatos da lista do usuário </a:t>
            </a:r>
            <a:r>
              <a:rPr lang="pt-BR" dirty="0" err="1" smtClean="0"/>
              <a:t>logado</a:t>
            </a:r>
            <a:r>
              <a:rPr lang="pt-BR" dirty="0" smtClean="0"/>
              <a:t> estão autorizados e bloquear os contatos não autorizados;</a:t>
            </a:r>
          </a:p>
          <a:p>
            <a:pPr lvl="1"/>
            <a:r>
              <a:rPr lang="pt-BR" dirty="0" smtClean="0"/>
              <a:t>Monitorar as mensagens recebidas e enviadas salvando uma cópia no banco de dados no servidor;</a:t>
            </a:r>
          </a:p>
        </p:txBody>
      </p:sp>
      <p:pic>
        <p:nvPicPr>
          <p:cNvPr id="1027" name="Picture 3" descr="0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 b="8667"/>
          <a:stretch/>
        </p:blipFill>
        <p:spPr bwMode="auto">
          <a:xfrm>
            <a:off x="7281327" y="3657600"/>
            <a:ext cx="2608064" cy="206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0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3" b="5702"/>
          <a:stretch/>
        </p:blipFill>
        <p:spPr bwMode="auto">
          <a:xfrm>
            <a:off x="9373423" y="3438659"/>
            <a:ext cx="2494719" cy="179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5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F</a:t>
            </a:r>
            <a:r>
              <a:rPr lang="pt-BR" dirty="0" smtClean="0"/>
              <a:t>erramenta web:</a:t>
            </a:r>
          </a:p>
          <a:p>
            <a:pPr lvl="1"/>
            <a:r>
              <a:rPr lang="pt-BR" dirty="0" smtClean="0"/>
              <a:t>PHP, HTML, CSS e </a:t>
            </a:r>
            <a:r>
              <a:rPr lang="pt-BR" dirty="0" err="1" smtClean="0"/>
              <a:t>Javascript</a:t>
            </a:r>
            <a:r>
              <a:rPr lang="pt-BR" dirty="0" smtClean="0"/>
              <a:t> e utiliza o banco de dados MySQL.</a:t>
            </a:r>
          </a:p>
          <a:p>
            <a:r>
              <a:rPr lang="pt-BR" dirty="0"/>
              <a:t>P</a:t>
            </a:r>
            <a:r>
              <a:rPr lang="pt-BR" dirty="0" smtClean="0"/>
              <a:t>ermite:</a:t>
            </a:r>
          </a:p>
          <a:p>
            <a:pPr lvl="1"/>
            <a:r>
              <a:rPr lang="pt-BR" dirty="0" smtClean="0"/>
              <a:t>Configurar os usuários que têm permissão para utilizar o Skype;</a:t>
            </a:r>
          </a:p>
          <a:p>
            <a:pPr lvl="1"/>
            <a:r>
              <a:rPr lang="pt-BR" dirty="0" smtClean="0"/>
              <a:t>Configurar os contatos que os usuários têm permissão de interagir;</a:t>
            </a:r>
          </a:p>
          <a:p>
            <a:pPr lvl="1"/>
            <a:r>
              <a:rPr lang="pt-BR" dirty="0" smtClean="0"/>
              <a:t>Exibir os registros de conversas coletadas</a:t>
            </a:r>
          </a:p>
          <a:p>
            <a:pPr lvl="2"/>
            <a:r>
              <a:rPr lang="pt-BR" dirty="0" smtClean="0"/>
              <a:t>busca por palavras-chave;</a:t>
            </a:r>
          </a:p>
          <a:p>
            <a:pPr lvl="2"/>
            <a:r>
              <a:rPr lang="pt-BR" dirty="0" smtClean="0"/>
              <a:t>usuário;</a:t>
            </a:r>
          </a:p>
          <a:p>
            <a:pPr lvl="2"/>
            <a:r>
              <a:rPr lang="pt-BR" dirty="0" smtClean="0"/>
              <a:t>contato;</a:t>
            </a:r>
          </a:p>
          <a:p>
            <a:pPr lvl="2"/>
            <a:r>
              <a:rPr lang="pt-BR" dirty="0" smtClean="0"/>
              <a:t>usuário x contato;</a:t>
            </a:r>
          </a:p>
          <a:p>
            <a:pPr lvl="2"/>
            <a:r>
              <a:rPr lang="pt-BR" dirty="0" smtClean="0"/>
              <a:t>período.</a:t>
            </a:r>
            <a:endParaRPr lang="pt-BR" dirty="0"/>
          </a:p>
        </p:txBody>
      </p:sp>
      <p:pic>
        <p:nvPicPr>
          <p:cNvPr id="4098" name="Picture 2" descr="0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86" y="3182052"/>
            <a:ext cx="2983753" cy="199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0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04" y="4288348"/>
            <a:ext cx="3976910" cy="131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14" y="2571827"/>
            <a:ext cx="3738272" cy="257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9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>
          <a:xfrm>
            <a:off x="838199" y="396158"/>
            <a:ext cx="10837571" cy="4351338"/>
          </a:xfrm>
        </p:spPr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ede </a:t>
            </a:r>
            <a:r>
              <a:rPr lang="pt-BR" dirty="0"/>
              <a:t>de interação entre  os  </a:t>
            </a:r>
            <a:r>
              <a:rPr lang="pt-BR" dirty="0" smtClean="0"/>
              <a:t>usuários: </a:t>
            </a:r>
            <a:r>
              <a:rPr lang="pt-BR" dirty="0" err="1" smtClean="0"/>
              <a:t>PieSpy</a:t>
            </a:r>
            <a:r>
              <a:rPr lang="pt-BR" dirty="0" smtClean="0"/>
              <a:t>, </a:t>
            </a:r>
            <a:r>
              <a:rPr lang="pt-BR" sz="2000" dirty="0" err="1"/>
              <a:t>Mutton</a:t>
            </a:r>
            <a:r>
              <a:rPr lang="pt-BR" sz="2000" dirty="0"/>
              <a:t> (2003)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dirty="0"/>
              <a:t>P</a:t>
            </a:r>
            <a:r>
              <a:rPr lang="pt-BR" dirty="0" smtClean="0"/>
              <a:t>adrão </a:t>
            </a:r>
            <a:r>
              <a:rPr lang="pt-BR" dirty="0"/>
              <a:t>de comunicação </a:t>
            </a:r>
            <a:r>
              <a:rPr lang="pt-BR" dirty="0" smtClean="0"/>
              <a:t>para troca de mensagens, </a:t>
            </a:r>
            <a:r>
              <a:rPr lang="pt-BR" sz="2000" dirty="0" err="1" smtClean="0"/>
              <a:t>Cataldo</a:t>
            </a:r>
            <a:r>
              <a:rPr lang="pt-BR" sz="2000" dirty="0" smtClean="0"/>
              <a:t> </a:t>
            </a:r>
            <a:r>
              <a:rPr lang="pt-BR" sz="2000" dirty="0"/>
              <a:t>e </a:t>
            </a:r>
            <a:r>
              <a:rPr lang="pt-BR" sz="2000" dirty="0" err="1"/>
              <a:t>Herbsleb</a:t>
            </a:r>
            <a:r>
              <a:rPr lang="pt-BR" sz="2000" dirty="0"/>
              <a:t> (2008)</a:t>
            </a:r>
            <a:endParaRPr lang="pt-BR" dirty="0"/>
          </a:p>
        </p:txBody>
      </p:sp>
      <p:pic>
        <p:nvPicPr>
          <p:cNvPr id="5122" name="Picture 2" descr="http://www.jibble.org/piespy/images/frame029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1966" r="5317" b="4513"/>
          <a:stretch/>
        </p:blipFill>
        <p:spPr bwMode="auto">
          <a:xfrm>
            <a:off x="8591651" y="2122168"/>
            <a:ext cx="3084119" cy="23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Skype em ambientes </a:t>
            </a:r>
            <a:r>
              <a:rPr lang="pt-BR" dirty="0"/>
              <a:t>de </a:t>
            </a:r>
            <a:r>
              <a:rPr lang="pt-BR" dirty="0" smtClean="0"/>
              <a:t>DDS;</a:t>
            </a:r>
          </a:p>
          <a:p>
            <a:endParaRPr lang="pt-BR" dirty="0" smtClean="0"/>
          </a:p>
          <a:p>
            <a:r>
              <a:rPr lang="pt-BR" dirty="0" smtClean="0"/>
              <a:t>Ferramentas </a:t>
            </a:r>
            <a:r>
              <a:rPr lang="pt-BR" dirty="0"/>
              <a:t>para auditoria do </a:t>
            </a:r>
            <a:r>
              <a:rPr lang="pt-BR" dirty="0" smtClean="0"/>
              <a:t>Skype;</a:t>
            </a:r>
          </a:p>
          <a:p>
            <a:endParaRPr lang="pt-BR" dirty="0" smtClean="0"/>
          </a:p>
          <a:p>
            <a:r>
              <a:rPr lang="pt-BR" dirty="0" smtClean="0"/>
              <a:t>Necessidade do desenvolvimento de uma ferramenta;</a:t>
            </a:r>
          </a:p>
          <a:p>
            <a:endParaRPr lang="pt-BR" dirty="0"/>
          </a:p>
          <a:p>
            <a:r>
              <a:rPr lang="pt-BR" dirty="0" smtClean="0"/>
              <a:t>Ferramentas que possibilitam o desenvolvimento do </a:t>
            </a:r>
            <a:r>
              <a:rPr lang="pt-BR" dirty="0" err="1" smtClean="0"/>
              <a:t>plugin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46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Possível </a:t>
            </a:r>
            <a:r>
              <a:rPr lang="pt-BR" dirty="0"/>
              <a:t>a utilização da API </a:t>
            </a:r>
            <a:r>
              <a:rPr lang="pt-BR" dirty="0" smtClean="0"/>
              <a:t>fornecida </a:t>
            </a:r>
            <a:r>
              <a:rPr lang="pt-BR" dirty="0"/>
              <a:t>pelo Skype </a:t>
            </a:r>
            <a:r>
              <a:rPr lang="pt-BR" dirty="0" smtClean="0"/>
              <a:t>para desenvolvimento </a:t>
            </a:r>
            <a:r>
              <a:rPr lang="pt-BR" dirty="0"/>
              <a:t>de um </a:t>
            </a:r>
            <a:r>
              <a:rPr lang="pt-BR" dirty="0" err="1" smtClean="0"/>
              <a:t>plugin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Suporte </a:t>
            </a:r>
            <a:r>
              <a:rPr lang="pt-BR" dirty="0"/>
              <a:t>e o acesso a Skype API será descontinuado até o fim de 2013.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64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8. 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AthTek</a:t>
            </a:r>
            <a:r>
              <a:rPr lang="en-US" dirty="0"/>
              <a:t> Software. (2013). “</a:t>
            </a:r>
            <a:r>
              <a:rPr lang="en-US" dirty="0" err="1"/>
              <a:t>AthTek</a:t>
            </a:r>
            <a:r>
              <a:rPr lang="en-US" dirty="0"/>
              <a:t> Video Call Recorder”, shop.skype.com/apps/Call-recording-audio-video/AthTek-Video-Call-Recorder.html,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/>
              <a:t>Bates, Tony. (2011). “Tony Bates Weighs in on Microsoft's Acquisition of Skype” http://blogs.skype.com/2011/10/14/acquisitionclose,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pt-BR" dirty="0"/>
              <a:t>Blog Microsoft Brasil. (2012). “Agora você pode falar com seus contatos do Messenger pelo Skype!” http://www.blogmicrosoftbrasil.com.br/agora-voce-pode-falar-com-seus-contatos-do-messenger-pelo-skype/, Maio 2013</a:t>
            </a:r>
          </a:p>
          <a:p>
            <a:r>
              <a:rPr lang="en-US" dirty="0" err="1"/>
              <a:t>BluePlex</a:t>
            </a:r>
            <a:r>
              <a:rPr lang="en-US" dirty="0"/>
              <a:t>. (2013). “</a:t>
            </a:r>
            <a:r>
              <a:rPr lang="en-US" dirty="0" err="1"/>
              <a:t>IMControl</a:t>
            </a:r>
            <a:r>
              <a:rPr lang="en-US" dirty="0"/>
              <a:t>”, http://www.imcontrol.com.br/,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pt-BR" dirty="0" err="1"/>
              <a:t>Cataldo</a:t>
            </a:r>
            <a:r>
              <a:rPr lang="pt-BR" dirty="0"/>
              <a:t>, Marcelo e </a:t>
            </a:r>
            <a:r>
              <a:rPr lang="pt-BR" dirty="0" err="1"/>
              <a:t>Herbsleb</a:t>
            </a:r>
            <a:r>
              <a:rPr lang="pt-BR" dirty="0"/>
              <a:t>, James D. (2008). </a:t>
            </a:r>
            <a:r>
              <a:rPr lang="en-US" dirty="0"/>
              <a:t>"Communication Networks in Geographically Distributed Software Development", http://doi.acm.org/10.1145/1460563.1460654, </a:t>
            </a:r>
            <a:r>
              <a:rPr lang="en-US" dirty="0" err="1"/>
              <a:t>Junho</a:t>
            </a:r>
            <a:r>
              <a:rPr lang="en-US" dirty="0"/>
              <a:t> 2013</a:t>
            </a:r>
            <a:endParaRPr lang="pt-BR" dirty="0"/>
          </a:p>
          <a:p>
            <a:r>
              <a:rPr lang="pt-BR" dirty="0" err="1"/>
              <a:t>Fujimoto</a:t>
            </a:r>
            <a:r>
              <a:rPr lang="pt-BR" dirty="0"/>
              <a:t>, </a:t>
            </a:r>
            <a:r>
              <a:rPr lang="pt-BR" dirty="0" err="1"/>
              <a:t>Masaki</a:t>
            </a:r>
            <a:r>
              <a:rPr lang="pt-BR" dirty="0"/>
              <a:t>. (2008). "</a:t>
            </a:r>
            <a:r>
              <a:rPr lang="pt-BR" dirty="0" err="1"/>
              <a:t>Fujimoto</a:t>
            </a:r>
            <a:r>
              <a:rPr lang="pt-BR" dirty="0"/>
              <a:t>/</a:t>
            </a:r>
            <a:r>
              <a:rPr lang="pt-BR" dirty="0" err="1"/>
              <a:t>php-skype</a:t>
            </a:r>
            <a:r>
              <a:rPr lang="pt-BR" dirty="0"/>
              <a:t>". https://github.com/fujimoto/php-skype/, Julho 2013</a:t>
            </a:r>
          </a:p>
          <a:p>
            <a:r>
              <a:rPr lang="pt-BR" dirty="0" err="1"/>
              <a:t>Hisano</a:t>
            </a:r>
            <a:r>
              <a:rPr lang="pt-BR" dirty="0"/>
              <a:t>, </a:t>
            </a:r>
            <a:r>
              <a:rPr lang="pt-BR" dirty="0" err="1"/>
              <a:t>Koji</a:t>
            </a:r>
            <a:r>
              <a:rPr lang="pt-BR" dirty="0"/>
              <a:t> e </a:t>
            </a:r>
            <a:r>
              <a:rPr lang="pt-BR" dirty="0" err="1"/>
              <a:t>Lamot</a:t>
            </a:r>
            <a:r>
              <a:rPr lang="pt-BR" dirty="0"/>
              <a:t> Bart. (2010). "Skype4Java(Skype API for Java)". skype.sourceforge.jp/</a:t>
            </a:r>
            <a:r>
              <a:rPr lang="pt-BR" dirty="0" err="1"/>
              <a:t>index.php?Skype</a:t>
            </a:r>
            <a:r>
              <a:rPr lang="pt-BR" dirty="0"/>
              <a:t> API For Java (</a:t>
            </a:r>
            <a:r>
              <a:rPr lang="pt-BR" dirty="0" err="1"/>
              <a:t>English</a:t>
            </a:r>
            <a:r>
              <a:rPr lang="pt-BR" dirty="0"/>
              <a:t>), Julho 2013</a:t>
            </a:r>
          </a:p>
          <a:p>
            <a:r>
              <a:rPr lang="en-US" dirty="0" err="1"/>
              <a:t>Idroo</a:t>
            </a:r>
            <a:r>
              <a:rPr lang="en-US" dirty="0"/>
              <a:t>. (2010). “Online Educational Whiteboard” http://shop.skype.com/apps/Sharing-and-collaborating/IDroo.html,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pt-BR" dirty="0" err="1"/>
              <a:t>L'Erario</a:t>
            </a:r>
            <a:r>
              <a:rPr lang="pt-BR" dirty="0"/>
              <a:t>, Alexandre. (2009). “M3DS: um modelo de dinâmica de desenvolvimento distribuído de software”. Tese Doutorado. Curso de Engenharia de Produção, Departamento de Engenharia de Produção, Escola Politécnica da Universidade de São Paulo</a:t>
            </a:r>
          </a:p>
          <a:p>
            <a:r>
              <a:rPr lang="en-US" dirty="0"/>
              <a:t>Malik, </a:t>
            </a:r>
            <a:r>
              <a:rPr lang="en-US" dirty="0" err="1"/>
              <a:t>Om.</a:t>
            </a:r>
            <a:r>
              <a:rPr lang="en-US" dirty="0"/>
              <a:t> (2013). “Skype says it will kill its Desktop API by end of 2013” http://gigaom.com/2013/07/13/skype-says-it-will-kill-desktop-api-by-end-of-2013/, </a:t>
            </a:r>
            <a:r>
              <a:rPr lang="en-US" dirty="0" err="1"/>
              <a:t>Julho</a:t>
            </a:r>
            <a:r>
              <a:rPr lang="en-US" dirty="0"/>
              <a:t> </a:t>
            </a:r>
            <a:r>
              <a:rPr lang="en-US" dirty="0" smtClean="0"/>
              <a:t>2013</a:t>
            </a:r>
          </a:p>
          <a:p>
            <a:r>
              <a:rPr lang="en-US" dirty="0"/>
              <a:t>Microsoft Press. (2011). “Microsoft Officially Welcomes Skype” http://www.microsoft.com/en-us/news/press/2011/oct11/10-13SkypePR.aspx,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 err="1"/>
              <a:t>Munsell</a:t>
            </a:r>
            <a:r>
              <a:rPr lang="en-US" dirty="0"/>
              <a:t>, </a:t>
            </a:r>
            <a:r>
              <a:rPr lang="en-US" dirty="0" err="1"/>
              <a:t>Parri</a:t>
            </a:r>
            <a:r>
              <a:rPr lang="en-US" dirty="0"/>
              <a:t>. (2013). “Skype and Messenger Coming Together: The Next Chapter” http://blogs.skype.com/2013/02/15/skype-and-messenger-coming-together-the-next-chapter/,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smtClean="0"/>
              <a:t>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8. 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err="1" smtClean="0"/>
              <a:t>Mutton</a:t>
            </a:r>
            <a:r>
              <a:rPr lang="pt-BR" dirty="0"/>
              <a:t>, Paul. (2003). </a:t>
            </a:r>
            <a:r>
              <a:rPr lang="en-US" dirty="0"/>
              <a:t>“</a:t>
            </a:r>
            <a:r>
              <a:rPr lang="en-US" dirty="0" err="1"/>
              <a:t>PieSpy</a:t>
            </a:r>
            <a:r>
              <a:rPr lang="en-US" dirty="0"/>
              <a:t> Social Network Bot”. www.jibble.org/piespy/, </a:t>
            </a:r>
            <a:r>
              <a:rPr lang="en-US" dirty="0" err="1"/>
              <a:t>Junho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 err="1"/>
              <a:t>Niemelä</a:t>
            </a:r>
            <a:r>
              <a:rPr lang="en-US" dirty="0"/>
              <a:t>, </a:t>
            </a:r>
            <a:r>
              <a:rPr lang="en-US" dirty="0" err="1"/>
              <a:t>Mikko</a:t>
            </a:r>
            <a:r>
              <a:rPr lang="en-US" dirty="0"/>
              <a:t>. (2010). "Choosing corporate level instant messaging system and implementing audit controls" http://www.sans.org/reading_room/whitepapers/auditing/choosing-corporate-level-instant-messaging-system-implementing-audit-controls_33463, </a:t>
            </a:r>
            <a:r>
              <a:rPr lang="en-US" dirty="0" err="1"/>
              <a:t>Julho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 err="1"/>
              <a:t>Pergamon</a:t>
            </a:r>
            <a:r>
              <a:rPr lang="en-US" dirty="0"/>
              <a:t>. (2007). “Management Extra Effective Communications” http://goo.gl/DXlQlR, </a:t>
            </a:r>
            <a:r>
              <a:rPr lang="en-US" dirty="0" err="1"/>
              <a:t>Junho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 err="1"/>
              <a:t>Scand</a:t>
            </a:r>
            <a:r>
              <a:rPr lang="en-US" dirty="0"/>
              <a:t> Ltd. (2011). “</a:t>
            </a:r>
            <a:r>
              <a:rPr lang="en-US" dirty="0" err="1"/>
              <a:t>SkyHistory</a:t>
            </a:r>
            <a:r>
              <a:rPr lang="en-US" dirty="0"/>
              <a:t>”, http://shop.skype.com/apps/Chat-history-management/SkyHistory.html,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pt-BR" dirty="0"/>
              <a:t>Skype 1. (2013). "O que é o Skype". http://www.skype.com/pt-br/what-is-skype/.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/>
              <a:t>Skype 2. (2013). "Download Skype". http://www.skype.com/pt-br/download-skype/. </a:t>
            </a:r>
            <a:r>
              <a:rPr lang="pt-BR" dirty="0"/>
              <a:t>Maio 2013</a:t>
            </a:r>
          </a:p>
          <a:p>
            <a:r>
              <a:rPr lang="pt-BR" dirty="0"/>
              <a:t>Skype 3. (2013). “Skype Desktop API </a:t>
            </a:r>
            <a:r>
              <a:rPr lang="pt-BR" dirty="0" err="1"/>
              <a:t>Reference</a:t>
            </a:r>
            <a:r>
              <a:rPr lang="pt-BR" dirty="0"/>
              <a:t> Manual”. http://developer.skype.com/resources/SkypeDesktopAPIReferenceManual.pdf,  Maio 2013</a:t>
            </a:r>
          </a:p>
          <a:p>
            <a:r>
              <a:rPr lang="en-US" dirty="0"/>
              <a:t>Skype 4. (2013).  “App Directory”. http://shop.skype.com/apps/index.html,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smtClean="0"/>
              <a:t>2013</a:t>
            </a:r>
          </a:p>
          <a:p>
            <a:r>
              <a:rPr lang="en-US" dirty="0"/>
              <a:t>Skype4Py (2009). http://skype4py.sourceforge.net/doc/html/, </a:t>
            </a:r>
            <a:r>
              <a:rPr lang="en-US" dirty="0" err="1"/>
              <a:t>Junho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 err="1"/>
              <a:t>SkyRemote</a:t>
            </a:r>
            <a:r>
              <a:rPr lang="en-US" dirty="0"/>
              <a:t>. (2010). "Desktop &amp; whiteboard sharing" http://shop.skype.com/apps/Desktop-whiteboard-sharing/SkyRemote.html,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/>
              <a:t>Stone, John e </a:t>
            </a:r>
            <a:r>
              <a:rPr lang="en-US" dirty="0" err="1"/>
              <a:t>Merrion</a:t>
            </a:r>
            <a:r>
              <a:rPr lang="en-US" dirty="0"/>
              <a:t>, Sarah. (2004) “Instant Messaging or Instant Headache?”. http://doi.acm.org/10.1145/988392.988410, </a:t>
            </a:r>
            <a:r>
              <a:rPr lang="en-US" dirty="0" err="1"/>
              <a:t>Julho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 err="1"/>
              <a:t>Thissen</a:t>
            </a:r>
            <a:r>
              <a:rPr lang="en-US" dirty="0"/>
              <a:t>, M. R., Page, Jean M., </a:t>
            </a:r>
            <a:r>
              <a:rPr lang="en-US" dirty="0" err="1"/>
              <a:t>Bharathi</a:t>
            </a:r>
            <a:r>
              <a:rPr lang="en-US" dirty="0"/>
              <a:t>, </a:t>
            </a:r>
            <a:r>
              <a:rPr lang="en-US" dirty="0" err="1"/>
              <a:t>Madhavi</a:t>
            </a:r>
            <a:r>
              <a:rPr lang="en-US" dirty="0"/>
              <a:t> C., Austin, </a:t>
            </a:r>
            <a:r>
              <a:rPr lang="en-US" dirty="0" err="1"/>
              <a:t>Toyia</a:t>
            </a:r>
            <a:r>
              <a:rPr lang="en-US" dirty="0"/>
              <a:t> L. (2007). “Communication Tools for Distributed Software Development Teams”, http://doi.acm.org/10.1145/1235000.1235007, </a:t>
            </a:r>
            <a:r>
              <a:rPr lang="en-US" dirty="0" err="1"/>
              <a:t>Maio</a:t>
            </a:r>
            <a:r>
              <a:rPr lang="en-US" dirty="0"/>
              <a:t> 2013</a:t>
            </a:r>
            <a:endParaRPr lang="pt-BR" dirty="0"/>
          </a:p>
          <a:p>
            <a:r>
              <a:rPr lang="en-US" dirty="0" err="1"/>
              <a:t>Wahlig</a:t>
            </a:r>
            <a:r>
              <a:rPr lang="en-US" dirty="0"/>
              <a:t>, </a:t>
            </a:r>
            <a:r>
              <a:rPr lang="en-US" dirty="0" err="1"/>
              <a:t>Arkadiusz</a:t>
            </a:r>
            <a:r>
              <a:rPr lang="en-US" dirty="0"/>
              <a:t>. (2009). "Skype4Py". arkadiusz.wahlig.eu/Skype4Py.html, </a:t>
            </a:r>
            <a:r>
              <a:rPr lang="en-US" dirty="0" err="1"/>
              <a:t>Junho</a:t>
            </a:r>
            <a:r>
              <a:rPr lang="en-US" dirty="0"/>
              <a:t> 2013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da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1.	Introdução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2.	Ferramentas </a:t>
            </a:r>
            <a:r>
              <a:rPr lang="pt-BR" dirty="0"/>
              <a:t>para comunicação e troca de informações a distância</a:t>
            </a:r>
          </a:p>
          <a:p>
            <a:pPr marL="0" indent="0">
              <a:buNone/>
            </a:pPr>
            <a:r>
              <a:rPr lang="pt-BR" dirty="0" smtClean="0"/>
              <a:t>2.1.	Skype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2.1.1.	Desenvolvendo </a:t>
            </a:r>
            <a:r>
              <a:rPr lang="pt-BR" dirty="0" err="1"/>
              <a:t>plugins</a:t>
            </a:r>
            <a:r>
              <a:rPr lang="pt-BR" dirty="0"/>
              <a:t> para o </a:t>
            </a:r>
            <a:r>
              <a:rPr lang="pt-BR" dirty="0" smtClean="0"/>
              <a:t>Skype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3.	Auditoria </a:t>
            </a:r>
            <a:r>
              <a:rPr lang="pt-BR" dirty="0"/>
              <a:t>de mensagens </a:t>
            </a:r>
            <a:r>
              <a:rPr lang="pt-BR" dirty="0" smtClean="0"/>
              <a:t>instantâneas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4.	Ferramentas </a:t>
            </a:r>
            <a:r>
              <a:rPr lang="pt-BR" dirty="0"/>
              <a:t>para auditoria do </a:t>
            </a:r>
            <a:r>
              <a:rPr lang="pt-BR" dirty="0" smtClean="0"/>
              <a:t>Skype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5.	Solução Proposta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6.	Trabalhos Futuros</a:t>
            </a:r>
          </a:p>
          <a:p>
            <a:pPr marL="0" indent="0">
              <a:buNone/>
            </a:pPr>
            <a:r>
              <a:rPr lang="pt-BR" dirty="0"/>
              <a:t>7.	Conclusão</a:t>
            </a:r>
          </a:p>
          <a:p>
            <a:pPr marL="0" indent="0">
              <a:buNone/>
            </a:pPr>
            <a:r>
              <a:rPr lang="pt-BR" dirty="0"/>
              <a:t>8.	Referências</a:t>
            </a:r>
          </a:p>
        </p:txBody>
      </p:sp>
    </p:spTree>
    <p:extLst>
      <p:ext uri="{BB962C8B-B14F-4D97-AF65-F5344CB8AC3E}">
        <p14:creationId xmlns:p14="http://schemas.microsoft.com/office/powerpoint/2010/main" val="19442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rgbClr val="00B0F0"/>
                </a:solidFill>
              </a:rPr>
              <a:t>Introdução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Desenvolvimento Distribuído de Software</a:t>
            </a:r>
          </a:p>
          <a:p>
            <a:pPr lvl="1"/>
            <a:r>
              <a:rPr lang="pt-BR" dirty="0" smtClean="0"/>
              <a:t>Desvantagem: </a:t>
            </a:r>
            <a:r>
              <a:rPr lang="pt-BR" u="sng" dirty="0" smtClean="0"/>
              <a:t>interação entre os sites de desenvolvimento</a:t>
            </a:r>
            <a:r>
              <a:rPr lang="pt-BR" dirty="0" smtClean="0"/>
              <a:t>, </a:t>
            </a:r>
            <a:r>
              <a:rPr lang="pt-BR" sz="1900" dirty="0" err="1" smtClean="0"/>
              <a:t>L’Erario</a:t>
            </a:r>
            <a:r>
              <a:rPr lang="pt-BR" sz="1900" dirty="0" smtClean="0"/>
              <a:t> (2009)</a:t>
            </a:r>
            <a:endParaRPr lang="pt-BR" dirty="0" smtClean="0"/>
          </a:p>
          <a:p>
            <a:r>
              <a:rPr lang="pt-BR" dirty="0" smtClean="0"/>
              <a:t>Ferramentas comunicação em ambientes de DDS</a:t>
            </a:r>
          </a:p>
          <a:p>
            <a:r>
              <a:rPr lang="pt-BR" dirty="0" smtClean="0"/>
              <a:t>Monitoramento e controle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46" y="3636435"/>
            <a:ext cx="725510" cy="7255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80" y="4731345"/>
            <a:ext cx="725510" cy="7255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291" y="3875143"/>
            <a:ext cx="725510" cy="7255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13" y="4697998"/>
            <a:ext cx="725510" cy="7255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79" y="3777799"/>
            <a:ext cx="725510" cy="72551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61" y="2669962"/>
            <a:ext cx="725510" cy="725510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5" idx="3"/>
            <a:endCxn id="7" idx="1"/>
          </p:cNvCxnSpPr>
          <p:nvPr/>
        </p:nvCxnSpPr>
        <p:spPr>
          <a:xfrm>
            <a:off x="8039556" y="3999190"/>
            <a:ext cx="511735" cy="23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6" idx="3"/>
            <a:endCxn id="7" idx="2"/>
          </p:cNvCxnSpPr>
          <p:nvPr/>
        </p:nvCxnSpPr>
        <p:spPr>
          <a:xfrm flipV="1">
            <a:off x="8406690" y="4600653"/>
            <a:ext cx="507356" cy="493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2"/>
            <a:endCxn id="8" idx="1"/>
          </p:cNvCxnSpPr>
          <p:nvPr/>
        </p:nvCxnSpPr>
        <p:spPr>
          <a:xfrm>
            <a:off x="8914046" y="4600653"/>
            <a:ext cx="1143567" cy="46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8" idx="3"/>
            <a:endCxn id="9" idx="1"/>
          </p:cNvCxnSpPr>
          <p:nvPr/>
        </p:nvCxnSpPr>
        <p:spPr>
          <a:xfrm flipV="1">
            <a:off x="10783123" y="4140554"/>
            <a:ext cx="507356" cy="920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2"/>
            <a:endCxn id="9" idx="1"/>
          </p:cNvCxnSpPr>
          <p:nvPr/>
        </p:nvCxnSpPr>
        <p:spPr>
          <a:xfrm>
            <a:off x="10844816" y="3395472"/>
            <a:ext cx="445663" cy="745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01" y="3184904"/>
            <a:ext cx="1421786" cy="1421786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57" y="3011633"/>
            <a:ext cx="1074487" cy="1074487"/>
          </a:xfrm>
          <a:prstGeom prst="rect">
            <a:avLst/>
          </a:prstGeom>
        </p:spPr>
      </p:pic>
      <p:grpSp>
        <p:nvGrpSpPr>
          <p:cNvPr id="50" name="Grupo 49"/>
          <p:cNvGrpSpPr/>
          <p:nvPr/>
        </p:nvGrpSpPr>
        <p:grpSpPr>
          <a:xfrm>
            <a:off x="4998533" y="4275982"/>
            <a:ext cx="1268096" cy="1185672"/>
            <a:chOff x="6047103" y="2209800"/>
            <a:chExt cx="1268096" cy="1185672"/>
          </a:xfrm>
        </p:grpSpPr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332" y="2209800"/>
              <a:ext cx="1121867" cy="1121867"/>
            </a:xfrm>
            <a:prstGeom prst="rect">
              <a:avLst/>
            </a:prstGeom>
          </p:spPr>
        </p:pic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103" y="2856545"/>
              <a:ext cx="538927" cy="538927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78" y="4169415"/>
            <a:ext cx="1232207" cy="12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 smtClean="0"/>
              <a:t>Ferramentas para comunicação e troca de informações a distância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667695807"/>
              </p:ext>
            </p:extLst>
          </p:nvPr>
        </p:nvGraphicFramePr>
        <p:xfrm>
          <a:off x="1803397" y="464344"/>
          <a:ext cx="8699502" cy="437252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55301"/>
                <a:gridCol w="2272527"/>
                <a:gridCol w="3382509"/>
                <a:gridCol w="1789165"/>
              </a:tblGrid>
              <a:tr h="300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Tipo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Ferramentas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Utilização e Vantagens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Forma de interação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002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Chat e Mensagens Instantâneas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Yahoo Messenger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AIM (AOL Instant Messenger)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IRC (Internet Relay Chat)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  <a:effectLst/>
                        </a:rPr>
                        <a:t>Skype</a:t>
                      </a:r>
                      <a:endParaRPr lang="pt-BR" sz="1200" dirty="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Interação instantânea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Visualizar quem está disponível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Baixo custo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Fácil Instalação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Imediato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Síncrono e Assíncrono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</a:tr>
              <a:tr h="450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Acesso e Controle Remoto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LogMeIn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ShowMyPC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Usuário controla o computador sem estar presente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Custo variante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Imediato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Síncrono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</a:tr>
              <a:tr h="600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Web Conferência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effectLst/>
                        </a:rPr>
                        <a:t>Skype</a:t>
                      </a:r>
                      <a:endParaRPr lang="pt-BR" sz="1200" dirty="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Áudio ao vivo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Whiteboard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Compartilhamento de aplicativo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Custo moderado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Imediato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Síncrono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</a:tr>
              <a:tr h="9002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Transferência de arquivo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FTP (File </a:t>
                      </a:r>
                      <a:r>
                        <a:rPr lang="pt-BR" sz="1000" dirty="0" err="1">
                          <a:effectLst/>
                        </a:rPr>
                        <a:t>Transfer</a:t>
                      </a:r>
                      <a:r>
                        <a:rPr lang="pt-BR" sz="1000" dirty="0">
                          <a:effectLst/>
                        </a:rPr>
                        <a:t> </a:t>
                      </a:r>
                      <a:r>
                        <a:rPr lang="pt-BR" sz="1000" dirty="0" err="1">
                          <a:effectLst/>
                        </a:rPr>
                        <a:t>Protocol</a:t>
                      </a:r>
                      <a:r>
                        <a:rPr lang="pt-BR" sz="10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Intranets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Sites Colaborativos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Alguns mensageiros </a:t>
                      </a:r>
                      <a:r>
                        <a:rPr lang="pt-BR" sz="1000" dirty="0" smtClean="0">
                          <a:effectLst/>
                        </a:rPr>
                        <a:t>instantâneos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rgbClr val="00B0F0"/>
                          </a:solidFill>
                          <a:effectLst/>
                        </a:rPr>
                        <a:t>Skype</a:t>
                      </a: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Compartilhamento de qualquer tipo de arquivo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Custo variado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Assíncrono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Síncrono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</a:tr>
              <a:tr h="300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E-mail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Existem diversos provedores e aplicativos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Envio de mensagens ou arquivos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Custo e configuração variáveis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Assíncrono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</a:tr>
              <a:tr h="9002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Telefone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POTS (Pain Old Telephone Service), forma </a:t>
                      </a:r>
                      <a:r>
                        <a:rPr lang="en-US" sz="1000" dirty="0" err="1">
                          <a:effectLst/>
                        </a:rPr>
                        <a:t>convencional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VOIP (Voice Over Internet Protocol)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Celular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rgbClr val="00B0F0"/>
                          </a:solidFill>
                          <a:effectLst/>
                        </a:rPr>
                        <a:t>Skype</a:t>
                      </a: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Ligação direta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Conferências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Custos variáveis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Imediato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Síncrono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Assíncrono para mensagens de voz na caixa postal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778000" y="152400"/>
            <a:ext cx="871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Tabela </a:t>
            </a:r>
            <a:r>
              <a:rPr lang="pt-BR" sz="1400" b="1" i="1" dirty="0" smtClean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400" b="1" i="1" dirty="0" smtClean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Ferramentas para comunicação e troca de informações a distância, </a:t>
            </a:r>
            <a:r>
              <a:rPr lang="pt-BR" sz="1100" b="1" i="1" dirty="0" err="1" smtClean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Thissen</a:t>
            </a:r>
            <a:r>
              <a:rPr lang="pt-BR" sz="1100" b="1" i="1" dirty="0" smtClean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et al (2007)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0800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 smtClean="0"/>
              <a:t>Ferramentas para comunicação e troca de informações a distância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mensagens instantâneas/chat e e-mails: ferramentas mais utilizadas  em ambientes DDS , </a:t>
            </a:r>
            <a:r>
              <a:rPr lang="pt-BR" sz="1900" dirty="0" err="1" smtClean="0"/>
              <a:t>Thissen</a:t>
            </a:r>
            <a:r>
              <a:rPr lang="pt-BR" sz="1900" dirty="0" smtClean="0"/>
              <a:t> et al (2007)</a:t>
            </a:r>
            <a:endParaRPr lang="pt-BR" sz="2600" dirty="0" smtClean="0"/>
          </a:p>
          <a:p>
            <a:endParaRPr lang="pt-BR" dirty="0" smtClean="0"/>
          </a:p>
          <a:p>
            <a:r>
              <a:rPr lang="pt-BR" dirty="0" smtClean="0"/>
              <a:t>chat se tornou uma ferramenta de uso empresarial, </a:t>
            </a:r>
            <a:r>
              <a:rPr lang="pt-BR" sz="1900" dirty="0" err="1" smtClean="0"/>
              <a:t>Thissen</a:t>
            </a:r>
            <a:r>
              <a:rPr lang="pt-BR" sz="1900" dirty="0" smtClean="0"/>
              <a:t> et al (2007)</a:t>
            </a:r>
            <a:endParaRPr lang="pt-BR" sz="2600" dirty="0" smtClean="0"/>
          </a:p>
          <a:p>
            <a:pPr lvl="1"/>
            <a:r>
              <a:rPr lang="pt-BR" dirty="0" smtClean="0"/>
              <a:t>redução de custos com telefonemas de longa distância</a:t>
            </a:r>
          </a:p>
          <a:p>
            <a:pPr lvl="1"/>
            <a:r>
              <a:rPr lang="pt-BR" dirty="0" smtClean="0"/>
              <a:t>canal de comunicação rápida e eficiente, </a:t>
            </a:r>
            <a:r>
              <a:rPr lang="pt-BR" sz="1900" dirty="0" err="1" smtClean="0"/>
              <a:t>Pergamon</a:t>
            </a:r>
            <a:r>
              <a:rPr lang="pt-BR" sz="1900" dirty="0" smtClean="0"/>
              <a:t> (2007) e Stone e </a:t>
            </a:r>
            <a:r>
              <a:rPr lang="pt-BR" sz="1900" dirty="0" err="1" smtClean="0"/>
              <a:t>Merrion</a:t>
            </a:r>
            <a:r>
              <a:rPr lang="pt-BR" sz="1900" dirty="0" smtClean="0"/>
              <a:t> (2004)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19" y="3885654"/>
            <a:ext cx="983087" cy="9830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283" y="3541113"/>
            <a:ext cx="1106510" cy="110651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61" y="3707239"/>
            <a:ext cx="1086118" cy="10861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7546" y="4357542"/>
            <a:ext cx="746975" cy="7469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96" y="3309325"/>
            <a:ext cx="1067873" cy="106787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27" y="4266351"/>
            <a:ext cx="762545" cy="76254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39" y="3915396"/>
            <a:ext cx="762545" cy="76254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61" y="3995925"/>
            <a:ext cx="762545" cy="76254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73" y="3644970"/>
            <a:ext cx="762545" cy="7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kypeassets.com/content/dam/scom/images/text-and-image/desktop/device-mont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0" y="396158"/>
            <a:ext cx="4413250" cy="24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2.1.	Skype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>
          <a:xfrm>
            <a:off x="838199" y="396158"/>
            <a:ext cx="10598239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Comunicação instantânea</a:t>
            </a:r>
          </a:p>
          <a:p>
            <a:pPr lvl="1"/>
            <a:r>
              <a:rPr lang="pt-BR" dirty="0" smtClean="0"/>
              <a:t>mensagens de texto, áudio e vídeo, </a:t>
            </a:r>
            <a:r>
              <a:rPr lang="pt-BR" sz="1400" dirty="0" smtClean="0"/>
              <a:t>Skype 1 (2013)</a:t>
            </a:r>
            <a:r>
              <a:rPr lang="pt-BR" sz="2000" dirty="0" smtClean="0"/>
              <a:t> 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Utilizado em vários dispositivos, </a:t>
            </a:r>
            <a:r>
              <a:rPr lang="pt-BR" sz="1800" dirty="0" smtClean="0"/>
              <a:t>Skype 2 (2013)</a:t>
            </a:r>
          </a:p>
          <a:p>
            <a:endParaRPr lang="pt-BR" sz="1800" dirty="0"/>
          </a:p>
          <a:p>
            <a:r>
              <a:rPr lang="pt-BR" dirty="0" smtClean="0"/>
              <a:t>Possui muitos usuários</a:t>
            </a:r>
          </a:p>
          <a:p>
            <a:pPr lvl="1"/>
            <a:r>
              <a:rPr lang="pt-BR" dirty="0"/>
              <a:t>Mais de 280 milhões de usuários conectados a cada mês, </a:t>
            </a:r>
            <a:r>
              <a:rPr lang="pt-BR" sz="1800" dirty="0" err="1"/>
              <a:t>Munsell</a:t>
            </a:r>
            <a:r>
              <a:rPr lang="pt-BR" sz="1800" dirty="0"/>
              <a:t> (2013)</a:t>
            </a:r>
          </a:p>
          <a:p>
            <a:pPr lvl="1"/>
            <a:r>
              <a:rPr lang="pt-BR" dirty="0"/>
              <a:t>Outubro de 2011 - aquisição do Skype pela Microsoft</a:t>
            </a:r>
          </a:p>
          <a:p>
            <a:pPr lvl="1"/>
            <a:r>
              <a:rPr lang="pt-BR" dirty="0"/>
              <a:t>integração com Messenger em Novembro de 2012, </a:t>
            </a:r>
            <a:r>
              <a:rPr lang="pt-BR" sz="1800" dirty="0"/>
              <a:t>Bates (2012)</a:t>
            </a:r>
          </a:p>
          <a:p>
            <a:pPr lvl="1"/>
            <a:r>
              <a:rPr lang="pt-BR" dirty="0"/>
              <a:t>Abril de 2013, upgrade do Messenger para o Skype, </a:t>
            </a:r>
            <a:r>
              <a:rPr lang="pt-BR" sz="1800" dirty="0" err="1"/>
              <a:t>Munsell</a:t>
            </a:r>
            <a:r>
              <a:rPr lang="pt-BR" sz="1800" dirty="0"/>
              <a:t> (2013)</a:t>
            </a:r>
          </a:p>
          <a:p>
            <a:pPr lvl="2"/>
            <a:r>
              <a:rPr lang="pt-BR" dirty="0"/>
              <a:t>Messenger continuará disponível na China continental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pic>
        <p:nvPicPr>
          <p:cNvPr id="3074" name="Picture 2" descr="http://www.americaoutlet.com.br/arquivo/index/86041/sk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562" y="1868779"/>
            <a:ext cx="1911438" cy="19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2.1.1. Desenvolvendo </a:t>
            </a:r>
            <a:r>
              <a:rPr lang="pt-BR" dirty="0" err="1" smtClean="0"/>
              <a:t>plugins</a:t>
            </a:r>
            <a:r>
              <a:rPr lang="pt-BR" dirty="0" smtClean="0"/>
              <a:t> para o Skype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Skype </a:t>
            </a:r>
            <a:r>
              <a:rPr lang="pt-BR" dirty="0" err="1" smtClean="0"/>
              <a:t>Public</a:t>
            </a:r>
            <a:r>
              <a:rPr lang="pt-BR" dirty="0" smtClean="0"/>
              <a:t> API: desenvolvimento </a:t>
            </a:r>
            <a:r>
              <a:rPr lang="pt-BR" dirty="0" err="1" smtClean="0"/>
              <a:t>plugins</a:t>
            </a:r>
            <a:r>
              <a:rPr lang="pt-BR" dirty="0" smtClean="0"/>
              <a:t>, </a:t>
            </a:r>
            <a:r>
              <a:rPr lang="pt-BR" sz="2000" dirty="0" smtClean="0"/>
              <a:t>Skype 3 (2013)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loja de aplicativos, </a:t>
            </a:r>
            <a:r>
              <a:rPr lang="pt-BR" sz="2000" dirty="0" smtClean="0"/>
              <a:t>Skype 4 (2013</a:t>
            </a:r>
            <a:r>
              <a:rPr lang="pt-BR" sz="2000" dirty="0"/>
              <a:t>)</a:t>
            </a:r>
            <a:r>
              <a:rPr lang="pt-BR" dirty="0"/>
              <a:t>: </a:t>
            </a:r>
            <a:r>
              <a:rPr lang="pt-BR" sz="2000" dirty="0"/>
              <a:t>http://shop.skype.com/apps/</a:t>
            </a:r>
          </a:p>
          <a:p>
            <a:endParaRPr lang="pt-BR" dirty="0" smtClean="0"/>
          </a:p>
          <a:p>
            <a:r>
              <a:rPr lang="pt-BR" dirty="0" err="1"/>
              <a:t>wrappers</a:t>
            </a:r>
            <a:r>
              <a:rPr lang="pt-BR" dirty="0"/>
              <a:t> </a:t>
            </a:r>
            <a:r>
              <a:rPr lang="pt-BR" dirty="0" smtClean="0"/>
              <a:t>desenvolvidos </a:t>
            </a:r>
            <a:r>
              <a:rPr lang="pt-BR" dirty="0"/>
              <a:t>pela comunidade </a:t>
            </a:r>
            <a:r>
              <a:rPr lang="pt-BR" dirty="0" smtClean="0"/>
              <a:t>de</a:t>
            </a:r>
          </a:p>
          <a:p>
            <a:pPr marL="0" indent="0">
              <a:buNone/>
            </a:pPr>
            <a:r>
              <a:rPr lang="pt-BR" dirty="0" smtClean="0"/>
              <a:t>software </a:t>
            </a:r>
            <a:r>
              <a:rPr lang="pt-BR" dirty="0"/>
              <a:t>livre</a:t>
            </a:r>
          </a:p>
          <a:p>
            <a:pPr lvl="1"/>
            <a:r>
              <a:rPr lang="pt-BR" dirty="0"/>
              <a:t>Skype4Py para Python, </a:t>
            </a:r>
            <a:r>
              <a:rPr lang="pt-BR" sz="1800" dirty="0" err="1"/>
              <a:t>Wahlig</a:t>
            </a:r>
            <a:r>
              <a:rPr lang="pt-BR" sz="1800" dirty="0"/>
              <a:t> (2009)</a:t>
            </a:r>
            <a:endParaRPr lang="pt-BR" dirty="0"/>
          </a:p>
          <a:p>
            <a:pPr lvl="1"/>
            <a:r>
              <a:rPr lang="pt-BR" dirty="0" err="1"/>
              <a:t>php</a:t>
            </a:r>
            <a:r>
              <a:rPr lang="pt-BR" dirty="0"/>
              <a:t>-Skype para PHP, </a:t>
            </a:r>
            <a:r>
              <a:rPr lang="pt-BR" sz="1800" dirty="0" err="1"/>
              <a:t>Fujimoto</a:t>
            </a:r>
            <a:r>
              <a:rPr lang="pt-BR" sz="1800" dirty="0"/>
              <a:t> (2008)</a:t>
            </a:r>
            <a:endParaRPr lang="pt-BR" dirty="0"/>
          </a:p>
          <a:p>
            <a:pPr lvl="1"/>
            <a:r>
              <a:rPr lang="pt-BR" dirty="0"/>
              <a:t>Skype4Java para Java, </a:t>
            </a:r>
            <a:r>
              <a:rPr lang="pt-BR" sz="1800" dirty="0" err="1"/>
              <a:t>Hisano</a:t>
            </a:r>
            <a:r>
              <a:rPr lang="pt-BR" sz="1800" dirty="0"/>
              <a:t> e </a:t>
            </a:r>
            <a:r>
              <a:rPr lang="pt-BR" sz="1800" dirty="0" err="1"/>
              <a:t>Lamot</a:t>
            </a:r>
            <a:r>
              <a:rPr lang="pt-BR" sz="1800" dirty="0"/>
              <a:t> (2010)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 descr="http://shop.skype.com/apps/media/Sharing-and-collaborating/asset_upload_file182_917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23" y="396158"/>
            <a:ext cx="2668323" cy="20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hop.skype.com/apps/media/Sharing-and-collaborating/asset_upload_file317_508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68" y="2236393"/>
            <a:ext cx="3485882" cy="267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813748" y="4858419"/>
            <a:ext cx="884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SkyRemote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11166153" y="119159"/>
            <a:ext cx="531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IDroo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355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Auditoria de mensagens instantâneas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Maior produtividade;</a:t>
            </a:r>
          </a:p>
          <a:p>
            <a:pPr lvl="1"/>
            <a:r>
              <a:rPr lang="pt-BR" dirty="0" smtClean="0"/>
              <a:t>Mais segurança para a rede;</a:t>
            </a:r>
          </a:p>
          <a:p>
            <a:pPr lvl="1"/>
            <a:r>
              <a:rPr lang="pt-BR" dirty="0" smtClean="0"/>
              <a:t>Economia de link/banda de internet;</a:t>
            </a:r>
          </a:p>
          <a:p>
            <a:pPr lvl="1"/>
            <a:r>
              <a:rPr lang="pt-BR" dirty="0" smtClean="0"/>
              <a:t>Documentação de todas as mensagens trocadas;</a:t>
            </a:r>
          </a:p>
          <a:p>
            <a:pPr lvl="1"/>
            <a:r>
              <a:rPr lang="pt-BR" dirty="0" smtClean="0"/>
              <a:t>Menos riscos de vazamentos de informações confidenciais.</a:t>
            </a:r>
          </a:p>
          <a:p>
            <a:endParaRPr lang="pt-BR" dirty="0" smtClean="0"/>
          </a:p>
          <a:p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9420260" y="2441005"/>
            <a:ext cx="1163392" cy="1163392"/>
            <a:chOff x="4876800" y="2209800"/>
            <a:chExt cx="2438400" cy="24384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209800"/>
              <a:ext cx="2438400" cy="24384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3600718"/>
              <a:ext cx="1047482" cy="1047482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11016934" y="3331154"/>
            <a:ext cx="932602" cy="755478"/>
            <a:chOff x="6380660" y="4570442"/>
            <a:chExt cx="1214900" cy="984161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660" y="4570442"/>
              <a:ext cx="984161" cy="984161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868" y="4598861"/>
              <a:ext cx="712692" cy="712692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10932792" y="1752398"/>
            <a:ext cx="1131194" cy="1067873"/>
            <a:chOff x="4876800" y="2209800"/>
            <a:chExt cx="2582989" cy="2438400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209800"/>
              <a:ext cx="2438400" cy="24384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823" y="3547093"/>
              <a:ext cx="995966" cy="995966"/>
            </a:xfrm>
            <a:prstGeom prst="rect">
              <a:avLst/>
            </a:prstGeom>
          </p:spPr>
        </p:pic>
      </p:grpSp>
      <p:grpSp>
        <p:nvGrpSpPr>
          <p:cNvPr id="21" name="Grupo 20"/>
          <p:cNvGrpSpPr/>
          <p:nvPr/>
        </p:nvGrpSpPr>
        <p:grpSpPr>
          <a:xfrm>
            <a:off x="9288249" y="504489"/>
            <a:ext cx="1728685" cy="1319011"/>
            <a:chOff x="4378819" y="2209800"/>
            <a:chExt cx="3316985" cy="2530907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209800"/>
              <a:ext cx="2438400" cy="243840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19" y="3285536"/>
              <a:ext cx="1369454" cy="1369454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345" y="3132681"/>
              <a:ext cx="1454459" cy="1454459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974" y="3985121"/>
              <a:ext cx="755586" cy="7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6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Ferramentas para auditoria do Skype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Skype não fornece a opção nativa para auditoria</a:t>
            </a:r>
          </a:p>
          <a:p>
            <a:endParaRPr lang="pt-BR" dirty="0"/>
          </a:p>
          <a:p>
            <a:r>
              <a:rPr lang="pt-BR" dirty="0" err="1" smtClean="0"/>
              <a:t>Plugins</a:t>
            </a:r>
            <a:r>
              <a:rPr lang="pt-BR" dirty="0" smtClean="0"/>
              <a:t> para auditoria:</a:t>
            </a:r>
          </a:p>
          <a:p>
            <a:pPr lvl="1"/>
            <a:r>
              <a:rPr lang="pt-BR" u="sng" dirty="0" err="1" smtClean="0"/>
              <a:t>SkyHistory</a:t>
            </a:r>
            <a:r>
              <a:rPr lang="pt-BR" dirty="0" smtClean="0"/>
              <a:t>, </a:t>
            </a:r>
            <a:r>
              <a:rPr lang="pt-BR" sz="1800" dirty="0" err="1" smtClean="0"/>
              <a:t>Scand</a:t>
            </a:r>
            <a:r>
              <a:rPr lang="pt-BR" sz="1800" dirty="0" smtClean="0"/>
              <a:t> </a:t>
            </a:r>
            <a:r>
              <a:rPr lang="pt-BR" sz="1800" dirty="0" err="1" smtClean="0"/>
              <a:t>Ltd</a:t>
            </a:r>
            <a:r>
              <a:rPr lang="pt-BR" sz="1800" dirty="0" smtClean="0"/>
              <a:t>. (2011)</a:t>
            </a:r>
            <a:r>
              <a:rPr lang="pt-BR" dirty="0" smtClean="0"/>
              <a:t>:</a:t>
            </a:r>
            <a:r>
              <a:rPr lang="pt-BR" sz="1800" dirty="0" smtClean="0"/>
              <a:t> </a:t>
            </a:r>
            <a:r>
              <a:rPr lang="pt-BR" dirty="0" smtClean="0"/>
              <a:t>visualização do histórico de conversas de texto. É um aplicativo gratuito.</a:t>
            </a:r>
          </a:p>
          <a:p>
            <a:pPr lvl="1"/>
            <a:r>
              <a:rPr lang="pt-BR" u="sng" dirty="0" err="1" smtClean="0"/>
              <a:t>AthTek</a:t>
            </a:r>
            <a:r>
              <a:rPr lang="pt-BR" u="sng" dirty="0" smtClean="0"/>
              <a:t> </a:t>
            </a:r>
            <a:r>
              <a:rPr lang="pt-BR" u="sng" dirty="0" err="1" smtClean="0"/>
              <a:t>Video</a:t>
            </a:r>
            <a:r>
              <a:rPr lang="pt-BR" u="sng" dirty="0" smtClean="0"/>
              <a:t> </a:t>
            </a:r>
            <a:r>
              <a:rPr lang="pt-BR" u="sng" dirty="0" err="1" smtClean="0"/>
              <a:t>Call</a:t>
            </a:r>
            <a:r>
              <a:rPr lang="pt-BR" u="sng" dirty="0" smtClean="0"/>
              <a:t> Recorder</a:t>
            </a:r>
            <a:r>
              <a:rPr lang="pt-BR" dirty="0" smtClean="0"/>
              <a:t>, </a:t>
            </a:r>
            <a:r>
              <a:rPr lang="pt-BR" sz="1800" dirty="0" err="1" smtClean="0"/>
              <a:t>AthTek</a:t>
            </a:r>
            <a:r>
              <a:rPr lang="pt-BR" sz="1800" dirty="0" smtClean="0"/>
              <a:t> Software (2013)</a:t>
            </a:r>
            <a:r>
              <a:rPr lang="pt-BR" dirty="0" smtClean="0"/>
              <a:t>: gravação de conversas em áudio e vídeo. É um aplicativo pago.</a:t>
            </a:r>
          </a:p>
          <a:p>
            <a:pPr lvl="1"/>
            <a:r>
              <a:rPr lang="pt-BR" u="sng" dirty="0" err="1" smtClean="0"/>
              <a:t>IMControl</a:t>
            </a:r>
            <a:r>
              <a:rPr lang="pt-BR" dirty="0" smtClean="0"/>
              <a:t>, </a:t>
            </a:r>
            <a:r>
              <a:rPr lang="pt-BR" sz="1800" dirty="0" err="1" smtClean="0"/>
              <a:t>BluePlex</a:t>
            </a:r>
            <a:r>
              <a:rPr lang="pt-BR" sz="1800" dirty="0" smtClean="0"/>
              <a:t> (2013)</a:t>
            </a:r>
            <a:r>
              <a:rPr lang="pt-BR" dirty="0" smtClean="0"/>
              <a:t>:  central de gerenciamento das conversas, relatórios de uso, gestão de contatos, gerencia diversas contas. É uma ferramenta paga.</a:t>
            </a:r>
          </a:p>
          <a:p>
            <a:endParaRPr lang="pt-BR" dirty="0"/>
          </a:p>
        </p:txBody>
      </p:sp>
      <p:pic>
        <p:nvPicPr>
          <p:cNvPr id="4098" name="Picture 2" descr="http://skylite.com.br/upload/tiny_mce/imcontrolms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5" r="2262"/>
          <a:stretch/>
        </p:blipFill>
        <p:spPr bwMode="auto">
          <a:xfrm>
            <a:off x="8898801" y="113949"/>
            <a:ext cx="3138654" cy="16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1425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Times</vt:lpstr>
      <vt:lpstr>Times New Roman</vt:lpstr>
      <vt:lpstr>Tema do Office</vt:lpstr>
      <vt:lpstr>AuditIM Auditoria do Skype em Ambientes de Desenvolvimento Distribuído de Software</vt:lpstr>
      <vt:lpstr>Cronograma da apresentação</vt:lpstr>
      <vt:lpstr>Introdução</vt:lpstr>
      <vt:lpstr>Ferramentas para comunicação e troca de informações a distância</vt:lpstr>
      <vt:lpstr>Ferramentas para comunicação e troca de informações a distância</vt:lpstr>
      <vt:lpstr>2.1. Skype</vt:lpstr>
      <vt:lpstr>2.1.1. Desenvolvendo plugins para o Skype</vt:lpstr>
      <vt:lpstr>3. Auditoria de mensagens instantâneas</vt:lpstr>
      <vt:lpstr>4. Ferramentas para auditoria do Skype</vt:lpstr>
      <vt:lpstr>5. Solução Proposta</vt:lpstr>
      <vt:lpstr>5. Solução Proposta</vt:lpstr>
      <vt:lpstr>5. Solução Proposta</vt:lpstr>
      <vt:lpstr>5. Solução Proposta</vt:lpstr>
      <vt:lpstr>6. Trabalhos Futuros</vt:lpstr>
      <vt:lpstr>7. Conclusão</vt:lpstr>
      <vt:lpstr>7. Conclusão</vt:lpstr>
      <vt:lpstr>8. Referências</vt:lpstr>
      <vt:lpstr>8. 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AuditIM – Auditoria do Skype em Ambientes de Desenvolvimento Distribuído de Software</dc:title>
  <dc:creator>Eduardo Gonçalves</dc:creator>
  <cp:lastModifiedBy>suporte</cp:lastModifiedBy>
  <cp:revision>105</cp:revision>
  <dcterms:created xsi:type="dcterms:W3CDTF">2013-09-24T12:15:09Z</dcterms:created>
  <dcterms:modified xsi:type="dcterms:W3CDTF">2013-09-25T20:43:30Z</dcterms:modified>
</cp:coreProperties>
</file>