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0" r:id="rId3"/>
    <p:sldId id="261" r:id="rId4"/>
    <p:sldId id="262" r:id="rId5"/>
    <p:sldId id="263" r:id="rId6"/>
    <p:sldId id="257" r:id="rId7"/>
    <p:sldId id="264" r:id="rId8"/>
    <p:sldId id="258" r:id="rId9"/>
    <p:sldId id="259" r:id="rId10"/>
    <p:sldId id="265" r:id="rId11"/>
    <p:sldId id="266" r:id="rId12"/>
    <p:sldId id="267" r:id="rId13"/>
    <p:sldId id="268"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0"/>
  </p:normalViewPr>
  <p:slideViewPr>
    <p:cSldViewPr snapToGrid="0" snapToObjects="1">
      <p:cViewPr varScale="1">
        <p:scale>
          <a:sx n="74" d="100"/>
          <a:sy n="74" d="100"/>
        </p:scale>
        <p:origin x="17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FA4AC-9245-D649-84D1-0F283C75B5D5}" type="datetimeFigureOut">
              <a:rPr lang="en-US" smtClean="0"/>
              <a:t>5/2/21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985BC-6246-5347-9951-F79A216F7934}" type="slidenum">
              <a:rPr lang="en-US" smtClean="0"/>
              <a:t>‹#›</a:t>
            </a:fld>
            <a:endParaRPr lang="en-US"/>
          </a:p>
        </p:txBody>
      </p:sp>
    </p:spTree>
    <p:extLst>
      <p:ext uri="{BB962C8B-B14F-4D97-AF65-F5344CB8AC3E}">
        <p14:creationId xmlns:p14="http://schemas.microsoft.com/office/powerpoint/2010/main" val="651146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786FEA-3350-4E49-81C5-23847949C5FD}"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155092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86FEA-3350-4E49-81C5-23847949C5FD}"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105577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86FEA-3350-4E49-81C5-23847949C5FD}"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192176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86FEA-3350-4E49-81C5-23847949C5FD}"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29754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86FEA-3350-4E49-81C5-23847949C5FD}"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155564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786FEA-3350-4E49-81C5-23847949C5FD}"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6263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786FEA-3350-4E49-81C5-23847949C5FD}" type="datetimeFigureOut">
              <a:rPr lang="en-US" smtClean="0"/>
              <a:t>5/2/21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40528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786FEA-3350-4E49-81C5-23847949C5FD}" type="datetimeFigureOut">
              <a:rPr lang="en-US" smtClean="0"/>
              <a:t>5/2/21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202727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86FEA-3350-4E49-81C5-23847949C5FD}" type="datetimeFigureOut">
              <a:rPr lang="en-US" smtClean="0"/>
              <a:t>5/2/21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45111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786FEA-3350-4E49-81C5-23847949C5FD}"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123975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786FEA-3350-4E49-81C5-23847949C5FD}"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5331C-12C8-B945-9A03-AEC58EC226B3}" type="slidenum">
              <a:rPr lang="en-US" smtClean="0"/>
              <a:t>‹#›</a:t>
            </a:fld>
            <a:endParaRPr lang="en-US"/>
          </a:p>
        </p:txBody>
      </p:sp>
    </p:spTree>
    <p:extLst>
      <p:ext uri="{BB962C8B-B14F-4D97-AF65-F5344CB8AC3E}">
        <p14:creationId xmlns:p14="http://schemas.microsoft.com/office/powerpoint/2010/main" val="171695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86FEA-3350-4E49-81C5-23847949C5FD}" type="datetimeFigureOut">
              <a:rPr lang="en-US" smtClean="0"/>
              <a:t>5/2/21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5331C-12C8-B945-9A03-AEC58EC226B3}" type="slidenum">
              <a:rPr lang="en-US" smtClean="0"/>
              <a:t>‹#›</a:t>
            </a:fld>
            <a:endParaRPr lang="en-US"/>
          </a:p>
        </p:txBody>
      </p:sp>
    </p:spTree>
    <p:extLst>
      <p:ext uri="{BB962C8B-B14F-4D97-AF65-F5344CB8AC3E}">
        <p14:creationId xmlns:p14="http://schemas.microsoft.com/office/powerpoint/2010/main" val="962735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Turing  Machines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848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n &gt;= 0}.  First attempt</a:t>
            </a:r>
          </a:p>
        </p:txBody>
      </p:sp>
      <p:pic>
        <p:nvPicPr>
          <p:cNvPr id="4" name="Picture 3">
            <a:extLst>
              <a:ext uri="{FF2B5EF4-FFF2-40B4-BE49-F238E27FC236}">
                <a16:creationId xmlns:a16="http://schemas.microsoft.com/office/drawing/2014/main" id="{8212E944-C066-7E49-82D1-171588F7676E}"/>
              </a:ext>
            </a:extLst>
          </p:cNvPr>
          <p:cNvPicPr>
            <a:picLocks noChangeAspect="1"/>
          </p:cNvPicPr>
          <p:nvPr/>
        </p:nvPicPr>
        <p:blipFill>
          <a:blip r:embed="rId2"/>
          <a:stretch>
            <a:fillRect/>
          </a:stretch>
        </p:blipFill>
        <p:spPr>
          <a:xfrm>
            <a:off x="228600" y="1473200"/>
            <a:ext cx="11734800" cy="5384800"/>
          </a:xfrm>
          <a:prstGeom prst="rect">
            <a:avLst/>
          </a:prstGeom>
        </p:spPr>
      </p:pic>
      <p:sp>
        <p:nvSpPr>
          <p:cNvPr id="3" name="TextBox 2">
            <a:extLst>
              <a:ext uri="{FF2B5EF4-FFF2-40B4-BE49-F238E27FC236}">
                <a16:creationId xmlns:a16="http://schemas.microsoft.com/office/drawing/2014/main" id="{94512756-9207-3D40-AE3D-98077634FDE8}"/>
              </a:ext>
            </a:extLst>
          </p:cNvPr>
          <p:cNvSpPr txBox="1"/>
          <p:nvPr/>
        </p:nvSpPr>
        <p:spPr>
          <a:xfrm>
            <a:off x="838200" y="1473200"/>
            <a:ext cx="2533450" cy="369332"/>
          </a:xfrm>
          <a:prstGeom prst="rect">
            <a:avLst/>
          </a:prstGeom>
          <a:noFill/>
        </p:spPr>
        <p:txBody>
          <a:bodyPr wrap="none" rtlCol="0">
            <a:spAutoFit/>
          </a:bodyPr>
          <a:lstStyle/>
          <a:p>
            <a:r>
              <a:rPr lang="en-US" dirty="0"/>
              <a:t>Start:  q0,</a:t>
            </a:r>
            <a:r>
              <a:rPr lang="en-US" u="sng" dirty="0"/>
              <a:t>#</a:t>
            </a:r>
            <a:r>
              <a:rPr lang="en-US" dirty="0"/>
              <a:t>aaaabbbbcccc</a:t>
            </a:r>
          </a:p>
        </p:txBody>
      </p:sp>
      <p:sp>
        <p:nvSpPr>
          <p:cNvPr id="5" name="TextBox 4">
            <a:extLst>
              <a:ext uri="{FF2B5EF4-FFF2-40B4-BE49-F238E27FC236}">
                <a16:creationId xmlns:a16="http://schemas.microsoft.com/office/drawing/2014/main" id="{EE2BFFE7-908A-4E49-9E14-E5FDB97546E9}"/>
              </a:ext>
            </a:extLst>
          </p:cNvPr>
          <p:cNvSpPr txBox="1"/>
          <p:nvPr/>
        </p:nvSpPr>
        <p:spPr>
          <a:xfrm>
            <a:off x="838200" y="1829592"/>
            <a:ext cx="2050561" cy="369332"/>
          </a:xfrm>
          <a:prstGeom prst="rect">
            <a:avLst/>
          </a:prstGeom>
          <a:noFill/>
        </p:spPr>
        <p:txBody>
          <a:bodyPr wrap="none" rtlCol="0">
            <a:spAutoFit/>
          </a:bodyPr>
          <a:lstStyle/>
          <a:p>
            <a:r>
              <a:rPr lang="en-US" dirty="0"/>
              <a:t>End:  q1,#aaaa</a:t>
            </a:r>
            <a:r>
              <a:rPr lang="en-US" u="sng" dirty="0"/>
              <a:t>b</a:t>
            </a:r>
            <a:r>
              <a:rPr lang="en-US" dirty="0"/>
              <a:t>bbb</a:t>
            </a:r>
          </a:p>
        </p:txBody>
      </p:sp>
    </p:spTree>
    <p:extLst>
      <p:ext uri="{BB962C8B-B14F-4D97-AF65-F5344CB8AC3E}">
        <p14:creationId xmlns:p14="http://schemas.microsoft.com/office/powerpoint/2010/main" val="426133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n &gt;= 0}.  What can we do??</a:t>
            </a:r>
          </a:p>
        </p:txBody>
      </p:sp>
      <p:pic>
        <p:nvPicPr>
          <p:cNvPr id="4" name="Picture 3">
            <a:extLst>
              <a:ext uri="{FF2B5EF4-FFF2-40B4-BE49-F238E27FC236}">
                <a16:creationId xmlns:a16="http://schemas.microsoft.com/office/drawing/2014/main" id="{8212E944-C066-7E49-82D1-171588F7676E}"/>
              </a:ext>
            </a:extLst>
          </p:cNvPr>
          <p:cNvPicPr>
            <a:picLocks noChangeAspect="1"/>
          </p:cNvPicPr>
          <p:nvPr/>
        </p:nvPicPr>
        <p:blipFill>
          <a:blip r:embed="rId2"/>
          <a:stretch>
            <a:fillRect/>
          </a:stretch>
        </p:blipFill>
        <p:spPr>
          <a:xfrm>
            <a:off x="228600" y="1473200"/>
            <a:ext cx="11734800" cy="5384800"/>
          </a:xfrm>
          <a:prstGeom prst="rect">
            <a:avLst/>
          </a:prstGeom>
        </p:spPr>
      </p:pic>
      <p:sp>
        <p:nvSpPr>
          <p:cNvPr id="3" name="TextBox 2">
            <a:extLst>
              <a:ext uri="{FF2B5EF4-FFF2-40B4-BE49-F238E27FC236}">
                <a16:creationId xmlns:a16="http://schemas.microsoft.com/office/drawing/2014/main" id="{94512756-9207-3D40-AE3D-98077634FDE8}"/>
              </a:ext>
            </a:extLst>
          </p:cNvPr>
          <p:cNvSpPr txBox="1"/>
          <p:nvPr/>
        </p:nvSpPr>
        <p:spPr>
          <a:xfrm>
            <a:off x="838200" y="1473200"/>
            <a:ext cx="2533450" cy="369332"/>
          </a:xfrm>
          <a:prstGeom prst="rect">
            <a:avLst/>
          </a:prstGeom>
          <a:noFill/>
        </p:spPr>
        <p:txBody>
          <a:bodyPr wrap="none" rtlCol="0">
            <a:spAutoFit/>
          </a:bodyPr>
          <a:lstStyle/>
          <a:p>
            <a:r>
              <a:rPr lang="en-US" dirty="0"/>
              <a:t>Start:  q0,</a:t>
            </a:r>
            <a:r>
              <a:rPr lang="en-US" u="sng" dirty="0"/>
              <a:t>#</a:t>
            </a:r>
            <a:r>
              <a:rPr lang="en-US" dirty="0"/>
              <a:t>aaaabbbbcccc</a:t>
            </a:r>
          </a:p>
        </p:txBody>
      </p:sp>
      <p:sp>
        <p:nvSpPr>
          <p:cNvPr id="5" name="TextBox 4">
            <a:extLst>
              <a:ext uri="{FF2B5EF4-FFF2-40B4-BE49-F238E27FC236}">
                <a16:creationId xmlns:a16="http://schemas.microsoft.com/office/drawing/2014/main" id="{EE2BFFE7-908A-4E49-9E14-E5FDB97546E9}"/>
              </a:ext>
            </a:extLst>
          </p:cNvPr>
          <p:cNvSpPr txBox="1"/>
          <p:nvPr/>
        </p:nvSpPr>
        <p:spPr>
          <a:xfrm>
            <a:off x="838200" y="1829592"/>
            <a:ext cx="2050561" cy="369332"/>
          </a:xfrm>
          <a:prstGeom prst="rect">
            <a:avLst/>
          </a:prstGeom>
          <a:noFill/>
        </p:spPr>
        <p:txBody>
          <a:bodyPr wrap="none" rtlCol="0">
            <a:spAutoFit/>
          </a:bodyPr>
          <a:lstStyle/>
          <a:p>
            <a:r>
              <a:rPr lang="en-US" dirty="0"/>
              <a:t>End:  q1,#aaaa</a:t>
            </a:r>
            <a:r>
              <a:rPr lang="en-US" u="sng" dirty="0"/>
              <a:t>b</a:t>
            </a:r>
            <a:r>
              <a:rPr lang="en-US" dirty="0"/>
              <a:t>bbb</a:t>
            </a:r>
          </a:p>
        </p:txBody>
      </p:sp>
    </p:spTree>
    <p:extLst>
      <p:ext uri="{BB962C8B-B14F-4D97-AF65-F5344CB8AC3E}">
        <p14:creationId xmlns:p14="http://schemas.microsoft.com/office/powerpoint/2010/main" val="280383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n &gt;= 0}.  What can we do??</a:t>
            </a:r>
          </a:p>
        </p:txBody>
      </p:sp>
      <p:pic>
        <p:nvPicPr>
          <p:cNvPr id="4" name="Picture 3">
            <a:extLst>
              <a:ext uri="{FF2B5EF4-FFF2-40B4-BE49-F238E27FC236}">
                <a16:creationId xmlns:a16="http://schemas.microsoft.com/office/drawing/2014/main" id="{8212E944-C066-7E49-82D1-171588F7676E}"/>
              </a:ext>
            </a:extLst>
          </p:cNvPr>
          <p:cNvPicPr>
            <a:picLocks noChangeAspect="1"/>
          </p:cNvPicPr>
          <p:nvPr/>
        </p:nvPicPr>
        <p:blipFill>
          <a:blip r:embed="rId2"/>
          <a:stretch>
            <a:fillRect/>
          </a:stretch>
        </p:blipFill>
        <p:spPr>
          <a:xfrm>
            <a:off x="3371650" y="2474309"/>
            <a:ext cx="7892902" cy="3621851"/>
          </a:xfrm>
          <a:prstGeom prst="rect">
            <a:avLst/>
          </a:prstGeom>
        </p:spPr>
      </p:pic>
      <p:sp>
        <p:nvSpPr>
          <p:cNvPr id="3" name="TextBox 2">
            <a:extLst>
              <a:ext uri="{FF2B5EF4-FFF2-40B4-BE49-F238E27FC236}">
                <a16:creationId xmlns:a16="http://schemas.microsoft.com/office/drawing/2014/main" id="{94512756-9207-3D40-AE3D-98077634FDE8}"/>
              </a:ext>
            </a:extLst>
          </p:cNvPr>
          <p:cNvSpPr txBox="1"/>
          <p:nvPr/>
        </p:nvSpPr>
        <p:spPr>
          <a:xfrm>
            <a:off x="838200" y="1473200"/>
            <a:ext cx="2533450" cy="369332"/>
          </a:xfrm>
          <a:prstGeom prst="rect">
            <a:avLst/>
          </a:prstGeom>
          <a:noFill/>
        </p:spPr>
        <p:txBody>
          <a:bodyPr wrap="none" rtlCol="0">
            <a:spAutoFit/>
          </a:bodyPr>
          <a:lstStyle/>
          <a:p>
            <a:r>
              <a:rPr lang="en-US" dirty="0"/>
              <a:t>Start:  q0,</a:t>
            </a:r>
            <a:r>
              <a:rPr lang="en-US" u="sng" dirty="0"/>
              <a:t>#</a:t>
            </a:r>
            <a:r>
              <a:rPr lang="en-US" dirty="0"/>
              <a:t>aaaabbbbcccc</a:t>
            </a:r>
          </a:p>
        </p:txBody>
      </p:sp>
      <p:sp>
        <p:nvSpPr>
          <p:cNvPr id="5" name="TextBox 4">
            <a:extLst>
              <a:ext uri="{FF2B5EF4-FFF2-40B4-BE49-F238E27FC236}">
                <a16:creationId xmlns:a16="http://schemas.microsoft.com/office/drawing/2014/main" id="{EE2BFFE7-908A-4E49-9E14-E5FDB97546E9}"/>
              </a:ext>
            </a:extLst>
          </p:cNvPr>
          <p:cNvSpPr txBox="1"/>
          <p:nvPr/>
        </p:nvSpPr>
        <p:spPr>
          <a:xfrm>
            <a:off x="838200" y="1829592"/>
            <a:ext cx="2050561" cy="369332"/>
          </a:xfrm>
          <a:prstGeom prst="rect">
            <a:avLst/>
          </a:prstGeom>
          <a:noFill/>
        </p:spPr>
        <p:txBody>
          <a:bodyPr wrap="none" rtlCol="0">
            <a:spAutoFit/>
          </a:bodyPr>
          <a:lstStyle/>
          <a:p>
            <a:r>
              <a:rPr lang="en-US" dirty="0"/>
              <a:t>End:  q1,#aaaa</a:t>
            </a:r>
            <a:r>
              <a:rPr lang="en-US" u="sng" dirty="0"/>
              <a:t>b</a:t>
            </a:r>
            <a:r>
              <a:rPr lang="en-US" dirty="0"/>
              <a:t>bbb</a:t>
            </a:r>
          </a:p>
        </p:txBody>
      </p:sp>
      <p:sp>
        <p:nvSpPr>
          <p:cNvPr id="6" name="TextBox 5">
            <a:extLst>
              <a:ext uri="{FF2B5EF4-FFF2-40B4-BE49-F238E27FC236}">
                <a16:creationId xmlns:a16="http://schemas.microsoft.com/office/drawing/2014/main" id="{A2294B18-5915-CA49-A794-7D78E0ED8BB3}"/>
              </a:ext>
            </a:extLst>
          </p:cNvPr>
          <p:cNvSpPr txBox="1"/>
          <p:nvPr/>
        </p:nvSpPr>
        <p:spPr>
          <a:xfrm>
            <a:off x="838200" y="2581275"/>
            <a:ext cx="3776330" cy="923330"/>
          </a:xfrm>
          <a:prstGeom prst="rect">
            <a:avLst/>
          </a:prstGeom>
          <a:noFill/>
        </p:spPr>
        <p:txBody>
          <a:bodyPr wrap="square" rtlCol="0">
            <a:spAutoFit/>
          </a:bodyPr>
          <a:lstStyle/>
          <a:p>
            <a:r>
              <a:rPr lang="en-US" dirty="0"/>
              <a:t>Return to the beginning and recognize {#</a:t>
            </a:r>
            <a:r>
              <a:rPr lang="en-US" dirty="0" err="1"/>
              <a:t>a</a:t>
            </a:r>
            <a:r>
              <a:rPr lang="en-US" baseline="30000" dirty="0" err="1"/>
              <a:t>n</a:t>
            </a:r>
            <a:r>
              <a:rPr lang="en-US" dirty="0" err="1"/>
              <a:t>b</a:t>
            </a:r>
            <a:r>
              <a:rPr lang="en-US" baseline="30000" dirty="0" err="1"/>
              <a:t>n</a:t>
            </a:r>
            <a:r>
              <a:rPr lang="en-US" dirty="0"/>
              <a:t>: n&gt;=0}</a:t>
            </a:r>
          </a:p>
          <a:p>
            <a:endParaRPr lang="en-US" dirty="0"/>
          </a:p>
        </p:txBody>
      </p:sp>
    </p:spTree>
    <p:extLst>
      <p:ext uri="{BB962C8B-B14F-4D97-AF65-F5344CB8AC3E}">
        <p14:creationId xmlns:p14="http://schemas.microsoft.com/office/powerpoint/2010/main" val="383251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a:t>
            </a:r>
            <a:r>
              <a:rPr lang="en-US" sz="3600" dirty="0" err="1">
                <a:solidFill>
                  <a:srgbClr val="FFFFFF"/>
                </a:solidFill>
              </a:rPr>
              <a:t>a</a:t>
            </a:r>
            <a:r>
              <a:rPr lang="en-US" sz="3600" baseline="30000" dirty="0" err="1">
                <a:solidFill>
                  <a:srgbClr val="FFFFFF"/>
                </a:solidFill>
              </a:rPr>
              <a:t>n</a:t>
            </a:r>
            <a:r>
              <a:rPr lang="en-US" sz="3600" dirty="0" err="1">
                <a:solidFill>
                  <a:srgbClr val="FFFFFF"/>
                </a:solidFill>
              </a:rPr>
              <a:t>b</a:t>
            </a:r>
            <a:r>
              <a:rPr lang="en-US" sz="3600" baseline="30000" dirty="0" err="1">
                <a:solidFill>
                  <a:srgbClr val="FFFFFF"/>
                </a:solidFill>
              </a:rPr>
              <a:t>n</a:t>
            </a:r>
            <a:r>
              <a:rPr lang="en-US" sz="3600" dirty="0" err="1">
                <a:solidFill>
                  <a:srgbClr val="FFFFFF"/>
                </a:solidFill>
              </a:rPr>
              <a:t>c</a:t>
            </a:r>
            <a:r>
              <a:rPr lang="en-US" sz="3600" baseline="30000" dirty="0" err="1">
                <a:solidFill>
                  <a:srgbClr val="FFFFFF"/>
                </a:solidFill>
              </a:rPr>
              <a:t>n</a:t>
            </a:r>
            <a:r>
              <a:rPr lang="en-US" sz="3600" dirty="0">
                <a:solidFill>
                  <a:srgbClr val="FFFFFF"/>
                </a:solidFill>
              </a:rPr>
              <a:t>:  n &gt;= 0}.  </a:t>
            </a: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A366A18-EE4D-474E-96FC-76371748F91C}"/>
              </a:ext>
            </a:extLst>
          </p:cNvPr>
          <p:cNvPicPr>
            <a:picLocks noChangeAspect="1"/>
          </p:cNvPicPr>
          <p:nvPr/>
        </p:nvPicPr>
        <p:blipFill rotWithShape="1">
          <a:blip r:embed="rId2"/>
          <a:srcRect b="2363"/>
          <a:stretch/>
        </p:blipFill>
        <p:spPr>
          <a:xfrm>
            <a:off x="976251" y="942538"/>
            <a:ext cx="7163222" cy="4808332"/>
          </a:xfrm>
          <a:prstGeom prst="rect">
            <a:avLst/>
          </a:prstGeom>
          <a:effectLst/>
        </p:spPr>
      </p:pic>
      <p:pic>
        <p:nvPicPr>
          <p:cNvPr id="8" name="Picture 7">
            <a:extLst>
              <a:ext uri="{FF2B5EF4-FFF2-40B4-BE49-F238E27FC236}">
                <a16:creationId xmlns:a16="http://schemas.microsoft.com/office/drawing/2014/main" id="{CB8488D0-F947-0142-81C9-E19FB05CDEA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141022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A78E-6809-5B48-BB26-A272702DDEB6}"/>
              </a:ext>
            </a:extLst>
          </p:cNvPr>
          <p:cNvSpPr>
            <a:spLocks noGrp="1"/>
          </p:cNvSpPr>
          <p:nvPr>
            <p:ph type="title"/>
          </p:nvPr>
        </p:nvSpPr>
        <p:spPr/>
        <p:txBody>
          <a:bodyPr/>
          <a:lstStyle/>
          <a:p>
            <a:r>
              <a:rPr lang="en-US" dirty="0"/>
              <a:t>{#</a:t>
            </a:r>
            <a:r>
              <a:rPr lang="en-US" dirty="0" err="1"/>
              <a:t>w$w</a:t>
            </a:r>
            <a:r>
              <a:rPr lang="en-US" dirty="0"/>
              <a:t>:  w in {</a:t>
            </a:r>
            <a:r>
              <a:rPr lang="en-US" dirty="0" err="1"/>
              <a:t>a,b</a:t>
            </a:r>
            <a:r>
              <a:rPr lang="en-US" dirty="0"/>
              <a:t>}*}</a:t>
            </a:r>
          </a:p>
        </p:txBody>
      </p:sp>
      <p:sp>
        <p:nvSpPr>
          <p:cNvPr id="3" name="Content Placeholder 2">
            <a:extLst>
              <a:ext uri="{FF2B5EF4-FFF2-40B4-BE49-F238E27FC236}">
                <a16:creationId xmlns:a16="http://schemas.microsoft.com/office/drawing/2014/main" id="{5F6F74EC-3EEA-FB48-A84B-E4C34C06A7BD}"/>
              </a:ext>
            </a:extLst>
          </p:cNvPr>
          <p:cNvSpPr>
            <a:spLocks noGrp="1"/>
          </p:cNvSpPr>
          <p:nvPr>
            <p:ph idx="1"/>
          </p:nvPr>
        </p:nvSpPr>
        <p:spPr/>
        <p:txBody>
          <a:bodyPr>
            <a:normAutofit fontScale="85000" lnSpcReduction="20000"/>
          </a:bodyPr>
          <a:lstStyle/>
          <a:p>
            <a:pPr marL="0" indent="0">
              <a:buNone/>
            </a:pPr>
            <a:r>
              <a:rPr lang="en-US" dirty="0"/>
              <a:t>It is useful to think about steps in the computation</a:t>
            </a:r>
          </a:p>
          <a:p>
            <a:r>
              <a:rPr lang="en-US" u="sng" dirty="0"/>
              <a:t>#</a:t>
            </a:r>
            <a:r>
              <a:rPr lang="en-US" dirty="0" err="1"/>
              <a:t>aabb$aabb</a:t>
            </a:r>
            <a:endParaRPr lang="en-US" dirty="0"/>
          </a:p>
          <a:p>
            <a:r>
              <a:rPr lang="en-US" dirty="0"/>
              <a:t>#</a:t>
            </a:r>
            <a:r>
              <a:rPr lang="en-US" u="sng" dirty="0" err="1"/>
              <a:t>a</a:t>
            </a:r>
            <a:r>
              <a:rPr lang="en-US" dirty="0" err="1"/>
              <a:t>abb$aabb</a:t>
            </a:r>
            <a:endParaRPr lang="en-US" dirty="0"/>
          </a:p>
          <a:p>
            <a:r>
              <a:rPr lang="en-US" dirty="0"/>
              <a:t>##</a:t>
            </a:r>
            <a:r>
              <a:rPr lang="en-US" dirty="0" err="1"/>
              <a:t>abb$</a:t>
            </a:r>
            <a:r>
              <a:rPr lang="en-US" u="sng" dirty="0" err="1"/>
              <a:t>a</a:t>
            </a:r>
            <a:r>
              <a:rPr lang="en-US" dirty="0" err="1"/>
              <a:t>abb</a:t>
            </a:r>
            <a:endParaRPr lang="en-US" dirty="0"/>
          </a:p>
          <a:p>
            <a:r>
              <a:rPr lang="en-US" dirty="0"/>
              <a:t>##</a:t>
            </a:r>
            <a:r>
              <a:rPr lang="en-US" u="sng" dirty="0" err="1"/>
              <a:t>a</a:t>
            </a:r>
            <a:r>
              <a:rPr lang="en-US" dirty="0" err="1"/>
              <a:t>bb</a:t>
            </a:r>
            <a:r>
              <a:rPr lang="en-US" dirty="0"/>
              <a:t>$$</a:t>
            </a:r>
            <a:r>
              <a:rPr lang="en-US" dirty="0" err="1"/>
              <a:t>abb</a:t>
            </a:r>
            <a:endParaRPr lang="en-US" dirty="0"/>
          </a:p>
          <a:p>
            <a:r>
              <a:rPr lang="en-US" dirty="0"/>
              <a:t>###bb$$</a:t>
            </a:r>
            <a:r>
              <a:rPr lang="en-US" u="sng" dirty="0" err="1"/>
              <a:t>a</a:t>
            </a:r>
            <a:r>
              <a:rPr lang="en-US" dirty="0" err="1"/>
              <a:t>bb</a:t>
            </a:r>
            <a:endParaRPr lang="en-US" dirty="0"/>
          </a:p>
          <a:p>
            <a:r>
              <a:rPr lang="en-US" dirty="0"/>
              <a:t>###</a:t>
            </a:r>
            <a:r>
              <a:rPr lang="en-US" u="sng" dirty="0"/>
              <a:t>b</a:t>
            </a:r>
            <a:r>
              <a:rPr lang="en-US" dirty="0"/>
              <a:t>b$$$bb</a:t>
            </a:r>
          </a:p>
          <a:p>
            <a:r>
              <a:rPr lang="en-US" dirty="0"/>
              <a:t>####b$$$</a:t>
            </a:r>
            <a:r>
              <a:rPr lang="en-US" u="sng" dirty="0"/>
              <a:t>b</a:t>
            </a:r>
            <a:r>
              <a:rPr lang="en-US" dirty="0"/>
              <a:t>b</a:t>
            </a:r>
          </a:p>
          <a:p>
            <a:r>
              <a:rPr lang="en-US" dirty="0"/>
              <a:t>####</a:t>
            </a:r>
            <a:r>
              <a:rPr lang="en-US" u="sng" dirty="0"/>
              <a:t>b</a:t>
            </a:r>
            <a:r>
              <a:rPr lang="en-US" dirty="0"/>
              <a:t>$$$$b</a:t>
            </a:r>
          </a:p>
          <a:p>
            <a:r>
              <a:rPr lang="en-US" dirty="0"/>
              <a:t>#####$$$$</a:t>
            </a:r>
            <a:r>
              <a:rPr lang="en-US" u="sng" dirty="0"/>
              <a:t>b</a:t>
            </a:r>
            <a:endParaRPr lang="en-US" dirty="0"/>
          </a:p>
          <a:p>
            <a:r>
              <a:rPr lang="en-US" dirty="0"/>
              <a:t>#####</a:t>
            </a:r>
            <a:r>
              <a:rPr lang="en-US" u="sng" dirty="0"/>
              <a:t>$</a:t>
            </a:r>
            <a:r>
              <a:rPr lang="en-US" dirty="0"/>
              <a:t>$$$$</a:t>
            </a:r>
            <a:endParaRPr lang="en-US" u="sng" dirty="0"/>
          </a:p>
          <a:p>
            <a:endParaRPr lang="en-US" u="sng" dirty="0"/>
          </a:p>
          <a:p>
            <a:endParaRPr lang="en-US" dirty="0"/>
          </a:p>
        </p:txBody>
      </p:sp>
    </p:spTree>
    <p:extLst>
      <p:ext uri="{BB962C8B-B14F-4D97-AF65-F5344CB8AC3E}">
        <p14:creationId xmlns:p14="http://schemas.microsoft.com/office/powerpoint/2010/main" val="155481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70A01-C5B6-BB4C-B25A-F073142AD90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Is Copy</a:t>
            </a:r>
          </a:p>
        </p:txBody>
      </p:sp>
      <p:pic>
        <p:nvPicPr>
          <p:cNvPr id="3" name="Picture 2">
            <a:extLst>
              <a:ext uri="{FF2B5EF4-FFF2-40B4-BE49-F238E27FC236}">
                <a16:creationId xmlns:a16="http://schemas.microsoft.com/office/drawing/2014/main" id="{5E76F7E2-21A8-6543-9A31-1167A6B7177A}"/>
              </a:ext>
            </a:extLst>
          </p:cNvPr>
          <p:cNvPicPr>
            <a:picLocks noChangeAspect="1"/>
          </p:cNvPicPr>
          <p:nvPr/>
        </p:nvPicPr>
        <p:blipFill>
          <a:blip r:embed="rId2"/>
          <a:stretch>
            <a:fillRect/>
          </a:stretch>
        </p:blipFill>
        <p:spPr>
          <a:xfrm>
            <a:off x="4279900" y="357994"/>
            <a:ext cx="7912100" cy="5765800"/>
          </a:xfrm>
          <a:prstGeom prst="rect">
            <a:avLst/>
          </a:prstGeom>
        </p:spPr>
      </p:pic>
    </p:spTree>
    <p:extLst>
      <p:ext uri="{BB962C8B-B14F-4D97-AF65-F5344CB8AC3E}">
        <p14:creationId xmlns:p14="http://schemas.microsoft.com/office/powerpoint/2010/main" val="83771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98BF-CED6-CC49-AB69-9644F0D3D8A1}"/>
              </a:ext>
            </a:extLst>
          </p:cNvPr>
          <p:cNvSpPr>
            <a:spLocks noGrp="1"/>
          </p:cNvSpPr>
          <p:nvPr>
            <p:ph type="title"/>
          </p:nvPr>
        </p:nvSpPr>
        <p:spPr/>
        <p:txBody>
          <a:bodyPr/>
          <a:lstStyle/>
          <a:p>
            <a:r>
              <a:rPr lang="en-US" dirty="0"/>
              <a:t>Split a string (the string’s  length should be even</a:t>
            </a:r>
          </a:p>
        </p:txBody>
      </p:sp>
      <p:sp>
        <p:nvSpPr>
          <p:cNvPr id="3" name="Content Placeholder 2">
            <a:extLst>
              <a:ext uri="{FF2B5EF4-FFF2-40B4-BE49-F238E27FC236}">
                <a16:creationId xmlns:a16="http://schemas.microsoft.com/office/drawing/2014/main" id="{64854AE6-0DE6-7B44-9D4E-F094A391B93A}"/>
              </a:ext>
            </a:extLst>
          </p:cNvPr>
          <p:cNvSpPr>
            <a:spLocks noGrp="1"/>
          </p:cNvSpPr>
          <p:nvPr>
            <p:ph idx="1"/>
          </p:nvPr>
        </p:nvSpPr>
        <p:spPr>
          <a:xfrm>
            <a:off x="838200" y="1825625"/>
            <a:ext cx="2606749" cy="4351338"/>
          </a:xfrm>
        </p:spPr>
        <p:txBody>
          <a:bodyPr/>
          <a:lstStyle/>
          <a:p>
            <a:r>
              <a:rPr lang="en-US" dirty="0"/>
              <a:t>#</a:t>
            </a:r>
            <a:r>
              <a:rPr lang="en-US" u="sng" dirty="0" err="1"/>
              <a:t>a</a:t>
            </a:r>
            <a:r>
              <a:rPr lang="en-US" dirty="0" err="1"/>
              <a:t>bbabb</a:t>
            </a:r>
            <a:r>
              <a:rPr lang="en-US" dirty="0"/>
              <a:t>#</a:t>
            </a:r>
          </a:p>
          <a:p>
            <a:r>
              <a:rPr lang="en-US" dirty="0"/>
              <a:t>##</a:t>
            </a:r>
            <a:r>
              <a:rPr lang="en-US" dirty="0" err="1"/>
              <a:t>bbab</a:t>
            </a:r>
            <a:r>
              <a:rPr lang="en-US" u="sng" dirty="0" err="1"/>
              <a:t>b</a:t>
            </a:r>
            <a:r>
              <a:rPr lang="en-US" dirty="0"/>
              <a:t>#</a:t>
            </a:r>
          </a:p>
          <a:p>
            <a:r>
              <a:rPr lang="en-US" dirty="0"/>
              <a:t>##</a:t>
            </a:r>
            <a:r>
              <a:rPr lang="en-US" dirty="0" err="1"/>
              <a:t>bbab</a:t>
            </a:r>
            <a:r>
              <a:rPr lang="en-US" u="sng" dirty="0" err="1"/>
              <a:t>#</a:t>
            </a:r>
            <a:r>
              <a:rPr lang="en-US" dirty="0" err="1"/>
              <a:t>b</a:t>
            </a:r>
            <a:endParaRPr lang="en-US" dirty="0"/>
          </a:p>
          <a:p>
            <a:r>
              <a:rPr lang="en-US" dirty="0"/>
              <a:t>##</a:t>
            </a:r>
            <a:r>
              <a:rPr lang="en-US" dirty="0" err="1"/>
              <a:t>bba</a:t>
            </a:r>
            <a:r>
              <a:rPr lang="en-US" u="sng" dirty="0" err="1"/>
              <a:t>b</a:t>
            </a:r>
            <a:r>
              <a:rPr lang="en-US" dirty="0" err="1"/>
              <a:t>#b</a:t>
            </a:r>
            <a:endParaRPr lang="en-US" dirty="0"/>
          </a:p>
          <a:p>
            <a:r>
              <a:rPr lang="en-US" dirty="0"/>
              <a:t>#</a:t>
            </a:r>
            <a:r>
              <a:rPr lang="en-US" u="sng" dirty="0"/>
              <a:t>#</a:t>
            </a:r>
            <a:r>
              <a:rPr lang="en-US" dirty="0" err="1"/>
              <a:t>bbab#b</a:t>
            </a:r>
            <a:endParaRPr lang="en-US" dirty="0"/>
          </a:p>
          <a:p>
            <a:r>
              <a:rPr lang="en-US" dirty="0"/>
              <a:t>#</a:t>
            </a:r>
            <a:r>
              <a:rPr lang="en-US" dirty="0" err="1"/>
              <a:t>a</a:t>
            </a:r>
            <a:r>
              <a:rPr lang="en-US" u="sng" dirty="0" err="1"/>
              <a:t>b</a:t>
            </a:r>
            <a:r>
              <a:rPr lang="en-US" dirty="0" err="1"/>
              <a:t>bab#b</a:t>
            </a:r>
            <a:endParaRPr lang="en-US" dirty="0"/>
          </a:p>
          <a:p>
            <a:r>
              <a:rPr lang="en-US" dirty="0"/>
              <a:t>…</a:t>
            </a:r>
          </a:p>
          <a:p>
            <a:r>
              <a:rPr lang="en-US" dirty="0"/>
              <a:t>#</a:t>
            </a:r>
            <a:r>
              <a:rPr lang="en-US" dirty="0" err="1"/>
              <a:t>ab</a:t>
            </a:r>
            <a:r>
              <a:rPr lang="en-US" u="sng" dirty="0" err="1"/>
              <a:t>b</a:t>
            </a:r>
            <a:r>
              <a:rPr lang="en-US" dirty="0" err="1"/>
              <a:t>a#bb</a:t>
            </a:r>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76147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98BF-CED6-CC49-AB69-9644F0D3D8A1}"/>
              </a:ext>
            </a:extLst>
          </p:cNvPr>
          <p:cNvSpPr>
            <a:spLocks noGrp="1"/>
          </p:cNvSpPr>
          <p:nvPr>
            <p:ph type="title"/>
          </p:nvPr>
        </p:nvSpPr>
        <p:spPr/>
        <p:txBody>
          <a:bodyPr/>
          <a:lstStyle/>
          <a:p>
            <a:r>
              <a:rPr lang="en-US" dirty="0"/>
              <a:t>Split a string (the string’s  length should be even</a:t>
            </a:r>
          </a:p>
        </p:txBody>
      </p:sp>
      <p:sp>
        <p:nvSpPr>
          <p:cNvPr id="3" name="Content Placeholder 2">
            <a:extLst>
              <a:ext uri="{FF2B5EF4-FFF2-40B4-BE49-F238E27FC236}">
                <a16:creationId xmlns:a16="http://schemas.microsoft.com/office/drawing/2014/main" id="{64854AE6-0DE6-7B44-9D4E-F094A391B93A}"/>
              </a:ext>
            </a:extLst>
          </p:cNvPr>
          <p:cNvSpPr>
            <a:spLocks noGrp="1"/>
          </p:cNvSpPr>
          <p:nvPr>
            <p:ph idx="1"/>
          </p:nvPr>
        </p:nvSpPr>
        <p:spPr>
          <a:xfrm>
            <a:off x="838200" y="1825625"/>
            <a:ext cx="2606749" cy="4351338"/>
          </a:xfrm>
        </p:spPr>
        <p:txBody>
          <a:bodyPr/>
          <a:lstStyle/>
          <a:p>
            <a:r>
              <a:rPr lang="en-US" dirty="0"/>
              <a:t>#</a:t>
            </a:r>
            <a:r>
              <a:rPr lang="en-US" u="sng" dirty="0" err="1"/>
              <a:t>a</a:t>
            </a:r>
            <a:r>
              <a:rPr lang="en-US" dirty="0" err="1"/>
              <a:t>bbabb</a:t>
            </a:r>
            <a:r>
              <a:rPr lang="en-US" dirty="0"/>
              <a:t>#</a:t>
            </a:r>
          </a:p>
          <a:p>
            <a:r>
              <a:rPr lang="en-US" dirty="0"/>
              <a:t>##</a:t>
            </a:r>
            <a:r>
              <a:rPr lang="en-US" dirty="0" err="1"/>
              <a:t>bbab</a:t>
            </a:r>
            <a:r>
              <a:rPr lang="en-US" u="sng" dirty="0" err="1"/>
              <a:t>b</a:t>
            </a:r>
            <a:r>
              <a:rPr lang="en-US" dirty="0"/>
              <a:t>#</a:t>
            </a:r>
          </a:p>
          <a:p>
            <a:r>
              <a:rPr lang="en-US" dirty="0"/>
              <a:t>##</a:t>
            </a:r>
            <a:r>
              <a:rPr lang="en-US" dirty="0" err="1"/>
              <a:t>bbab</a:t>
            </a:r>
            <a:r>
              <a:rPr lang="en-US" u="sng" dirty="0" err="1"/>
              <a:t>#</a:t>
            </a:r>
            <a:r>
              <a:rPr lang="en-US" dirty="0" err="1"/>
              <a:t>b</a:t>
            </a:r>
            <a:endParaRPr lang="en-US" dirty="0"/>
          </a:p>
          <a:p>
            <a:r>
              <a:rPr lang="en-US" dirty="0"/>
              <a:t>##</a:t>
            </a:r>
            <a:r>
              <a:rPr lang="en-US" dirty="0" err="1"/>
              <a:t>bba</a:t>
            </a:r>
            <a:r>
              <a:rPr lang="en-US" u="sng" dirty="0" err="1"/>
              <a:t>b</a:t>
            </a:r>
            <a:r>
              <a:rPr lang="en-US" dirty="0" err="1"/>
              <a:t>#b</a:t>
            </a:r>
            <a:endParaRPr lang="en-US" dirty="0"/>
          </a:p>
          <a:p>
            <a:r>
              <a:rPr lang="en-US" dirty="0"/>
              <a:t>#</a:t>
            </a:r>
            <a:r>
              <a:rPr lang="en-US" u="sng" dirty="0"/>
              <a:t>#</a:t>
            </a:r>
            <a:r>
              <a:rPr lang="en-US" dirty="0" err="1"/>
              <a:t>bbab#b</a:t>
            </a:r>
            <a:endParaRPr lang="en-US" dirty="0"/>
          </a:p>
          <a:p>
            <a:r>
              <a:rPr lang="en-US" dirty="0"/>
              <a:t>#</a:t>
            </a:r>
            <a:r>
              <a:rPr lang="en-US" dirty="0" err="1"/>
              <a:t>a</a:t>
            </a:r>
            <a:r>
              <a:rPr lang="en-US" u="sng" dirty="0" err="1"/>
              <a:t>b</a:t>
            </a:r>
            <a:r>
              <a:rPr lang="en-US" dirty="0" err="1"/>
              <a:t>bab#b</a:t>
            </a:r>
            <a:endParaRPr lang="en-US" dirty="0"/>
          </a:p>
          <a:p>
            <a:r>
              <a:rPr lang="en-US" dirty="0"/>
              <a:t>…</a:t>
            </a:r>
          </a:p>
          <a:p>
            <a:r>
              <a:rPr lang="en-US" dirty="0"/>
              <a:t>#</a:t>
            </a:r>
            <a:r>
              <a:rPr lang="en-US" dirty="0" err="1"/>
              <a:t>ab</a:t>
            </a:r>
            <a:r>
              <a:rPr lang="en-US" u="sng" dirty="0" err="1"/>
              <a:t>b</a:t>
            </a:r>
            <a:r>
              <a:rPr lang="en-US" dirty="0" err="1"/>
              <a:t>a#bb</a:t>
            </a:r>
            <a:endParaRPr lang="en-US" dirty="0"/>
          </a:p>
          <a:p>
            <a:endParaRPr lang="en-US" dirty="0"/>
          </a:p>
          <a:p>
            <a:endParaRPr lang="en-US" dirty="0"/>
          </a:p>
          <a:p>
            <a:endParaRPr lang="en-US" dirty="0"/>
          </a:p>
          <a:p>
            <a:pPr marL="0" indent="0">
              <a:buNone/>
            </a:pPr>
            <a:endParaRPr lang="en-US" dirty="0"/>
          </a:p>
          <a:p>
            <a:endParaRPr lang="en-US" dirty="0"/>
          </a:p>
        </p:txBody>
      </p:sp>
      <p:sp>
        <p:nvSpPr>
          <p:cNvPr id="4" name="Content Placeholder 2">
            <a:extLst>
              <a:ext uri="{FF2B5EF4-FFF2-40B4-BE49-F238E27FC236}">
                <a16:creationId xmlns:a16="http://schemas.microsoft.com/office/drawing/2014/main" id="{1A2A6151-070E-864B-A035-C24C00FBC187}"/>
              </a:ext>
            </a:extLst>
          </p:cNvPr>
          <p:cNvSpPr txBox="1">
            <a:spLocks/>
          </p:cNvSpPr>
          <p:nvPr/>
        </p:nvSpPr>
        <p:spPr>
          <a:xfrm>
            <a:off x="3489251" y="1716124"/>
            <a:ext cx="26067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t>
            </a:r>
            <a:r>
              <a:rPr lang="en-US" dirty="0" err="1"/>
              <a:t>ab</a:t>
            </a:r>
            <a:r>
              <a:rPr lang="en-US" u="sng" dirty="0" err="1"/>
              <a:t>#</a:t>
            </a:r>
            <a:r>
              <a:rPr lang="en-US" dirty="0" err="1"/>
              <a:t>a#bb</a:t>
            </a:r>
            <a:endParaRPr lang="en-US" dirty="0"/>
          </a:p>
          <a:p>
            <a:r>
              <a:rPr lang="en-US" dirty="0"/>
              <a:t>#</a:t>
            </a:r>
            <a:r>
              <a:rPr lang="en-US" dirty="0" err="1"/>
              <a:t>ab#a</a:t>
            </a:r>
            <a:r>
              <a:rPr lang="en-US" u="sng" dirty="0" err="1"/>
              <a:t>#</a:t>
            </a:r>
            <a:r>
              <a:rPr lang="en-US" dirty="0" err="1"/>
              <a:t>bb</a:t>
            </a:r>
            <a:endParaRPr lang="en-US" dirty="0"/>
          </a:p>
          <a:p>
            <a:r>
              <a:rPr lang="en-US" dirty="0"/>
              <a:t>#ab#</a:t>
            </a:r>
            <a:r>
              <a:rPr lang="en-US" u="sng" dirty="0"/>
              <a:t>#</a:t>
            </a:r>
            <a:r>
              <a:rPr lang="en-US" dirty="0" err="1"/>
              <a:t>abb</a:t>
            </a:r>
            <a:endParaRPr lang="en-US" dirty="0"/>
          </a:p>
          <a:p>
            <a:r>
              <a:rPr lang="en-US" dirty="0"/>
              <a:t>#ab</a:t>
            </a:r>
            <a:r>
              <a:rPr lang="en-US" u="sng" dirty="0"/>
              <a:t>#</a:t>
            </a:r>
            <a:r>
              <a:rPr lang="en-US" dirty="0"/>
              <a:t>#</a:t>
            </a:r>
            <a:r>
              <a:rPr lang="en-US" dirty="0" err="1"/>
              <a:t>abb</a:t>
            </a:r>
            <a:endParaRPr lang="en-US" dirty="0"/>
          </a:p>
          <a:p>
            <a:r>
              <a:rPr lang="en-US" dirty="0"/>
              <a:t>#</a:t>
            </a:r>
            <a:r>
              <a:rPr lang="en-US" dirty="0" err="1"/>
              <a:t>ab</a:t>
            </a:r>
            <a:r>
              <a:rPr lang="en-US" u="sng" dirty="0" err="1"/>
              <a:t>b</a:t>
            </a:r>
            <a:r>
              <a:rPr lang="en-US" dirty="0" err="1"/>
              <a:t>#abb</a:t>
            </a:r>
            <a:endParaRPr lang="en-US" dirty="0"/>
          </a:p>
          <a:p>
            <a:r>
              <a:rPr lang="en-US" dirty="0"/>
              <a:t>#</a:t>
            </a:r>
            <a:r>
              <a:rPr lang="en-US" dirty="0" err="1"/>
              <a:t>abb</a:t>
            </a:r>
            <a:r>
              <a:rPr lang="en-US" u="sng" dirty="0" err="1"/>
              <a:t>$</a:t>
            </a:r>
            <a:r>
              <a:rPr lang="en-US" dirty="0" err="1"/>
              <a:t>abb</a:t>
            </a:r>
            <a:endParaRPr lang="en-US" dirty="0"/>
          </a:p>
          <a:p>
            <a:endParaRPr lang="en-US" dirty="0"/>
          </a:p>
          <a:p>
            <a:endParaRPr lang="en-US" dirty="0"/>
          </a:p>
          <a:p>
            <a:endParaRPr lang="en-US" dirty="0"/>
          </a:p>
          <a:p>
            <a:endParaRPr lang="en-US" dirty="0"/>
          </a:p>
          <a:p>
            <a:pPr marL="0" indent="0">
              <a:buFont typeface="Arial"/>
              <a:buNone/>
            </a:pPr>
            <a:endParaRPr lang="en-US" dirty="0"/>
          </a:p>
          <a:p>
            <a:endParaRPr lang="en-US" dirty="0"/>
          </a:p>
        </p:txBody>
      </p:sp>
    </p:spTree>
    <p:extLst>
      <p:ext uri="{BB962C8B-B14F-4D97-AF65-F5344CB8AC3E}">
        <p14:creationId xmlns:p14="http://schemas.microsoft.com/office/powerpoint/2010/main" val="3981117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9B3E-8F6F-F647-ABB1-3BD26FCC2186}"/>
              </a:ext>
            </a:extLst>
          </p:cNvPr>
          <p:cNvSpPr>
            <a:spLocks noGrp="1"/>
          </p:cNvSpPr>
          <p:nvPr>
            <p:ph type="title"/>
          </p:nvPr>
        </p:nvSpPr>
        <p:spPr/>
        <p:txBody>
          <a:bodyPr/>
          <a:lstStyle/>
          <a:p>
            <a:r>
              <a:rPr lang="en-US" dirty="0"/>
              <a:t>Split….  only for a…. For now</a:t>
            </a:r>
          </a:p>
        </p:txBody>
      </p:sp>
      <p:pic>
        <p:nvPicPr>
          <p:cNvPr id="5" name="Picture 4">
            <a:extLst>
              <a:ext uri="{FF2B5EF4-FFF2-40B4-BE49-F238E27FC236}">
                <a16:creationId xmlns:a16="http://schemas.microsoft.com/office/drawing/2014/main" id="{FBA1BCCE-7277-9E41-97D8-1EBC9BDE426D}"/>
              </a:ext>
            </a:extLst>
          </p:cNvPr>
          <p:cNvPicPr>
            <a:picLocks noChangeAspect="1"/>
          </p:cNvPicPr>
          <p:nvPr/>
        </p:nvPicPr>
        <p:blipFill>
          <a:blip r:embed="rId2"/>
          <a:stretch>
            <a:fillRect/>
          </a:stretch>
        </p:blipFill>
        <p:spPr>
          <a:xfrm>
            <a:off x="812800" y="1432184"/>
            <a:ext cx="10541000" cy="5092700"/>
          </a:xfrm>
          <a:prstGeom prst="rect">
            <a:avLst/>
          </a:prstGeom>
        </p:spPr>
      </p:pic>
    </p:spTree>
    <p:extLst>
      <p:ext uri="{BB962C8B-B14F-4D97-AF65-F5344CB8AC3E}">
        <p14:creationId xmlns:p14="http://schemas.microsoft.com/office/powerpoint/2010/main" val="17454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5764-02A6-D149-B149-735B82BA282F}"/>
              </a:ext>
            </a:extLst>
          </p:cNvPr>
          <p:cNvSpPr>
            <a:spLocks noGrp="1"/>
          </p:cNvSpPr>
          <p:nvPr>
            <p:ph type="title"/>
          </p:nvPr>
        </p:nvSpPr>
        <p:spPr/>
        <p:txBody>
          <a:bodyPr/>
          <a:lstStyle/>
          <a:p>
            <a:r>
              <a:rPr lang="en-US" dirty="0"/>
              <a:t>But to deal with b… we need another branch</a:t>
            </a:r>
          </a:p>
        </p:txBody>
      </p:sp>
      <p:sp>
        <p:nvSpPr>
          <p:cNvPr id="3" name="Content Placeholder 2">
            <a:extLst>
              <a:ext uri="{FF2B5EF4-FFF2-40B4-BE49-F238E27FC236}">
                <a16:creationId xmlns:a16="http://schemas.microsoft.com/office/drawing/2014/main" id="{9D164B0B-8316-1648-A1BE-263A279AC8C5}"/>
              </a:ext>
            </a:extLst>
          </p:cNvPr>
          <p:cNvSpPr>
            <a:spLocks noGrp="1"/>
          </p:cNvSpPr>
          <p:nvPr>
            <p:ph idx="1"/>
          </p:nvPr>
        </p:nvSpPr>
        <p:spPr/>
        <p:txBody>
          <a:bodyPr/>
          <a:lstStyle/>
          <a:p>
            <a:pPr marL="0" indent="0">
              <a:buNone/>
            </a:pPr>
            <a:r>
              <a:rPr lang="en-US" dirty="0"/>
              <a:t>Unless  we mark a with A and b with B !!!</a:t>
            </a:r>
          </a:p>
          <a:p>
            <a:pPr marL="0" indent="0">
              <a:buNone/>
            </a:pPr>
            <a:endParaRPr lang="en-US" dirty="0"/>
          </a:p>
        </p:txBody>
      </p:sp>
      <p:pic>
        <p:nvPicPr>
          <p:cNvPr id="6" name="Picture 5">
            <a:extLst>
              <a:ext uri="{FF2B5EF4-FFF2-40B4-BE49-F238E27FC236}">
                <a16:creationId xmlns:a16="http://schemas.microsoft.com/office/drawing/2014/main" id="{22A9007C-AD9E-1647-B476-A7AEA3542F50}"/>
              </a:ext>
            </a:extLst>
          </p:cNvPr>
          <p:cNvPicPr>
            <a:picLocks noChangeAspect="1"/>
          </p:cNvPicPr>
          <p:nvPr/>
        </p:nvPicPr>
        <p:blipFill>
          <a:blip r:embed="rId2"/>
          <a:stretch>
            <a:fillRect/>
          </a:stretch>
        </p:blipFill>
        <p:spPr>
          <a:xfrm>
            <a:off x="177800" y="2336800"/>
            <a:ext cx="12014200" cy="4521200"/>
          </a:xfrm>
          <a:prstGeom prst="rect">
            <a:avLst/>
          </a:prstGeom>
        </p:spPr>
      </p:pic>
    </p:spTree>
    <p:extLst>
      <p:ext uri="{BB962C8B-B14F-4D97-AF65-F5344CB8AC3E}">
        <p14:creationId xmlns:p14="http://schemas.microsoft.com/office/powerpoint/2010/main" val="265283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1F80-D7EE-8D40-A9B5-1E8A41A8DAF8}"/>
              </a:ext>
            </a:extLst>
          </p:cNvPr>
          <p:cNvSpPr>
            <a:spLocks noGrp="1"/>
          </p:cNvSpPr>
          <p:nvPr>
            <p:ph type="title"/>
          </p:nvPr>
        </p:nvSpPr>
        <p:spPr/>
        <p:txBody>
          <a:bodyPr/>
          <a:lstStyle/>
          <a:p>
            <a:r>
              <a:rPr lang="en-US" dirty="0"/>
              <a:t>A </a:t>
            </a:r>
            <a:r>
              <a:rPr lang="en-US" dirty="0" err="1"/>
              <a:t>Turiing</a:t>
            </a:r>
            <a:r>
              <a:rPr lang="en-US" dirty="0"/>
              <a:t> Machine</a:t>
            </a:r>
          </a:p>
        </p:txBody>
      </p:sp>
      <p:pic>
        <p:nvPicPr>
          <p:cNvPr id="4" name="Imagen 1">
            <a:extLst>
              <a:ext uri="{FF2B5EF4-FFF2-40B4-BE49-F238E27FC236}">
                <a16:creationId xmlns:a16="http://schemas.microsoft.com/office/drawing/2014/main" id="{EA6FAFFB-DA8F-354C-B8E3-3CACD5DE47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349500"/>
            <a:ext cx="52832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85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4194-013F-2649-ADF5-E9E0FF4E74D5}"/>
              </a:ext>
            </a:extLst>
          </p:cNvPr>
          <p:cNvSpPr>
            <a:spLocks noGrp="1"/>
          </p:cNvSpPr>
          <p:nvPr>
            <p:ph type="title"/>
          </p:nvPr>
        </p:nvSpPr>
        <p:spPr/>
        <p:txBody>
          <a:bodyPr/>
          <a:lstStyle/>
          <a:p>
            <a:r>
              <a:rPr lang="en-US" dirty="0"/>
              <a:t>Transitions</a:t>
            </a:r>
          </a:p>
        </p:txBody>
      </p:sp>
      <p:sp>
        <p:nvSpPr>
          <p:cNvPr id="4" name="Oval 3">
            <a:extLst>
              <a:ext uri="{FF2B5EF4-FFF2-40B4-BE49-F238E27FC236}">
                <a16:creationId xmlns:a16="http://schemas.microsoft.com/office/drawing/2014/main" id="{268BD9A1-0967-0B4E-BC17-5C5AA7F179FC}"/>
              </a:ext>
            </a:extLst>
          </p:cNvPr>
          <p:cNvSpPr/>
          <p:nvPr/>
        </p:nvSpPr>
        <p:spPr>
          <a:xfrm>
            <a:off x="4819239" y="3110345"/>
            <a:ext cx="692727" cy="6373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46C1677-1552-9E40-9FFF-409C7A40B594}"/>
              </a:ext>
            </a:extLst>
          </p:cNvPr>
          <p:cNvSpPr/>
          <p:nvPr/>
        </p:nvSpPr>
        <p:spPr>
          <a:xfrm>
            <a:off x="1233055" y="3103418"/>
            <a:ext cx="692727" cy="6373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0D796001-36D7-3342-8CD0-E80E826F2BAE}"/>
              </a:ext>
            </a:extLst>
          </p:cNvPr>
          <p:cNvCxnSpPr>
            <a:stCxn id="8" idx="6"/>
            <a:endCxn id="4" idx="2"/>
          </p:cNvCxnSpPr>
          <p:nvPr/>
        </p:nvCxnSpPr>
        <p:spPr>
          <a:xfrm>
            <a:off x="1925782" y="3422073"/>
            <a:ext cx="2893457" cy="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5238E37-FC77-5D43-9CB7-899BF5A503DC}"/>
              </a:ext>
            </a:extLst>
          </p:cNvPr>
          <p:cNvSpPr txBox="1"/>
          <p:nvPr/>
        </p:nvSpPr>
        <p:spPr>
          <a:xfrm>
            <a:off x="2272145" y="3110345"/>
            <a:ext cx="2200731" cy="369332"/>
          </a:xfrm>
          <a:prstGeom prst="rect">
            <a:avLst/>
          </a:prstGeom>
          <a:noFill/>
        </p:spPr>
        <p:txBody>
          <a:bodyPr wrap="none" rtlCol="0">
            <a:spAutoFit/>
          </a:bodyPr>
          <a:lstStyle/>
          <a:p>
            <a:r>
              <a:rPr lang="en-US" dirty="0"/>
              <a:t>Reads, Writes, Moves</a:t>
            </a:r>
          </a:p>
        </p:txBody>
      </p:sp>
      <p:sp>
        <p:nvSpPr>
          <p:cNvPr id="13" name="TextBox 12">
            <a:extLst>
              <a:ext uri="{FF2B5EF4-FFF2-40B4-BE49-F238E27FC236}">
                <a16:creationId xmlns:a16="http://schemas.microsoft.com/office/drawing/2014/main" id="{436E8973-244A-3243-AAF5-1A50FBC93AB7}"/>
              </a:ext>
            </a:extLst>
          </p:cNvPr>
          <p:cNvSpPr txBox="1"/>
          <p:nvPr/>
        </p:nvSpPr>
        <p:spPr>
          <a:xfrm>
            <a:off x="1343891" y="4488873"/>
            <a:ext cx="4281878" cy="369332"/>
          </a:xfrm>
          <a:prstGeom prst="rect">
            <a:avLst/>
          </a:prstGeom>
          <a:noFill/>
        </p:spPr>
        <p:txBody>
          <a:bodyPr wrap="none" rtlCol="0">
            <a:spAutoFit/>
          </a:bodyPr>
          <a:lstStyle/>
          <a:p>
            <a:r>
              <a:rPr lang="en-US" dirty="0"/>
              <a:t>Moves can be:   R, L,  S:  For Right, Left, Stay</a:t>
            </a:r>
          </a:p>
        </p:txBody>
      </p:sp>
    </p:spTree>
    <p:extLst>
      <p:ext uri="{BB962C8B-B14F-4D97-AF65-F5344CB8AC3E}">
        <p14:creationId xmlns:p14="http://schemas.microsoft.com/office/powerpoint/2010/main" val="22434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666D-C835-9C49-B108-C774CCBAC9F5}"/>
              </a:ext>
            </a:extLst>
          </p:cNvPr>
          <p:cNvSpPr>
            <a:spLocks noGrp="1"/>
          </p:cNvSpPr>
          <p:nvPr>
            <p:ph type="title"/>
          </p:nvPr>
        </p:nvSpPr>
        <p:spPr/>
        <p:txBody>
          <a:bodyPr/>
          <a:lstStyle/>
          <a:p>
            <a:r>
              <a:rPr lang="en-US" dirty="0"/>
              <a:t>Special states</a:t>
            </a:r>
          </a:p>
        </p:txBody>
      </p:sp>
      <p:sp>
        <p:nvSpPr>
          <p:cNvPr id="3" name="Content Placeholder 2">
            <a:extLst>
              <a:ext uri="{FF2B5EF4-FFF2-40B4-BE49-F238E27FC236}">
                <a16:creationId xmlns:a16="http://schemas.microsoft.com/office/drawing/2014/main" id="{51F8ADD9-0A4F-1545-968E-4933726B615B}"/>
              </a:ext>
            </a:extLst>
          </p:cNvPr>
          <p:cNvSpPr>
            <a:spLocks noGrp="1"/>
          </p:cNvSpPr>
          <p:nvPr>
            <p:ph idx="1"/>
          </p:nvPr>
        </p:nvSpPr>
        <p:spPr/>
        <p:txBody>
          <a:bodyPr/>
          <a:lstStyle/>
          <a:p>
            <a:pPr marL="0" indent="0">
              <a:buNone/>
            </a:pPr>
            <a:r>
              <a:rPr lang="en-US" dirty="0"/>
              <a:t>Initial State:</a:t>
            </a:r>
          </a:p>
          <a:p>
            <a:pPr marL="0" indent="0">
              <a:buNone/>
            </a:pPr>
            <a:endParaRPr lang="en-US" dirty="0"/>
          </a:p>
          <a:p>
            <a:pPr marL="0" indent="0">
              <a:buNone/>
            </a:pPr>
            <a:r>
              <a:rPr lang="en-US" dirty="0"/>
              <a:t>Halt:</a:t>
            </a:r>
          </a:p>
        </p:txBody>
      </p:sp>
      <p:sp>
        <p:nvSpPr>
          <p:cNvPr id="5" name="Oval 4">
            <a:extLst>
              <a:ext uri="{FF2B5EF4-FFF2-40B4-BE49-F238E27FC236}">
                <a16:creationId xmlns:a16="http://schemas.microsoft.com/office/drawing/2014/main" id="{C9D3F074-B7E0-6142-A622-E83095324C33}"/>
              </a:ext>
            </a:extLst>
          </p:cNvPr>
          <p:cNvSpPr/>
          <p:nvPr/>
        </p:nvSpPr>
        <p:spPr>
          <a:xfrm>
            <a:off x="3588327" y="1690688"/>
            <a:ext cx="692727" cy="6373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1807DDB-C0ED-1A48-A908-AE53481B77EE}"/>
              </a:ext>
            </a:extLst>
          </p:cNvPr>
          <p:cNvCxnSpPr>
            <a:endCxn id="5" idx="2"/>
          </p:cNvCxnSpPr>
          <p:nvPr/>
        </p:nvCxnSpPr>
        <p:spPr>
          <a:xfrm flipV="1">
            <a:off x="3131127" y="2009343"/>
            <a:ext cx="457200" cy="54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Hexagon 7">
            <a:extLst>
              <a:ext uri="{FF2B5EF4-FFF2-40B4-BE49-F238E27FC236}">
                <a16:creationId xmlns:a16="http://schemas.microsoft.com/office/drawing/2014/main" id="{C3B2FD3E-25F5-624E-9E0A-6E8602F1224D}"/>
              </a:ext>
            </a:extLst>
          </p:cNvPr>
          <p:cNvSpPr/>
          <p:nvPr/>
        </p:nvSpPr>
        <p:spPr>
          <a:xfrm>
            <a:off x="3220350" y="2873953"/>
            <a:ext cx="1060704" cy="9144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BAB4ACCE-8065-ED4E-ACD9-D0DC67F92F49}"/>
              </a:ext>
            </a:extLst>
          </p:cNvPr>
          <p:cNvSpPr txBox="1"/>
          <p:nvPr/>
        </p:nvSpPr>
        <p:spPr>
          <a:xfrm>
            <a:off x="3466008" y="3137623"/>
            <a:ext cx="569387" cy="369332"/>
          </a:xfrm>
          <a:prstGeom prst="rect">
            <a:avLst/>
          </a:prstGeom>
          <a:noFill/>
        </p:spPr>
        <p:txBody>
          <a:bodyPr wrap="none" rtlCol="0">
            <a:spAutoFit/>
          </a:bodyPr>
          <a:lstStyle/>
          <a:p>
            <a:r>
              <a:rPr lang="en-US" dirty="0"/>
              <a:t>Halt</a:t>
            </a:r>
          </a:p>
        </p:txBody>
      </p:sp>
      <p:sp>
        <p:nvSpPr>
          <p:cNvPr id="10" name="TextBox 9">
            <a:extLst>
              <a:ext uri="{FF2B5EF4-FFF2-40B4-BE49-F238E27FC236}">
                <a16:creationId xmlns:a16="http://schemas.microsoft.com/office/drawing/2014/main" id="{87DAC306-C204-2546-8AA0-34C4C09F9817}"/>
              </a:ext>
            </a:extLst>
          </p:cNvPr>
          <p:cNvSpPr txBox="1"/>
          <p:nvPr/>
        </p:nvSpPr>
        <p:spPr>
          <a:xfrm>
            <a:off x="2493818" y="4752109"/>
            <a:ext cx="8188037" cy="646331"/>
          </a:xfrm>
          <a:prstGeom prst="rect">
            <a:avLst/>
          </a:prstGeom>
          <a:noFill/>
        </p:spPr>
        <p:txBody>
          <a:bodyPr wrap="square" rtlCol="0">
            <a:spAutoFit/>
          </a:bodyPr>
          <a:lstStyle/>
          <a:p>
            <a:r>
              <a:rPr lang="en-US" dirty="0"/>
              <a:t>Normal stop. However, the transition function is partial, so it can also stop if there are no viable transitions. It can also stop if it moves to the left of the initial </a:t>
            </a:r>
            <a:r>
              <a:rPr lang="en-US" dirty="0" err="1"/>
              <a:t>postion</a:t>
            </a:r>
            <a:r>
              <a:rPr lang="en-US" dirty="0"/>
              <a:t>.</a:t>
            </a:r>
          </a:p>
        </p:txBody>
      </p:sp>
    </p:spTree>
    <p:extLst>
      <p:ext uri="{BB962C8B-B14F-4D97-AF65-F5344CB8AC3E}">
        <p14:creationId xmlns:p14="http://schemas.microsoft.com/office/powerpoint/2010/main" val="203987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B701-1A93-A747-BF27-42B48151F914}"/>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E6260E12-FCCD-BE44-95DC-4C6DC3F722AF}"/>
              </a:ext>
            </a:extLst>
          </p:cNvPr>
          <p:cNvSpPr>
            <a:spLocks noGrp="1"/>
          </p:cNvSpPr>
          <p:nvPr>
            <p:ph idx="1"/>
          </p:nvPr>
        </p:nvSpPr>
        <p:spPr/>
        <p:txBody>
          <a:bodyPr>
            <a:normAutofit fontScale="85000" lnSpcReduction="20000"/>
          </a:bodyPr>
          <a:lstStyle/>
          <a:p>
            <a:r>
              <a:rPr lang="en-US" dirty="0"/>
              <a:t>The tape is infinite, but what we are reading is not. The tape contains symbols and blanks. What we are interested is what is not </a:t>
            </a:r>
            <a:r>
              <a:rPr lang="en-US" dirty="0" err="1"/>
              <a:t>blanck</a:t>
            </a:r>
            <a:r>
              <a:rPr lang="en-US" dirty="0"/>
              <a:t>.</a:t>
            </a:r>
          </a:p>
          <a:p>
            <a:r>
              <a:rPr lang="en-US" dirty="0"/>
              <a:t>The configuration contains:</a:t>
            </a:r>
          </a:p>
          <a:p>
            <a:pPr lvl="1"/>
            <a:r>
              <a:rPr lang="en-US" dirty="0"/>
              <a:t>The first cells of the tape after which there are only blanks</a:t>
            </a:r>
          </a:p>
          <a:p>
            <a:pPr lvl="1"/>
            <a:r>
              <a:rPr lang="en-US" dirty="0"/>
              <a:t>The position of the reader</a:t>
            </a:r>
          </a:p>
          <a:p>
            <a:pPr lvl="1"/>
            <a:r>
              <a:rPr lang="en-US" dirty="0"/>
              <a:t>The state</a:t>
            </a:r>
          </a:p>
          <a:p>
            <a:r>
              <a:rPr lang="en-US" dirty="0"/>
              <a:t>Execution continues until we:</a:t>
            </a:r>
          </a:p>
          <a:p>
            <a:pPr lvl="1"/>
            <a:r>
              <a:rPr lang="en-US" dirty="0"/>
              <a:t>Reach halt</a:t>
            </a:r>
          </a:p>
          <a:p>
            <a:pPr lvl="1"/>
            <a:r>
              <a:rPr lang="en-US" dirty="0"/>
              <a:t>No transition is applicable</a:t>
            </a:r>
          </a:p>
          <a:p>
            <a:pPr lvl="1"/>
            <a:r>
              <a:rPr lang="en-US" dirty="0"/>
              <a:t>Fell off the left of the tape</a:t>
            </a:r>
          </a:p>
          <a:p>
            <a:pPr lvl="1"/>
            <a:r>
              <a:rPr lang="en-US" dirty="0"/>
              <a:t>When used to recognize languages, the TM writes Y if the string is accepted (it may write N, if it’s not accepted, but its not necessary)</a:t>
            </a:r>
          </a:p>
          <a:p>
            <a:pPr lvl="1"/>
            <a:endParaRPr lang="en-US" dirty="0"/>
          </a:p>
          <a:p>
            <a:pPr marL="0" indent="0">
              <a:buNone/>
            </a:pPr>
            <a:r>
              <a:rPr lang="en-US" dirty="0"/>
              <a:t> </a:t>
            </a:r>
          </a:p>
        </p:txBody>
      </p:sp>
    </p:spTree>
    <p:extLst>
      <p:ext uri="{BB962C8B-B14F-4D97-AF65-F5344CB8AC3E}">
        <p14:creationId xmlns:p14="http://schemas.microsoft.com/office/powerpoint/2010/main" val="165505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t>
            </a:r>
          </a:p>
        </p:txBody>
      </p:sp>
      <p:pic>
        <p:nvPicPr>
          <p:cNvPr id="4" name="Picture 3"/>
          <p:cNvPicPr>
            <a:picLocks noChangeAspect="1"/>
          </p:cNvPicPr>
          <p:nvPr/>
        </p:nvPicPr>
        <p:blipFill>
          <a:blip r:embed="rId2"/>
          <a:stretch>
            <a:fillRect/>
          </a:stretch>
        </p:blipFill>
        <p:spPr>
          <a:xfrm>
            <a:off x="2533650" y="1916868"/>
            <a:ext cx="5743084" cy="3982281"/>
          </a:xfrm>
          <a:prstGeom prst="rect">
            <a:avLst/>
          </a:prstGeom>
        </p:spPr>
      </p:pic>
    </p:spTree>
    <p:extLst>
      <p:ext uri="{BB962C8B-B14F-4D97-AF65-F5344CB8AC3E}">
        <p14:creationId xmlns:p14="http://schemas.microsoft.com/office/powerpoint/2010/main" val="79453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600" y="296068"/>
            <a:ext cx="10515600" cy="1325563"/>
          </a:xfrm>
        </p:spPr>
        <p:txBody>
          <a:bodyPr/>
          <a:lstStyle/>
          <a:p>
            <a:r>
              <a:rPr lang="en-US" dirty="0"/>
              <a:t>{#</a:t>
            </a:r>
            <a:r>
              <a:rPr lang="en-US" dirty="0" err="1"/>
              <a:t>a</a:t>
            </a:r>
            <a:r>
              <a:rPr lang="en-US" baseline="30000" dirty="0" err="1"/>
              <a:t>n</a:t>
            </a:r>
            <a:r>
              <a:rPr lang="en-US" dirty="0" err="1"/>
              <a:t>b</a:t>
            </a:r>
            <a:r>
              <a:rPr lang="en-US" baseline="30000" dirty="0" err="1"/>
              <a:t>n</a:t>
            </a:r>
            <a:r>
              <a:rPr lang="en-US" dirty="0"/>
              <a:t>:  n &gt;= 0}</a:t>
            </a:r>
          </a:p>
        </p:txBody>
      </p:sp>
      <p:pic>
        <p:nvPicPr>
          <p:cNvPr id="4" name="Picture 3">
            <a:extLst>
              <a:ext uri="{FF2B5EF4-FFF2-40B4-BE49-F238E27FC236}">
                <a16:creationId xmlns:a16="http://schemas.microsoft.com/office/drawing/2014/main" id="{8085601F-5B41-0149-BFE0-AFDC4D860BBE}"/>
              </a:ext>
            </a:extLst>
          </p:cNvPr>
          <p:cNvPicPr>
            <a:picLocks noChangeAspect="1"/>
          </p:cNvPicPr>
          <p:nvPr/>
        </p:nvPicPr>
        <p:blipFill>
          <a:blip r:embed="rId2"/>
          <a:stretch>
            <a:fillRect/>
          </a:stretch>
        </p:blipFill>
        <p:spPr>
          <a:xfrm>
            <a:off x="785283" y="1178983"/>
            <a:ext cx="11976100" cy="4940300"/>
          </a:xfrm>
          <a:prstGeom prst="rect">
            <a:avLst/>
          </a:prstGeom>
        </p:spPr>
      </p:pic>
    </p:spTree>
    <p:extLst>
      <p:ext uri="{BB962C8B-B14F-4D97-AF65-F5344CB8AC3E}">
        <p14:creationId xmlns:p14="http://schemas.microsoft.com/office/powerpoint/2010/main" val="527782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a</a:t>
            </a:r>
            <a:r>
              <a:rPr lang="en-US" baseline="30000" dirty="0" err="1"/>
              <a:t>n</a:t>
            </a:r>
            <a:r>
              <a:rPr lang="en-US" dirty="0" err="1"/>
              <a:t>b</a:t>
            </a:r>
            <a:r>
              <a:rPr lang="en-US" baseline="30000" dirty="0" err="1"/>
              <a:t>n</a:t>
            </a:r>
            <a:r>
              <a:rPr lang="en-US" dirty="0"/>
              <a:t>:  n &gt;= 0}</a:t>
            </a:r>
          </a:p>
        </p:txBody>
      </p:sp>
      <p:pic>
        <p:nvPicPr>
          <p:cNvPr id="3" name="Picture 2">
            <a:extLst>
              <a:ext uri="{FF2B5EF4-FFF2-40B4-BE49-F238E27FC236}">
                <a16:creationId xmlns:a16="http://schemas.microsoft.com/office/drawing/2014/main" id="{0E7D522D-4199-F349-B291-FA0071E4A0D6}"/>
              </a:ext>
            </a:extLst>
          </p:cNvPr>
          <p:cNvPicPr>
            <a:picLocks noChangeAspect="1"/>
          </p:cNvPicPr>
          <p:nvPr/>
        </p:nvPicPr>
        <p:blipFill>
          <a:blip r:embed="rId2"/>
          <a:stretch>
            <a:fillRect/>
          </a:stretch>
        </p:blipFill>
        <p:spPr>
          <a:xfrm>
            <a:off x="628650" y="1311275"/>
            <a:ext cx="10934700" cy="5181600"/>
          </a:xfrm>
          <a:prstGeom prst="rect">
            <a:avLst/>
          </a:prstGeom>
        </p:spPr>
      </p:pic>
    </p:spTree>
    <p:extLst>
      <p:ext uri="{BB962C8B-B14F-4D97-AF65-F5344CB8AC3E}">
        <p14:creationId xmlns:p14="http://schemas.microsoft.com/office/powerpoint/2010/main" val="187344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n &gt;= 0}.  First attempt</a:t>
            </a:r>
          </a:p>
        </p:txBody>
      </p:sp>
      <p:pic>
        <p:nvPicPr>
          <p:cNvPr id="4" name="Picture 3">
            <a:extLst>
              <a:ext uri="{FF2B5EF4-FFF2-40B4-BE49-F238E27FC236}">
                <a16:creationId xmlns:a16="http://schemas.microsoft.com/office/drawing/2014/main" id="{8212E944-C066-7E49-82D1-171588F7676E}"/>
              </a:ext>
            </a:extLst>
          </p:cNvPr>
          <p:cNvPicPr>
            <a:picLocks noChangeAspect="1"/>
          </p:cNvPicPr>
          <p:nvPr/>
        </p:nvPicPr>
        <p:blipFill>
          <a:blip r:embed="rId2"/>
          <a:stretch>
            <a:fillRect/>
          </a:stretch>
        </p:blipFill>
        <p:spPr>
          <a:xfrm>
            <a:off x="228600" y="1473200"/>
            <a:ext cx="11734800" cy="5384800"/>
          </a:xfrm>
          <a:prstGeom prst="rect">
            <a:avLst/>
          </a:prstGeom>
        </p:spPr>
      </p:pic>
    </p:spTree>
    <p:extLst>
      <p:ext uri="{BB962C8B-B14F-4D97-AF65-F5344CB8AC3E}">
        <p14:creationId xmlns:p14="http://schemas.microsoft.com/office/powerpoint/2010/main" val="238274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478</Words>
  <Application>Microsoft Macintosh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Turing  Machines</vt:lpstr>
      <vt:lpstr>A Turiing Machine</vt:lpstr>
      <vt:lpstr>Transitions</vt:lpstr>
      <vt:lpstr>Special states</vt:lpstr>
      <vt:lpstr>Configuration</vt:lpstr>
      <vt:lpstr>#a*b*</vt:lpstr>
      <vt:lpstr>{#anbn:  n &gt;= 0}</vt:lpstr>
      <vt:lpstr>{#anbn:  n &gt;= 0}</vt:lpstr>
      <vt:lpstr>{#anbncn:  n &gt;= 0}.  First attempt</vt:lpstr>
      <vt:lpstr>{#anbncn:  n &gt;= 0}.  First attempt</vt:lpstr>
      <vt:lpstr>{#anbncn:  n &gt;= 0}.  What can we do??</vt:lpstr>
      <vt:lpstr>{#anbncn:  n &gt;= 0}.  What can we do??</vt:lpstr>
      <vt:lpstr>{#anbncn:  n &gt;= 0}.  </vt:lpstr>
      <vt:lpstr>{#w$w:  w in {a,b}*}</vt:lpstr>
      <vt:lpstr>Is Copy</vt:lpstr>
      <vt:lpstr>Split a string (the string’s  length should be even</vt:lpstr>
      <vt:lpstr>Split a string (the string’s  length should be even</vt:lpstr>
      <vt:lpstr>Split….  only for a…. For now</vt:lpstr>
      <vt:lpstr>But to deal with b… we need another branch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Turing  Machines</dc:title>
  <dc:creator>Silvia Takahashi</dc:creator>
  <cp:lastModifiedBy>Silvia Takahashi</cp:lastModifiedBy>
  <cp:revision>6</cp:revision>
  <dcterms:created xsi:type="dcterms:W3CDTF">2020-04-20T01:06:12Z</dcterms:created>
  <dcterms:modified xsi:type="dcterms:W3CDTF">2021-05-03T02:56:33Z</dcterms:modified>
</cp:coreProperties>
</file>