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95" r:id="rId4"/>
    <p:sldId id="294" r:id="rId5"/>
    <p:sldId id="296" r:id="rId6"/>
    <p:sldId id="2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7"/>
  </p:normalViewPr>
  <p:slideViewPr>
    <p:cSldViewPr snapToGrid="0" snapToObjects="1">
      <p:cViewPr varScale="1">
        <p:scale>
          <a:sx n="98" d="100"/>
          <a:sy n="9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784A-8649-024C-84EB-CD32857C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8FF8-4A41-4640-938E-B07195CF1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B12AE-A761-1540-88C3-D7375CBA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9C9-3D66-1245-90EE-99F3F613B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6647-E2BC-904D-A1D3-626151C5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50E7-6459-AC46-8DE1-1C227909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2AE8-853F-E849-9741-EF7977B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8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9241-6675-4845-B81B-3DD01629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6BEEA-2FC0-D344-9AAB-49B38F26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170F-17EF-6045-B2F6-CEEB6128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9C9-3D66-1245-90EE-99F3F613B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DA95-D701-1F4C-9A6C-127C512A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A818-7736-D345-921B-EC87434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2AE8-853F-E849-9741-EF7977B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5BB08-DF94-3345-BC3D-C6BE5A35C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319F8-184F-A14C-9ECC-05CFCF748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9A25-5DAC-4940-B1CA-30D4CF6C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9C9-3D66-1245-90EE-99F3F613B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98FE-CB48-3441-B865-E08FA94E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AE3F-6487-7A47-842D-84F10991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2AE8-853F-E849-9741-EF7977B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8D22-0801-AA4C-893A-90D9BF72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AA9E-AE04-0D47-B4E5-5C60EB74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0813-FCF3-E64F-B480-8DB2DB3C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9C9-3D66-1245-90EE-99F3F613B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A059-2BD6-7247-A9C1-D83E19A7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E652-8F7E-794A-BA27-5BDC30C3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2AE8-853F-E849-9741-EF7977B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3F34-27A0-9F4F-AC29-E33143CE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C5BC-49C8-6246-A3A8-66D62DFE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AFAC-EE73-4D48-A3CA-25D276C2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9C9-3D66-1245-90EE-99F3F613B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155B-72B9-1A44-A6B5-10DF95D6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FE3D-6C3A-BD4C-B55E-9903A2AF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2AE8-853F-E849-9741-EF7977B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2225-D3D4-E849-BBF3-97B5CBED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336-109C-EE4F-8977-117A9AC21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B5319-90CC-0F47-96E4-9F1E68FC0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8CE0F-6FB9-794B-9C58-FB9BC07B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9C9-3D66-1245-90EE-99F3F613B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99321-66F3-4145-A291-0AA47358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723B-F9D6-9A44-91AC-E85F6584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2AE8-853F-E849-9741-EF7977B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A9C-37DA-2F41-ACB1-FB03A832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2FC7-1560-AA44-A582-9EE07913B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67576-EE26-3F42-839D-6E06ADF8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82015-57F5-E348-B282-49841F60C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446C-7488-9742-B7B5-F8E98D6C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91F39-DB60-7146-8A32-2ABF8807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9C9-3D66-1245-90EE-99F3F613B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F0D0E-3D1F-FB4B-9E0D-5E072549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F01BF-B919-0C42-B717-EDC14813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2AE8-853F-E849-9741-EF7977B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32D2-7749-6447-97D7-810AABC4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06904-5486-8B4C-A2FE-70756177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9C9-3D66-1245-90EE-99F3F613B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2BFEE-A7EC-954C-A387-1C594849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5823C-8024-484B-AD87-D62CF468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2AE8-853F-E849-9741-EF7977B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CC03E-0C3F-8C44-917F-1BACC17E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9C9-3D66-1245-90EE-99F3F613B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AF8C9-A854-7149-BAD9-E78A9D58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F2312-AFC3-3346-8A32-F1436FBF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2AE8-853F-E849-9741-EF7977B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4DDF-E38A-0B4B-88D1-A3B90691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43FA-6651-234B-AD7B-E50A880E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FAF46-4D16-CC44-8AA2-86C25D66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AB8F-0522-7F42-B5B0-96B5F9FC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9C9-3D66-1245-90EE-99F3F613B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84018-E334-774F-8F1D-D4EFDB10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017B-3BC1-8641-B4F2-5A17747F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2AE8-853F-E849-9741-EF7977B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B987-1F73-1549-AABA-FFC38EAD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60661-ADA9-6E48-9B98-F831F2273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3F27-C17C-B447-87C0-5F050A6ED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2CE12-4846-4D46-A465-1CD48E95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9C9-3D66-1245-90EE-99F3F613B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3627-4C9C-EA43-9906-559655FA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16593-CB88-7A4B-96D8-81056DC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2AE8-853F-E849-9741-EF7977B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E8ABA-58E0-2A44-A5A6-B10C56B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BF211-2200-6844-A570-6F8DDDB84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B15D-EA12-EF48-9708-103A2157A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9C9C9-3D66-1245-90EE-99F3F613B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B7DC-A7B9-FA4B-8167-4943FCA45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D3C23-2084-0D4A-B02B-E9B39E888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2AE8-853F-E849-9741-EF7977B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09AB-1A3E-994C-9B6D-312D18348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Coder-decoder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B21FE-805E-F847-8632-68F9B10CA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C27E-6423-8C41-A944-9AB6459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coder-decoder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2E775-9F60-F341-9AE1-C2353B329D3C}"/>
              </a:ext>
            </a:extLst>
          </p:cNvPr>
          <p:cNvSpPr/>
          <p:nvPr/>
        </p:nvSpPr>
        <p:spPr>
          <a:xfrm>
            <a:off x="1010194" y="1690688"/>
            <a:ext cx="9296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Reads a string  of the form </a:t>
            </a:r>
            <a:r>
              <a:rPr lang="en-US" dirty="0" err="1"/>
              <a:t>ds:W</a:t>
            </a:r>
            <a:r>
              <a:rPr lang="en-US" dirty="0"/>
              <a:t>.   </a:t>
            </a:r>
          </a:p>
          <a:p>
            <a:r>
              <a:rPr lang="en-US" dirty="0"/>
              <a:t>		(W=s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….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dirty="0"/>
              <a:t>where   d in {2,3,5}</a:t>
            </a:r>
          </a:p>
          <a:p>
            <a:r>
              <a:rPr lang="en-US" dirty="0"/>
              <a:t> s  in {</a:t>
            </a:r>
            <a:r>
              <a:rPr lang="en-US" dirty="0" err="1"/>
              <a:t>a,‥,z</a:t>
            </a:r>
            <a:r>
              <a:rPr lang="en-US" dirty="0"/>
              <a:t>}</a:t>
            </a:r>
          </a:p>
          <a:p>
            <a:r>
              <a:rPr lang="en-US" dirty="0"/>
              <a:t>W in {</a:t>
            </a:r>
            <a:r>
              <a:rPr lang="en-US" dirty="0" err="1"/>
              <a:t>a,‥z</a:t>
            </a:r>
            <a:r>
              <a:rPr lang="en-US" dirty="0"/>
              <a:t>}*</a:t>
            </a:r>
          </a:p>
          <a:p>
            <a:endParaRPr lang="en-US" dirty="0"/>
          </a:p>
          <a:p>
            <a:r>
              <a:rPr lang="en-US" dirty="0"/>
              <a:t>Outputs a  string: </a:t>
            </a:r>
            <a:r>
              <a:rPr lang="en-US" dirty="0" err="1"/>
              <a:t>ds:W</a:t>
            </a:r>
            <a:r>
              <a:rPr lang="en-US" dirty="0"/>
              <a:t>’:  </a:t>
            </a:r>
          </a:p>
          <a:p>
            <a:r>
              <a:rPr lang="en-US" dirty="0"/>
              <a:t>		 (W’=r</a:t>
            </a:r>
            <a:r>
              <a:rPr lang="en-US" baseline="-25000" dirty="0"/>
              <a:t>1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where in W’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appears in positions p such that </a:t>
            </a:r>
            <a:r>
              <a:rPr lang="en-US" dirty="0" err="1"/>
              <a:t>p%d</a:t>
            </a:r>
            <a:r>
              <a:rPr lang="en-US" dirty="0"/>
              <a:t> = 0 then # replaces a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symbols that appear in positions such that </a:t>
            </a:r>
            <a:r>
              <a:rPr lang="en-US" dirty="0" err="1"/>
              <a:t>p%d</a:t>
            </a:r>
            <a:r>
              <a:rPr lang="en-US" dirty="0"/>
              <a:t> =1 are replaced by the symbol shifted  d  positions ( for example if the symbol is a and d  is 2 then the answer would be c)</a:t>
            </a:r>
          </a:p>
          <a:p>
            <a:endParaRPr lang="en-US" dirty="0"/>
          </a:p>
          <a:p>
            <a:r>
              <a:rPr lang="en-US" dirty="0"/>
              <a:t>Formally: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= # if i%3=0 and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=s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= shift(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,d</a:t>
            </a:r>
            <a:r>
              <a:rPr lang="en-US" dirty="0"/>
              <a:t>) if i%3=1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=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385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71B7-422F-F64D-B16B-7ACE558F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coder (example for a and 3)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86AAD9-AA2C-6140-BD7C-1E952FAAF9B4}"/>
              </a:ext>
            </a:extLst>
          </p:cNvPr>
          <p:cNvSpPr/>
          <p:nvPr/>
        </p:nvSpPr>
        <p:spPr>
          <a:xfrm>
            <a:off x="293297" y="1755476"/>
            <a:ext cx="1673525" cy="167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DAB82-8D32-B54B-822C-27B5AF50CD40}"/>
              </a:ext>
            </a:extLst>
          </p:cNvPr>
          <p:cNvSpPr/>
          <p:nvPr/>
        </p:nvSpPr>
        <p:spPr>
          <a:xfrm>
            <a:off x="2774829" y="1755476"/>
            <a:ext cx="1673525" cy="167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E38CDB-7DE9-DF4A-9829-12EC24513311}"/>
              </a:ext>
            </a:extLst>
          </p:cNvPr>
          <p:cNvSpPr/>
          <p:nvPr/>
        </p:nvSpPr>
        <p:spPr>
          <a:xfrm>
            <a:off x="5259237" y="1755476"/>
            <a:ext cx="1673525" cy="167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&lt;2,a&gt;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1E8239-3F8A-514B-B429-C11B079A1FDC}"/>
              </a:ext>
            </a:extLst>
          </p:cNvPr>
          <p:cNvSpPr/>
          <p:nvPr/>
        </p:nvSpPr>
        <p:spPr>
          <a:xfrm>
            <a:off x="8580408" y="1755476"/>
            <a:ext cx="1673525" cy="167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&lt;2,a,1&gt;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0DF2C5-A1F4-2649-85D9-09B347127DA1}"/>
              </a:ext>
            </a:extLst>
          </p:cNvPr>
          <p:cNvSpPr/>
          <p:nvPr/>
        </p:nvSpPr>
        <p:spPr>
          <a:xfrm>
            <a:off x="10081404" y="4234132"/>
            <a:ext cx="1673525" cy="167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&lt;2,a,2&gt;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37F18D-4646-DB44-A854-29DB139236B5}"/>
              </a:ext>
            </a:extLst>
          </p:cNvPr>
          <p:cNvSpPr/>
          <p:nvPr/>
        </p:nvSpPr>
        <p:spPr>
          <a:xfrm>
            <a:off x="5963727" y="4234132"/>
            <a:ext cx="1673525" cy="167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&lt;2,a,0&gt;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37BC5F-0614-964C-A243-2A128ED62C7E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1966822" y="2592238"/>
            <a:ext cx="808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A2BCF8-5BAE-5841-97EC-1FA37CE86DFF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4448354" y="2592238"/>
            <a:ext cx="81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CF4D04-E78F-844B-BC51-B0690AB7F6D6}"/>
              </a:ext>
            </a:extLst>
          </p:cNvPr>
          <p:cNvCxnSpPr>
            <a:stCxn id="32" idx="6"/>
            <a:endCxn id="34" idx="2"/>
          </p:cNvCxnSpPr>
          <p:nvPr/>
        </p:nvCxnSpPr>
        <p:spPr>
          <a:xfrm>
            <a:off x="6932762" y="2592238"/>
            <a:ext cx="164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91DE0F-2ADD-E44A-9029-6CFCEB302C4C}"/>
              </a:ext>
            </a:extLst>
          </p:cNvPr>
          <p:cNvCxnSpPr>
            <a:stCxn id="34" idx="5"/>
            <a:endCxn id="35" idx="0"/>
          </p:cNvCxnSpPr>
          <p:nvPr/>
        </p:nvCxnSpPr>
        <p:spPr>
          <a:xfrm>
            <a:off x="10008851" y="3183918"/>
            <a:ext cx="909316" cy="105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60E492-9C80-3E47-A690-E816ED548AC9}"/>
              </a:ext>
            </a:extLst>
          </p:cNvPr>
          <p:cNvCxnSpPr>
            <a:stCxn id="35" idx="2"/>
            <a:endCxn id="36" idx="6"/>
          </p:cNvCxnSpPr>
          <p:nvPr/>
        </p:nvCxnSpPr>
        <p:spPr>
          <a:xfrm flipH="1">
            <a:off x="7637252" y="5070894"/>
            <a:ext cx="2444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53B272-A6C6-EF40-A134-908257E81B87}"/>
              </a:ext>
            </a:extLst>
          </p:cNvPr>
          <p:cNvCxnSpPr>
            <a:stCxn id="36" idx="0"/>
            <a:endCxn id="34" idx="3"/>
          </p:cNvCxnSpPr>
          <p:nvPr/>
        </p:nvCxnSpPr>
        <p:spPr>
          <a:xfrm flipV="1">
            <a:off x="6800490" y="3183918"/>
            <a:ext cx="2025000" cy="105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C425D7C-1189-A749-8BC8-7F9C837C168B}"/>
              </a:ext>
            </a:extLst>
          </p:cNvPr>
          <p:cNvSpPr txBox="1"/>
          <p:nvPr/>
        </p:nvSpPr>
        <p:spPr>
          <a:xfrm>
            <a:off x="2173857" y="2225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7A0988-ADEE-4444-AAEC-CE13BFF40F1D}"/>
              </a:ext>
            </a:extLst>
          </p:cNvPr>
          <p:cNvSpPr txBox="1"/>
          <p:nvPr/>
        </p:nvSpPr>
        <p:spPr>
          <a:xfrm>
            <a:off x="4706158" y="21887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164FBE-24E9-4443-A563-1A8A10552F16}"/>
              </a:ext>
            </a:extLst>
          </p:cNvPr>
          <p:cNvSpPr txBox="1"/>
          <p:nvPr/>
        </p:nvSpPr>
        <p:spPr>
          <a:xfrm>
            <a:off x="7539487" y="217385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502611-EC59-4A43-9CC5-15E5BD33ECF9}"/>
              </a:ext>
            </a:extLst>
          </p:cNvPr>
          <p:cNvSpPr txBox="1"/>
          <p:nvPr/>
        </p:nvSpPr>
        <p:spPr>
          <a:xfrm>
            <a:off x="10386204" y="3278038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s/shift(s,2)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EE630F-BAD2-3748-9AF0-C15A25D89E76}"/>
              </a:ext>
            </a:extLst>
          </p:cNvPr>
          <p:cNvSpPr txBox="1"/>
          <p:nvPr/>
        </p:nvSpPr>
        <p:spPr>
          <a:xfrm>
            <a:off x="8212347" y="5070894"/>
            <a:ext cx="44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s/s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331C6D-6155-CD45-B9B0-0C35DB616937}"/>
              </a:ext>
            </a:extLst>
          </p:cNvPr>
          <p:cNvSpPr txBox="1"/>
          <p:nvPr/>
        </p:nvSpPr>
        <p:spPr>
          <a:xfrm rot="19793375">
            <a:off x="6446859" y="3324921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s/ if s=a then # else s fi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74A1AF-C719-524D-BF37-DC5ED473ABBB}"/>
              </a:ext>
            </a:extLst>
          </p:cNvPr>
          <p:cNvSpPr txBox="1"/>
          <p:nvPr/>
        </p:nvSpPr>
        <p:spPr>
          <a:xfrm>
            <a:off x="8423694" y="4020681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in (</a:t>
            </a:r>
            <a:r>
              <a:rPr lang="en-US" dirty="0" err="1"/>
              <a:t>a..z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887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0870-A181-F949-A298-B16AE63C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coder. (GOLD)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056A8-BB49-0843-8A2E-8FED6FBAF387}"/>
              </a:ext>
            </a:extLst>
          </p:cNvPr>
          <p:cNvSpPr/>
          <p:nvPr/>
        </p:nvSpPr>
        <p:spPr>
          <a:xfrm>
            <a:off x="235136" y="1483383"/>
            <a:ext cx="5116285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</a:rPr>
              <a:t>function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 err="1">
                <a:solidFill>
                  <a:srgbClr val="825A00"/>
                </a:solidFill>
              </a:rPr>
              <a:t>createCoder</a:t>
            </a:r>
            <a:r>
              <a:rPr lang="en-US" sz="1200" dirty="0">
                <a:solidFill>
                  <a:srgbClr val="C00000"/>
                </a:solidFill>
              </a:rPr>
              <a:t>()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 err="1">
                <a:solidFill>
                  <a:srgbClr val="0000C0"/>
                </a:solidFill>
              </a:rPr>
              <a:t>ITransducer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begin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</a:rPr>
              <a:t>Q:=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{⟨</a:t>
            </a:r>
            <a:r>
              <a:rPr lang="en-US" sz="1200" dirty="0" err="1">
                <a:solidFill>
                  <a:srgbClr val="000000"/>
                </a:solidFill>
              </a:rPr>
              <a:t>d,s,pos</a:t>
            </a:r>
            <a:r>
              <a:rPr lang="en-US" sz="1200" dirty="0">
                <a:solidFill>
                  <a:srgbClr val="C00000"/>
                </a:solidFill>
              </a:rPr>
              <a:t>⟩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|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8080FF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2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2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0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pos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C0"/>
                </a:solidFill>
              </a:rPr>
              <a:t>&lt;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0000C0"/>
                </a:solidFill>
              </a:rPr>
              <a:t>∪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8080FF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00C0"/>
                </a:solidFill>
              </a:rPr>
              <a:t>"I"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00C0"/>
                </a:solidFill>
              </a:rPr>
              <a:t>"E"</a:t>
            </a:r>
            <a:r>
              <a:rPr lang="en-US" sz="12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C0"/>
                </a:solidFill>
              </a:rPr>
              <a:t>∪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8080FF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2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0000C0"/>
                </a:solidFill>
              </a:rPr>
              <a:t>×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2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</a:p>
          <a:p>
            <a:endParaRPr lang="en-US" sz="1200" dirty="0"/>
          </a:p>
          <a:p>
            <a:r>
              <a:rPr lang="el-GR" sz="1200" dirty="0">
                <a:solidFill>
                  <a:srgbClr val="000000"/>
                </a:solidFill>
              </a:rPr>
              <a:t>Σ</a:t>
            </a:r>
            <a:r>
              <a:rPr lang="el-GR" sz="1200" dirty="0">
                <a:solidFill>
                  <a:srgbClr val="505050"/>
                </a:solidFill>
              </a:rPr>
              <a:t> </a:t>
            </a:r>
            <a:r>
              <a:rPr lang="el-GR" sz="1200" dirty="0">
                <a:solidFill>
                  <a:srgbClr val="000000"/>
                </a:solidFill>
              </a:rPr>
              <a:t>:=</a:t>
            </a:r>
            <a:r>
              <a:rPr lang="el-GR" sz="1200" dirty="0">
                <a:solidFill>
                  <a:srgbClr val="C00000"/>
                </a:solidFill>
              </a:rPr>
              <a:t>(</a:t>
            </a:r>
            <a:r>
              <a:rPr lang="el-GR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2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0000C0"/>
                </a:solidFill>
              </a:rPr>
              <a:t>∪</a:t>
            </a:r>
            <a:r>
              <a:rPr lang="en-US" sz="12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':'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'2'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'3'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'5'</a:t>
            </a:r>
            <a:r>
              <a:rPr lang="en-US" sz="1200" dirty="0">
                <a:solidFill>
                  <a:srgbClr val="C00000"/>
                </a:solidFill>
              </a:rPr>
              <a:t>}</a:t>
            </a:r>
          </a:p>
          <a:p>
            <a:r>
              <a:rPr lang="el-GR" sz="1200" dirty="0">
                <a:solidFill>
                  <a:srgbClr val="000000"/>
                </a:solidFill>
              </a:rPr>
              <a:t>Σ´:=Σ</a:t>
            </a:r>
            <a:r>
              <a:rPr lang="el-GR" sz="1200" dirty="0">
                <a:solidFill>
                  <a:srgbClr val="0000C0"/>
                </a:solidFill>
              </a:rPr>
              <a:t>∪</a:t>
            </a:r>
            <a:r>
              <a:rPr lang="el-GR" sz="1200" dirty="0">
                <a:solidFill>
                  <a:srgbClr val="C00000"/>
                </a:solidFill>
              </a:rPr>
              <a:t>{</a:t>
            </a:r>
            <a:r>
              <a:rPr lang="el-GR" sz="1200" dirty="0">
                <a:solidFill>
                  <a:srgbClr val="505050"/>
                </a:solidFill>
              </a:rPr>
              <a:t> </a:t>
            </a:r>
            <a:r>
              <a:rPr lang="el-GR" sz="1200" dirty="0">
                <a:solidFill>
                  <a:srgbClr val="C000C0"/>
                </a:solidFill>
              </a:rPr>
              <a:t>'#'</a:t>
            </a:r>
            <a:r>
              <a:rPr lang="el-GR" sz="1200" dirty="0">
                <a:solidFill>
                  <a:srgbClr val="C00000"/>
                </a:solidFill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</a:rPr>
              <a:t>q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₀:=</a:t>
            </a:r>
            <a:r>
              <a:rPr lang="en-US" sz="1200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200" dirty="0">
                <a:solidFill>
                  <a:srgbClr val="C000C0"/>
                </a:solidFill>
                <a:latin typeface="Monaco;Courier New;.SF NS Text;Courier New;DejaVu Sans;.SF NS Text;.SF NS Text"/>
              </a:rPr>
              <a:t>"I"</a:t>
            </a:r>
          </a:p>
          <a:p>
            <a:r>
              <a:rPr lang="en-US" sz="1200" dirty="0">
                <a:solidFill>
                  <a:srgbClr val="000000"/>
                </a:solidFill>
              </a:rPr>
              <a:t>F:=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{⟨</a:t>
            </a:r>
            <a:r>
              <a:rPr lang="en-US" sz="1200" dirty="0" err="1">
                <a:solidFill>
                  <a:srgbClr val="000000"/>
                </a:solidFill>
              </a:rPr>
              <a:t>d,s,pos</a:t>
            </a:r>
            <a:r>
              <a:rPr lang="en-US" sz="1200" dirty="0">
                <a:solidFill>
                  <a:srgbClr val="C00000"/>
                </a:solidFill>
              </a:rPr>
              <a:t>⟩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|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8080FF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2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2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0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pos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C0"/>
                </a:solidFill>
              </a:rPr>
              <a:t>&lt;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C00000"/>
                </a:solidFill>
              </a:rPr>
              <a:t>}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 err="1">
                <a:solidFill>
                  <a:srgbClr val="825A00"/>
                </a:solidFill>
              </a:rPr>
              <a:t>GDeterministicTransducer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Q,</a:t>
            </a:r>
            <a:r>
              <a:rPr lang="el-GR" sz="1200" dirty="0">
                <a:solidFill>
                  <a:srgbClr val="000000"/>
                </a:solidFill>
              </a:rPr>
              <a:t>Σ,Σ´,</a:t>
            </a:r>
            <a:r>
              <a:rPr lang="en-US" sz="1200" dirty="0" err="1">
                <a:solidFill>
                  <a:srgbClr val="000000"/>
                </a:solidFill>
              </a:rPr>
              <a:t>q</a:t>
            </a:r>
            <a:r>
              <a:rPr lang="en-US" sz="1200" dirty="0" err="1">
                <a:solidFill>
                  <a:srgbClr val="000000"/>
                </a:solidFill>
                <a:latin typeface="Monaco;Courier New;.SF NS Text;Courier New;DejaVu Sans;.SF NS Text;.SF NS Text"/>
              </a:rPr>
              <a:t>₀,F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,</a:t>
            </a:r>
            <a:r>
              <a:rPr lang="el-GR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δ,</a:t>
            </a:r>
            <a:r>
              <a:rPr lang="en-US" sz="1200" dirty="0" err="1">
                <a:solidFill>
                  <a:srgbClr val="000000"/>
                </a:solidFill>
                <a:latin typeface="Monaco;Courier New;.SF NS Text;Courier New;DejaVu Sans;.SF NS Text;.SF NS Text"/>
              </a:rPr>
              <a:t>g,h</a:t>
            </a:r>
            <a:r>
              <a:rPr lang="en-US" sz="1200" dirty="0">
                <a:solidFill>
                  <a:srgbClr val="C00000"/>
                </a:solidFill>
                <a:latin typeface="Monaco;Courier New;.SF NS Text;Courier New;DejaVu Sans;.SF NS Text;.SF NS Text"/>
              </a:rPr>
              <a:t>)</a:t>
            </a:r>
          </a:p>
          <a:p>
            <a:r>
              <a:rPr lang="en-US" sz="1200" dirty="0">
                <a:solidFill>
                  <a:srgbClr val="7F0055"/>
                </a:solidFill>
              </a:rPr>
              <a:t>end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78365-141F-3145-A754-8789016D0180}"/>
              </a:ext>
            </a:extLst>
          </p:cNvPr>
          <p:cNvSpPr/>
          <p:nvPr/>
        </p:nvSpPr>
        <p:spPr>
          <a:xfrm>
            <a:off x="5595251" y="236888"/>
            <a:ext cx="6361613" cy="249299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</a:rPr>
              <a:t>function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l-GR" sz="1200" dirty="0">
                <a:solidFill>
                  <a:srgbClr val="825A00"/>
                </a:solidFill>
              </a:rPr>
              <a:t>δ</a:t>
            </a:r>
            <a:r>
              <a:rPr lang="el-GR" sz="1200" dirty="0">
                <a:solidFill>
                  <a:srgbClr val="C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state,input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begin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 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 </a:t>
            </a:r>
            <a:r>
              <a:rPr lang="en-US" sz="1200" dirty="0">
                <a:solidFill>
                  <a:srgbClr val="7F0055"/>
                </a:solidFill>
              </a:rPr>
              <a:t>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state</a:t>
            </a:r>
            <a:r>
              <a:rPr lang="en-US" sz="12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C000C0"/>
                </a:solidFill>
              </a:rPr>
              <a:t>"I"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'2'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'3'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'5'</a:t>
            </a:r>
            <a:r>
              <a:rPr lang="en-US" sz="12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C0"/>
                </a:solidFill>
              </a:rPr>
              <a:t>-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'0'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state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8080FF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2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2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⟨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state,</a:t>
            </a:r>
            <a:r>
              <a:rPr lang="en-US" sz="1200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input</a:t>
            </a:r>
            <a:r>
              <a:rPr lang="en-US" sz="12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⟩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state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8080FF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00C0"/>
                </a:solidFill>
              </a:rPr>
              <a:t>"I"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00C0"/>
                </a:solidFill>
              </a:rPr>
              <a:t>"E"</a:t>
            </a:r>
            <a:r>
              <a:rPr lang="en-US" sz="12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"E"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|</a:t>
            </a:r>
            <a:r>
              <a:rPr lang="en-US" sz="1200" dirty="0">
                <a:solidFill>
                  <a:srgbClr val="000000"/>
                </a:solidFill>
              </a:rPr>
              <a:t>state</a:t>
            </a:r>
            <a:r>
              <a:rPr lang="en-US" sz="1200" dirty="0">
                <a:solidFill>
                  <a:srgbClr val="C00000"/>
                </a:solidFill>
              </a:rPr>
              <a:t>|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8080FF"/>
                </a:solidFill>
              </a:rPr>
              <a:t>2</a:t>
            </a:r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':'</a:t>
            </a:r>
            <a:r>
              <a:rPr lang="en-US" sz="1200" dirty="0">
                <a:solidFill>
                  <a:srgbClr val="505050"/>
                </a:solidFill>
              </a:rPr>
              <a:t>  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⟨</a:t>
            </a:r>
            <a:r>
              <a:rPr lang="en-US" sz="1200" u="sng" dirty="0">
                <a:solidFill>
                  <a:srgbClr val="000000"/>
                </a:solidFill>
                <a:latin typeface="Monaco;Courier New;.SF NS Text;Courier New;DejaVu Sans;.SF NS Text;.SF NS Text"/>
              </a:rPr>
              <a:t>state</a:t>
            </a:r>
            <a:r>
              <a:rPr lang="en-US" sz="1200" u="sng" dirty="0">
                <a:solidFill>
                  <a:srgbClr val="C00000"/>
                </a:solidFill>
                <a:latin typeface="Monaco;Courier New;.SF NS Text;Courier New;DejaVu Sans;.SF NS Text;.SF NS Text"/>
              </a:rPr>
              <a:t>[</a:t>
            </a:r>
            <a:r>
              <a:rPr lang="en-US" sz="1200" u="sng" dirty="0">
                <a:solidFill>
                  <a:srgbClr val="8080FF"/>
                </a:solidFill>
                <a:latin typeface="Monaco;Courier New;.SF NS Text;Courier New;DejaVu Sans;.SF NS Text;.SF NS Text"/>
              </a:rPr>
              <a:t>0</a:t>
            </a:r>
            <a:r>
              <a:rPr lang="en-US" sz="1200" u="sng" dirty="0">
                <a:solidFill>
                  <a:srgbClr val="C00000"/>
                </a:solidFill>
                <a:latin typeface="Monaco;Courier New;.SF NS Text;Courier New;DejaVu Sans;.SF NS Text;.SF NS Text"/>
              </a:rPr>
              <a:t>]</a:t>
            </a:r>
            <a:r>
              <a:rPr lang="en-US" sz="1200" u="sng" dirty="0">
                <a:solidFill>
                  <a:srgbClr val="000000"/>
                </a:solidFill>
                <a:latin typeface="Monaco;Courier New;.SF NS Text;Courier New;DejaVu Sans;.SF NS Text;.SF NS Text"/>
              </a:rPr>
              <a:t>,</a:t>
            </a:r>
            <a:r>
              <a:rPr lang="en-US" sz="1200" u="sng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200" u="sng" dirty="0">
                <a:solidFill>
                  <a:srgbClr val="000000"/>
                </a:solidFill>
                <a:latin typeface="Monaco;Courier New;.SF NS Text;Courier New;DejaVu Sans;.SF NS Text;.SF NS Text"/>
              </a:rPr>
              <a:t>state</a:t>
            </a:r>
            <a:r>
              <a:rPr lang="en-US" sz="1200" u="sng" dirty="0">
                <a:solidFill>
                  <a:srgbClr val="C00000"/>
                </a:solidFill>
                <a:latin typeface="Monaco;Courier New;.SF NS Text;Courier New;DejaVu Sans;.SF NS Text;.SF NS Text"/>
              </a:rPr>
              <a:t>[</a:t>
            </a:r>
            <a:r>
              <a:rPr lang="en-US" sz="1200" u="sng" dirty="0">
                <a:solidFill>
                  <a:srgbClr val="8080FF"/>
                </a:solidFill>
                <a:latin typeface="Monaco;Courier New;.SF NS Text;Courier New;DejaVu Sans;.SF NS Text;.SF NS Text"/>
              </a:rPr>
              <a:t>1</a:t>
            </a:r>
            <a:r>
              <a:rPr lang="en-US" sz="1200" u="sng" dirty="0">
                <a:solidFill>
                  <a:srgbClr val="C00000"/>
                </a:solidFill>
                <a:latin typeface="Monaco;Courier New;.SF NS Text;Courier New;DejaVu Sans;.SF NS Text;.SF NS Text"/>
              </a:rPr>
              <a:t>]</a:t>
            </a:r>
            <a:r>
              <a:rPr lang="en-US" sz="1200" u="sng" dirty="0">
                <a:solidFill>
                  <a:srgbClr val="000000"/>
                </a:solidFill>
                <a:latin typeface="Monaco;Courier New;.SF NS Text;Courier New;DejaVu Sans;.SF NS Text;.SF NS Text"/>
              </a:rPr>
              <a:t>,</a:t>
            </a:r>
            <a:r>
              <a:rPr lang="en-US" sz="1200" u="sng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200" u="sng" dirty="0">
                <a:solidFill>
                  <a:srgbClr val="8080FF"/>
                </a:solidFill>
                <a:latin typeface="Monaco;Courier New;.SF NS Text;Courier New;DejaVu Sans;.SF NS Text;.SF NS Text"/>
              </a:rPr>
              <a:t>1</a:t>
            </a:r>
            <a:r>
              <a:rPr lang="en-US" sz="1200" u="sng" dirty="0">
                <a:solidFill>
                  <a:srgbClr val="C00000"/>
                </a:solidFill>
                <a:latin typeface="Monaco;Courier New;.SF NS Text;Courier New;DejaVu Sans;.SF NS Text;.SF NS Text"/>
              </a:rPr>
              <a:t>⟩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|</a:t>
            </a:r>
            <a:r>
              <a:rPr lang="en-US" sz="1200" dirty="0">
                <a:solidFill>
                  <a:srgbClr val="000000"/>
                </a:solidFill>
              </a:rPr>
              <a:t>state</a:t>
            </a:r>
            <a:r>
              <a:rPr lang="en-US" sz="1200" dirty="0">
                <a:solidFill>
                  <a:srgbClr val="C00000"/>
                </a:solidFill>
              </a:rPr>
              <a:t>|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8080FF"/>
                </a:solidFill>
              </a:rPr>
              <a:t>3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2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d,s,pos</a:t>
            </a:r>
            <a:r>
              <a:rPr lang="en-US" sz="1200" dirty="0">
                <a:solidFill>
                  <a:srgbClr val="000000"/>
                </a:solidFill>
              </a:rPr>
              <a:t>:=</a:t>
            </a:r>
            <a:r>
              <a:rPr lang="en-US" sz="1200" u="sng" dirty="0">
                <a:solidFill>
                  <a:srgbClr val="000000"/>
                </a:solidFill>
              </a:rPr>
              <a:t>state</a:t>
            </a:r>
            <a:r>
              <a:rPr lang="en-US" sz="1200" u="sng" dirty="0">
                <a:solidFill>
                  <a:srgbClr val="C00000"/>
                </a:solidFill>
              </a:rPr>
              <a:t>[</a:t>
            </a:r>
            <a:r>
              <a:rPr lang="en-US" sz="1200" u="sng" dirty="0">
                <a:solidFill>
                  <a:srgbClr val="8080FF"/>
                </a:solidFill>
              </a:rPr>
              <a:t>0</a:t>
            </a:r>
            <a:r>
              <a:rPr lang="en-US" sz="1200" u="sng" dirty="0">
                <a:solidFill>
                  <a:srgbClr val="C00000"/>
                </a:solidFill>
              </a:rPr>
              <a:t>]</a:t>
            </a:r>
            <a:r>
              <a:rPr lang="en-US" sz="1200" u="sng" dirty="0">
                <a:solidFill>
                  <a:srgbClr val="000000"/>
                </a:solidFill>
              </a:rPr>
              <a:t>,</a:t>
            </a:r>
            <a:r>
              <a:rPr lang="en-US" sz="1200" u="sng" dirty="0">
                <a:solidFill>
                  <a:srgbClr val="505050"/>
                </a:solidFill>
              </a:rPr>
              <a:t> </a:t>
            </a:r>
            <a:r>
              <a:rPr lang="en-US" sz="1200" u="sng" dirty="0">
                <a:solidFill>
                  <a:srgbClr val="000000"/>
                </a:solidFill>
              </a:rPr>
              <a:t>state</a:t>
            </a:r>
            <a:r>
              <a:rPr lang="en-US" sz="1200" u="sng" dirty="0">
                <a:solidFill>
                  <a:srgbClr val="C00000"/>
                </a:solidFill>
              </a:rPr>
              <a:t>[</a:t>
            </a:r>
            <a:r>
              <a:rPr lang="en-US" sz="1200" u="sng" dirty="0">
                <a:solidFill>
                  <a:srgbClr val="8080FF"/>
                </a:solidFill>
              </a:rPr>
              <a:t>1</a:t>
            </a:r>
            <a:r>
              <a:rPr lang="en-US" sz="1200" u="sng" dirty="0">
                <a:solidFill>
                  <a:srgbClr val="C00000"/>
                </a:solidFill>
              </a:rPr>
              <a:t>]</a:t>
            </a:r>
            <a:r>
              <a:rPr lang="en-US" sz="1200" u="sng" dirty="0">
                <a:solidFill>
                  <a:srgbClr val="000000"/>
                </a:solidFill>
              </a:rPr>
              <a:t>,</a:t>
            </a:r>
            <a:r>
              <a:rPr lang="en-US" sz="1200" u="sng" dirty="0">
                <a:solidFill>
                  <a:srgbClr val="505050"/>
                </a:solidFill>
              </a:rPr>
              <a:t> </a:t>
            </a:r>
            <a:r>
              <a:rPr lang="en-US" sz="1200" u="sng" dirty="0">
                <a:solidFill>
                  <a:srgbClr val="000000"/>
                </a:solidFill>
              </a:rPr>
              <a:t>state</a:t>
            </a:r>
            <a:r>
              <a:rPr lang="en-US" sz="1200" u="sng" dirty="0">
                <a:solidFill>
                  <a:srgbClr val="C00000"/>
                </a:solidFill>
              </a:rPr>
              <a:t>[</a:t>
            </a:r>
            <a:r>
              <a:rPr lang="en-US" sz="1200" u="sng" dirty="0">
                <a:solidFill>
                  <a:srgbClr val="8080FF"/>
                </a:solidFill>
              </a:rPr>
              <a:t>2</a:t>
            </a:r>
            <a:r>
              <a:rPr lang="en-US" sz="1200" u="sng" dirty="0">
                <a:solidFill>
                  <a:srgbClr val="C00000"/>
                </a:solidFill>
              </a:rPr>
              <a:t>]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⟨</a:t>
            </a:r>
            <a:r>
              <a:rPr lang="en-US" sz="1200" dirty="0" err="1">
                <a:solidFill>
                  <a:srgbClr val="000000"/>
                </a:solidFill>
                <a:latin typeface="Monaco;Courier New;.SF NS Text;Courier New;DejaVu Sans;.SF NS Text;.SF NS Text"/>
              </a:rPr>
              <a:t>d,s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,</a:t>
            </a:r>
            <a:r>
              <a:rPr lang="en-US" sz="1200" dirty="0">
                <a:solidFill>
                  <a:srgbClr val="C00000"/>
                </a:solidFill>
                <a:latin typeface="Monaco;Courier New;.SF NS Text;Courier New;DejaVu Sans;.SF NS Text;.SF NS Tex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pos</a:t>
            </a:r>
            <a:r>
              <a:rPr lang="en-US" sz="1200" dirty="0">
                <a:solidFill>
                  <a:srgbClr val="0000C0"/>
                </a:solidFill>
                <a:latin typeface="Monaco;Courier New;.SF NS Text;Courier New;DejaVu Sans;.SF NS Text;.SF NS Text"/>
              </a:rPr>
              <a:t>+</a:t>
            </a:r>
            <a:r>
              <a:rPr lang="en-US" sz="1200" dirty="0">
                <a:solidFill>
                  <a:srgbClr val="8080FF"/>
                </a:solidFill>
                <a:latin typeface="Monaco;Courier New;.SF NS Text;Courier New;DejaVu Sans;.SF NS Text;.SF NS Text"/>
              </a:rPr>
              <a:t>1</a:t>
            </a:r>
            <a:r>
              <a:rPr lang="en-US" sz="1200" dirty="0">
                <a:solidFill>
                  <a:srgbClr val="C00000"/>
                </a:solidFill>
                <a:latin typeface="Monaco;Courier New;.SF NS Text;Courier New;DejaVu Sans;.SF NS Text;.SF NS Text"/>
              </a:rPr>
              <a:t>)</a:t>
            </a:r>
            <a:r>
              <a:rPr lang="en-US" sz="1200" dirty="0">
                <a:solidFill>
                  <a:srgbClr val="0000C0"/>
                </a:solidFill>
                <a:latin typeface="Monaco;Courier New;.SF NS Text;Courier New;DejaVu Sans;.SF NS Text;.SF NS Text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d</a:t>
            </a:r>
            <a:r>
              <a:rPr lang="en-US" sz="12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⟩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else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"E"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 </a:t>
            </a:r>
            <a:r>
              <a:rPr lang="en-US" sz="1200" dirty="0">
                <a:solidFill>
                  <a:srgbClr val="7F0055"/>
                </a:solidFill>
              </a:rPr>
              <a:t>end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7F0055"/>
                </a:solidFill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A21B2-A868-EB4D-A312-3B62A8A06ECA}"/>
              </a:ext>
            </a:extLst>
          </p:cNvPr>
          <p:cNvSpPr/>
          <p:nvPr/>
        </p:nvSpPr>
        <p:spPr>
          <a:xfrm>
            <a:off x="5860864" y="2887682"/>
            <a:ext cx="6096000" cy="397031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</a:rPr>
              <a:t>function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825A00"/>
                </a:solidFill>
              </a:rPr>
              <a:t>h</a:t>
            </a:r>
            <a:r>
              <a:rPr lang="en-US" sz="1600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state,input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begin</a:t>
            </a:r>
            <a:endParaRPr lang="en-US" sz="1400" dirty="0">
              <a:solidFill>
                <a:srgbClr val="7F0055"/>
              </a:solidFill>
            </a:endParaRPr>
          </a:p>
          <a:p>
            <a:r>
              <a:rPr lang="en-US" dirty="0">
                <a:solidFill>
                  <a:srgbClr val="505050"/>
                </a:solidFill>
              </a:rPr>
              <a:t>    </a:t>
            </a:r>
            <a:r>
              <a:rPr lang="en-US" dirty="0">
                <a:solidFill>
                  <a:srgbClr val="7F0055"/>
                </a:solidFill>
              </a:rPr>
              <a:t>if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state</a:t>
            </a:r>
            <a:r>
              <a:rPr lang="en-US" sz="1600" dirty="0">
                <a:solidFill>
                  <a:srgbClr val="0000C0"/>
                </a:solidFill>
              </a:rPr>
              <a:t>=</a:t>
            </a:r>
            <a:r>
              <a:rPr lang="en-US" dirty="0">
                <a:solidFill>
                  <a:srgbClr val="C000C0"/>
                </a:solidFill>
              </a:rPr>
              <a:t>"I"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and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input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in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{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C000C0"/>
                </a:solidFill>
              </a:rPr>
              <a:t>'2'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C000C0"/>
                </a:solidFill>
              </a:rPr>
              <a:t>'3'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C000C0"/>
                </a:solidFill>
              </a:rPr>
              <a:t>'5'</a:t>
            </a:r>
            <a:r>
              <a:rPr lang="en-US" sz="1600" dirty="0">
                <a:solidFill>
                  <a:srgbClr val="C00000"/>
                </a:solidFill>
              </a:rPr>
              <a:t>}</a:t>
            </a:r>
            <a:r>
              <a:rPr lang="en-US" dirty="0">
                <a:solidFill>
                  <a:srgbClr val="505050"/>
                </a:solidFill>
              </a:rPr>
              <a:t>  </a:t>
            </a:r>
            <a:r>
              <a:rPr lang="en-US" dirty="0">
                <a:solidFill>
                  <a:srgbClr val="7F0055"/>
                </a:solidFill>
              </a:rPr>
              <a:t>then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return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input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elseif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state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in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{</a:t>
            </a:r>
            <a:r>
              <a:rPr lang="en-US" dirty="0">
                <a:solidFill>
                  <a:srgbClr val="808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808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8080FF"/>
                </a:solidFill>
              </a:rPr>
              <a:t>5</a:t>
            </a:r>
            <a:r>
              <a:rPr lang="en-US" sz="1600" dirty="0">
                <a:solidFill>
                  <a:srgbClr val="C00000"/>
                </a:solidFill>
              </a:rPr>
              <a:t>}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and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input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in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C0"/>
                </a:solidFill>
              </a:rPr>
              <a:t>'</a:t>
            </a:r>
            <a:r>
              <a:rPr lang="en-US" dirty="0" err="1">
                <a:solidFill>
                  <a:srgbClr val="C000C0"/>
                </a:solidFill>
              </a:rPr>
              <a:t>a'</a:t>
            </a:r>
            <a:r>
              <a:rPr lang="en-US" sz="1600" dirty="0" err="1">
                <a:solidFill>
                  <a:srgbClr val="0000C0"/>
                </a:solidFill>
              </a:rPr>
              <a:t>‥</a:t>
            </a:r>
            <a:r>
              <a:rPr lang="en-US" dirty="0" err="1">
                <a:solidFill>
                  <a:srgbClr val="C000C0"/>
                </a:solidFill>
              </a:rPr>
              <a:t>'z</a:t>
            </a:r>
            <a:r>
              <a:rPr lang="en-US" dirty="0">
                <a:solidFill>
                  <a:srgbClr val="C000C0"/>
                </a:solidFill>
              </a:rPr>
              <a:t>'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then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return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input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505050"/>
                </a:solidFill>
              </a:rPr>
              <a:t>  </a:t>
            </a:r>
            <a:r>
              <a:rPr lang="en-US" dirty="0">
                <a:solidFill>
                  <a:srgbClr val="7F0055"/>
                </a:solidFill>
              </a:rPr>
              <a:t>elseif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state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in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{</a:t>
            </a:r>
            <a:r>
              <a:rPr lang="en-US" dirty="0">
                <a:solidFill>
                  <a:srgbClr val="808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808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8080FF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00C0"/>
                </a:solidFill>
              </a:rPr>
              <a:t>"I"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00C0"/>
                </a:solidFill>
              </a:rPr>
              <a:t>"E"</a:t>
            </a:r>
            <a:r>
              <a:rPr lang="en-US" sz="1600" dirty="0">
                <a:solidFill>
                  <a:srgbClr val="C00000"/>
                </a:solidFill>
              </a:rPr>
              <a:t>}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then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return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l-GR" sz="1600" dirty="0">
                <a:solidFill>
                  <a:srgbClr val="00C0C0"/>
                </a:solidFill>
                <a:latin typeface="Monaco;Courier New;.SF NS Text;Courier New;DejaVu Sans;.SF NS Text;.SF NS Text"/>
              </a:rPr>
              <a:t>λ</a:t>
            </a:r>
            <a:endParaRPr lang="el-GR" sz="1400" dirty="0">
              <a:solidFill>
                <a:srgbClr val="00C0C0"/>
              </a:solidFill>
              <a:latin typeface="Monaco;Courier New;.SF NS Text;Courier New;DejaVu Sans;.SF NS Text;.SF NS Text"/>
            </a:endParaRPr>
          </a:p>
          <a:p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elseif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|</a:t>
            </a:r>
            <a:r>
              <a:rPr lang="en-US" dirty="0">
                <a:solidFill>
                  <a:srgbClr val="000000"/>
                </a:solidFill>
              </a:rPr>
              <a:t>state</a:t>
            </a:r>
            <a:r>
              <a:rPr lang="en-US" sz="1600" dirty="0">
                <a:solidFill>
                  <a:srgbClr val="C00000"/>
                </a:solidFill>
              </a:rPr>
              <a:t>|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0000C0"/>
                </a:solidFill>
              </a:rPr>
              <a:t>=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8080FF"/>
                </a:solidFill>
              </a:rPr>
              <a:t>2</a:t>
            </a:r>
            <a:r>
              <a:rPr lang="en-US" dirty="0">
                <a:solidFill>
                  <a:srgbClr val="505050"/>
                </a:solidFill>
              </a:rPr>
              <a:t>  </a:t>
            </a:r>
            <a:r>
              <a:rPr lang="en-US" dirty="0">
                <a:solidFill>
                  <a:srgbClr val="7F0055"/>
                </a:solidFill>
              </a:rPr>
              <a:t>and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input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0000C0"/>
                </a:solidFill>
              </a:rPr>
              <a:t>=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C000C0"/>
                </a:solidFill>
              </a:rPr>
              <a:t>':'</a:t>
            </a:r>
            <a:r>
              <a:rPr lang="en-US" dirty="0">
                <a:solidFill>
                  <a:srgbClr val="505050"/>
                </a:solidFill>
              </a:rPr>
              <a:t>   </a:t>
            </a:r>
            <a:r>
              <a:rPr lang="en-US" dirty="0">
                <a:solidFill>
                  <a:srgbClr val="7F0055"/>
                </a:solidFill>
              </a:rPr>
              <a:t>then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return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C000C0"/>
                </a:solidFill>
              </a:rPr>
              <a:t>":"</a:t>
            </a:r>
            <a:endParaRPr lang="en-US" sz="1400" dirty="0">
              <a:solidFill>
                <a:srgbClr val="C000C0"/>
              </a:solidFill>
            </a:endParaRPr>
          </a:p>
          <a:p>
            <a:r>
              <a:rPr lang="en-US" dirty="0">
                <a:solidFill>
                  <a:srgbClr val="505050"/>
                </a:solidFill>
              </a:rPr>
              <a:t>  </a:t>
            </a:r>
            <a:r>
              <a:rPr lang="en-US" dirty="0">
                <a:solidFill>
                  <a:srgbClr val="7F0055"/>
                </a:solidFill>
              </a:rPr>
              <a:t>elseif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|</a:t>
            </a:r>
            <a:r>
              <a:rPr lang="en-US" dirty="0">
                <a:solidFill>
                  <a:srgbClr val="000000"/>
                </a:solidFill>
              </a:rPr>
              <a:t>state</a:t>
            </a:r>
            <a:r>
              <a:rPr lang="en-US" sz="1600" dirty="0">
                <a:solidFill>
                  <a:srgbClr val="C00000"/>
                </a:solidFill>
              </a:rPr>
              <a:t>|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0000C0"/>
                </a:solidFill>
              </a:rPr>
              <a:t>=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8080FF"/>
                </a:solidFill>
              </a:rPr>
              <a:t>3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and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input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in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C0"/>
                </a:solidFill>
              </a:rPr>
              <a:t>'</a:t>
            </a:r>
            <a:r>
              <a:rPr lang="en-US" dirty="0" err="1">
                <a:solidFill>
                  <a:srgbClr val="C000C0"/>
                </a:solidFill>
              </a:rPr>
              <a:t>a'</a:t>
            </a:r>
            <a:r>
              <a:rPr lang="en-US" sz="1600" dirty="0" err="1">
                <a:solidFill>
                  <a:srgbClr val="0000C0"/>
                </a:solidFill>
              </a:rPr>
              <a:t>‥</a:t>
            </a:r>
            <a:r>
              <a:rPr lang="en-US" dirty="0" err="1">
                <a:solidFill>
                  <a:srgbClr val="C000C0"/>
                </a:solidFill>
              </a:rPr>
              <a:t>'z</a:t>
            </a:r>
            <a:r>
              <a:rPr lang="en-US" dirty="0">
                <a:solidFill>
                  <a:srgbClr val="C000C0"/>
                </a:solidFill>
              </a:rPr>
              <a:t>'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then</a:t>
            </a:r>
            <a:r>
              <a:rPr lang="en-US" dirty="0">
                <a:solidFill>
                  <a:srgbClr val="505050"/>
                </a:solidFill>
              </a:rPr>
              <a:t> </a:t>
            </a:r>
            <a:endParaRPr lang="en-US" sz="1400" dirty="0">
              <a:solidFill>
                <a:srgbClr val="505050"/>
              </a:solidFill>
            </a:endParaRPr>
          </a:p>
          <a:p>
            <a:r>
              <a:rPr lang="en-US" dirty="0">
                <a:solidFill>
                  <a:srgbClr val="505050"/>
                </a:solidFill>
              </a:rPr>
              <a:t>   </a:t>
            </a:r>
            <a:r>
              <a:rPr lang="en-US" dirty="0" err="1">
                <a:solidFill>
                  <a:srgbClr val="000000"/>
                </a:solidFill>
              </a:rPr>
              <a:t>d,s,pos</a:t>
            </a:r>
            <a:r>
              <a:rPr lang="en-US" dirty="0">
                <a:solidFill>
                  <a:srgbClr val="000000"/>
                </a:solidFill>
              </a:rPr>
              <a:t>:=</a:t>
            </a:r>
            <a:r>
              <a:rPr lang="en-US" u="sng" dirty="0">
                <a:solidFill>
                  <a:srgbClr val="000000"/>
                </a:solidFill>
              </a:rPr>
              <a:t>state</a:t>
            </a:r>
            <a:r>
              <a:rPr lang="en-US" sz="1600" u="sng" dirty="0">
                <a:solidFill>
                  <a:srgbClr val="C00000"/>
                </a:solidFill>
              </a:rPr>
              <a:t>[</a:t>
            </a:r>
            <a:r>
              <a:rPr lang="en-US" u="sng" dirty="0">
                <a:solidFill>
                  <a:srgbClr val="8080FF"/>
                </a:solidFill>
              </a:rPr>
              <a:t>0</a:t>
            </a:r>
            <a:r>
              <a:rPr lang="en-US" sz="1600" u="sng" dirty="0">
                <a:solidFill>
                  <a:srgbClr val="C00000"/>
                </a:solidFill>
              </a:rPr>
              <a:t>]</a:t>
            </a:r>
            <a:r>
              <a:rPr lang="en-US" u="sng" dirty="0">
                <a:solidFill>
                  <a:srgbClr val="000000"/>
                </a:solidFill>
              </a:rPr>
              <a:t>,</a:t>
            </a:r>
            <a:r>
              <a:rPr lang="en-US" u="sng" dirty="0">
                <a:solidFill>
                  <a:srgbClr val="505050"/>
                </a:solidFill>
              </a:rPr>
              <a:t> </a:t>
            </a:r>
            <a:r>
              <a:rPr lang="en-US" u="sng" dirty="0">
                <a:solidFill>
                  <a:srgbClr val="000000"/>
                </a:solidFill>
              </a:rPr>
              <a:t>state</a:t>
            </a:r>
            <a:r>
              <a:rPr lang="en-US" sz="1600" u="sng" dirty="0">
                <a:solidFill>
                  <a:srgbClr val="C00000"/>
                </a:solidFill>
              </a:rPr>
              <a:t>[</a:t>
            </a:r>
            <a:r>
              <a:rPr lang="en-US" u="sng" dirty="0">
                <a:solidFill>
                  <a:srgbClr val="8080FF"/>
                </a:solidFill>
              </a:rPr>
              <a:t>1</a:t>
            </a:r>
            <a:r>
              <a:rPr lang="en-US" sz="1600" u="sng" dirty="0">
                <a:solidFill>
                  <a:srgbClr val="C00000"/>
                </a:solidFill>
              </a:rPr>
              <a:t>]</a:t>
            </a:r>
            <a:r>
              <a:rPr lang="en-US" u="sng" dirty="0">
                <a:solidFill>
                  <a:srgbClr val="000000"/>
                </a:solidFill>
              </a:rPr>
              <a:t>,</a:t>
            </a:r>
            <a:r>
              <a:rPr lang="en-US" u="sng" dirty="0">
                <a:solidFill>
                  <a:srgbClr val="505050"/>
                </a:solidFill>
              </a:rPr>
              <a:t> </a:t>
            </a:r>
            <a:r>
              <a:rPr lang="en-US" u="sng" dirty="0">
                <a:solidFill>
                  <a:srgbClr val="000000"/>
                </a:solidFill>
              </a:rPr>
              <a:t>state</a:t>
            </a:r>
            <a:r>
              <a:rPr lang="en-US" sz="1600" u="sng" dirty="0">
                <a:solidFill>
                  <a:srgbClr val="C00000"/>
                </a:solidFill>
              </a:rPr>
              <a:t>[</a:t>
            </a:r>
            <a:r>
              <a:rPr lang="en-US" u="sng" dirty="0">
                <a:solidFill>
                  <a:srgbClr val="8080FF"/>
                </a:solidFill>
              </a:rPr>
              <a:t>2</a:t>
            </a:r>
            <a:r>
              <a:rPr lang="en-US" sz="1600" u="sng" dirty="0">
                <a:solidFill>
                  <a:srgbClr val="C00000"/>
                </a:solidFill>
              </a:rPr>
              <a:t>]</a:t>
            </a:r>
            <a:endParaRPr lang="en-US" sz="1400" u="sng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505050"/>
                </a:solidFill>
              </a:rPr>
              <a:t>   </a:t>
            </a:r>
            <a:r>
              <a:rPr lang="en-US" dirty="0">
                <a:solidFill>
                  <a:srgbClr val="7F0055"/>
                </a:solidFill>
              </a:rPr>
              <a:t>if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8080FF"/>
                </a:solidFill>
              </a:rPr>
              <a:t>0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0000C0"/>
                </a:solidFill>
              </a:rPr>
              <a:t>=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pos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and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input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0000C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505050"/>
                </a:solidFill>
              </a:rPr>
              <a:t>  </a:t>
            </a:r>
            <a:r>
              <a:rPr lang="en-US" dirty="0">
                <a:solidFill>
                  <a:srgbClr val="7F0055"/>
                </a:solidFill>
              </a:rPr>
              <a:t>then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return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C000C0"/>
                </a:solidFill>
              </a:rPr>
              <a:t>"#"</a:t>
            </a:r>
            <a:endParaRPr lang="en-US" sz="1400" dirty="0">
              <a:solidFill>
                <a:srgbClr val="C000C0"/>
              </a:solidFill>
            </a:endParaRPr>
          </a:p>
          <a:p>
            <a:r>
              <a:rPr lang="en-US" dirty="0">
                <a:solidFill>
                  <a:srgbClr val="505050"/>
                </a:solidFill>
              </a:rPr>
              <a:t>   </a:t>
            </a:r>
            <a:r>
              <a:rPr lang="en-US" dirty="0">
                <a:solidFill>
                  <a:srgbClr val="7F0055"/>
                </a:solidFill>
              </a:rPr>
              <a:t>elseif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pos</a:t>
            </a:r>
            <a:r>
              <a:rPr lang="en-US" sz="1600" dirty="0">
                <a:solidFill>
                  <a:srgbClr val="0000C0"/>
                </a:solidFill>
              </a:rPr>
              <a:t>=</a:t>
            </a:r>
            <a:r>
              <a:rPr lang="en-US" dirty="0">
                <a:solidFill>
                  <a:srgbClr val="8080FF"/>
                </a:solidFill>
              </a:rPr>
              <a:t>1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then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return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 err="1">
                <a:solidFill>
                  <a:srgbClr val="825A00"/>
                </a:solidFill>
              </a:rPr>
              <a:t>shiftSymbol</a:t>
            </a:r>
            <a:r>
              <a:rPr lang="en-US" sz="1600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input,d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endParaRPr lang="en-US" sz="14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505050"/>
                </a:solidFill>
              </a:rPr>
              <a:t>   </a:t>
            </a:r>
            <a:r>
              <a:rPr lang="en-US" dirty="0">
                <a:solidFill>
                  <a:srgbClr val="7F0055"/>
                </a:solidFill>
              </a:rPr>
              <a:t>else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return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input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505050"/>
                </a:solidFill>
              </a:rPr>
              <a:t>   </a:t>
            </a:r>
            <a:r>
              <a:rPr lang="en-US" dirty="0">
                <a:solidFill>
                  <a:srgbClr val="7F0055"/>
                </a:solidFill>
              </a:rPr>
              <a:t>end</a:t>
            </a:r>
            <a:endParaRPr lang="en-US" sz="1400" dirty="0">
              <a:solidFill>
                <a:srgbClr val="7F0055"/>
              </a:solidFill>
            </a:endParaRPr>
          </a:p>
          <a:p>
            <a:r>
              <a:rPr lang="en-US" dirty="0">
                <a:solidFill>
                  <a:srgbClr val="505050"/>
                </a:solidFill>
              </a:rPr>
              <a:t>   </a:t>
            </a:r>
            <a:r>
              <a:rPr lang="en-US" dirty="0">
                <a:solidFill>
                  <a:srgbClr val="7F0055"/>
                </a:solidFill>
              </a:rPr>
              <a:t>else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return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l-GR" sz="1600" dirty="0">
                <a:solidFill>
                  <a:srgbClr val="00C0C0"/>
                </a:solidFill>
                <a:latin typeface="Monaco;Courier New;.SF NS Text;Courier New;DejaVu Sans;.SF NS Text;.SF NS Text"/>
              </a:rPr>
              <a:t>λ</a:t>
            </a:r>
            <a:endParaRPr lang="el-GR" sz="1400" dirty="0">
              <a:solidFill>
                <a:srgbClr val="00C0C0"/>
              </a:solidFill>
              <a:latin typeface="Monaco;Courier New;.SF NS Text;Courier New;DejaVu Sans;.SF NS Text;.SF NS Text"/>
            </a:endParaRPr>
          </a:p>
          <a:p>
            <a:r>
              <a:rPr lang="en-US" dirty="0">
                <a:solidFill>
                  <a:srgbClr val="7F0055"/>
                </a:solidFill>
              </a:rPr>
              <a:t>end</a:t>
            </a:r>
            <a:endParaRPr lang="en-US" sz="1400" dirty="0"/>
          </a:p>
          <a:p>
            <a:r>
              <a:rPr lang="en-US" dirty="0">
                <a:solidFill>
                  <a:srgbClr val="7F0055"/>
                </a:solidFill>
              </a:rPr>
              <a:t>end</a:t>
            </a:r>
            <a:endParaRPr lang="en-US" dirty="0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E41A7406-56E0-2E44-A4F5-A37A74A00AAB}"/>
              </a:ext>
            </a:extLst>
          </p:cNvPr>
          <p:cNvSpPr/>
          <p:nvPr/>
        </p:nvSpPr>
        <p:spPr>
          <a:xfrm>
            <a:off x="2093997" y="360473"/>
            <a:ext cx="6814867" cy="3970318"/>
          </a:xfrm>
          <a:prstGeom prst="borderCallout1">
            <a:avLst>
              <a:gd name="adj1" fmla="val 18750"/>
              <a:gd name="adj2" fmla="val -8333"/>
              <a:gd name="adj3" fmla="val 124569"/>
              <a:gd name="adj4" fmla="val 958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F0055"/>
                </a:solidFill>
              </a:rPr>
              <a:t>function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 err="1">
                <a:solidFill>
                  <a:srgbClr val="825A00"/>
                </a:solidFill>
              </a:rPr>
              <a:t>shiftSymbol</a:t>
            </a:r>
            <a:r>
              <a:rPr lang="en-US" sz="1600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symbol,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shift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begin</a:t>
            </a:r>
            <a:endParaRPr lang="en-US" sz="1400" dirty="0">
              <a:solidFill>
                <a:srgbClr val="7F0055"/>
              </a:solidFill>
            </a:endParaRPr>
          </a:p>
          <a:p>
            <a:r>
              <a:rPr lang="en-US" dirty="0">
                <a:solidFill>
                  <a:srgbClr val="7F0055"/>
                </a:solidFill>
              </a:rPr>
              <a:t>var</a:t>
            </a:r>
            <a:r>
              <a:rPr lang="en-US" dirty="0">
                <a:solidFill>
                  <a:srgbClr val="50505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Character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505050"/>
                </a:solidFill>
              </a:rPr>
              <a:t>   </a:t>
            </a:r>
            <a:endParaRPr lang="en-US" sz="1400" dirty="0">
              <a:solidFill>
                <a:srgbClr val="505050"/>
              </a:solidFill>
            </a:endParaRPr>
          </a:p>
          <a:p>
            <a:r>
              <a:rPr lang="en-US" dirty="0">
                <a:solidFill>
                  <a:srgbClr val="505050"/>
                </a:solidFill>
              </a:rPr>
              <a:t>  </a:t>
            </a:r>
            <a:r>
              <a:rPr lang="en-US" dirty="0">
                <a:solidFill>
                  <a:srgbClr val="7F0055"/>
                </a:solidFill>
              </a:rPr>
              <a:t>if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in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C0"/>
                </a:solidFill>
              </a:rPr>
              <a:t>'</a:t>
            </a:r>
            <a:r>
              <a:rPr lang="en-US" dirty="0" err="1">
                <a:solidFill>
                  <a:srgbClr val="C000C0"/>
                </a:solidFill>
              </a:rPr>
              <a:t>a'</a:t>
            </a:r>
            <a:r>
              <a:rPr lang="en-US" sz="1600" dirty="0" err="1">
                <a:solidFill>
                  <a:srgbClr val="0000C0"/>
                </a:solidFill>
                <a:latin typeface="Monaco;Courier New;.SF NS Text;Courier New;DejaVu Sans;.SF NS Text;.SF NS Text"/>
              </a:rPr>
              <a:t>‥</a:t>
            </a:r>
            <a:r>
              <a:rPr lang="en-US" dirty="0" err="1">
                <a:solidFill>
                  <a:srgbClr val="C000C0"/>
                </a:solidFill>
                <a:latin typeface="Monaco;Courier New;.SF NS Text;Courier New;DejaVu Sans;.SF NS Text;.SF NS Text"/>
              </a:rPr>
              <a:t>'z</a:t>
            </a:r>
            <a:r>
              <a:rPr lang="en-US" dirty="0">
                <a:solidFill>
                  <a:srgbClr val="C000C0"/>
                </a:solidFill>
                <a:latin typeface="Monaco;Courier New;.SF NS Text;Courier New;DejaVu Sans;.SF NS Text;.SF NS Text"/>
              </a:rPr>
              <a:t>'</a:t>
            </a:r>
            <a:r>
              <a:rPr lang="en-US" sz="1600" dirty="0">
                <a:solidFill>
                  <a:srgbClr val="C00000"/>
                </a:solidFill>
                <a:latin typeface="Monaco;Courier New;.SF NS Text;Courier New;DejaVu Sans;.SF NS Text;.SF NS Text"/>
              </a:rPr>
              <a:t>)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;Courier New;.SF NS Text;Courier New;DejaVu Sans;.SF NS Text;.SF NS Text"/>
              </a:rPr>
              <a:t>then</a:t>
            </a:r>
            <a:endParaRPr lang="en-US" sz="1400" dirty="0">
              <a:solidFill>
                <a:srgbClr val="7F0055"/>
              </a:solidFill>
              <a:latin typeface="Monaco;Courier New;.SF NS Text;Courier New;DejaVu Sans;.SF NS Text;.SF NS Text"/>
            </a:endParaRPr>
          </a:p>
          <a:p>
            <a:r>
              <a:rPr lang="en-US" dirty="0">
                <a:solidFill>
                  <a:srgbClr val="000000"/>
                </a:solidFill>
              </a:rPr>
              <a:t>r:=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C000C0"/>
                </a:solidFill>
              </a:rPr>
              <a:t>'a'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+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Monaco;Courier New;.SF NS Text;Courier New;DejaVu Sans;.SF NS Text;.SF NS Text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;Courier New;.SF NS Text;Courier New;DejaVu Sans;.SF NS Text;.SF NS Text"/>
              </a:rPr>
              <a:t>symbol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-</a:t>
            </a:r>
            <a:r>
              <a:rPr lang="en-US" dirty="0">
                <a:solidFill>
                  <a:srgbClr val="C000C0"/>
                </a:solidFill>
                <a:latin typeface="Monaco;Courier New;.SF NS Text;Courier New;DejaVu Sans;.SF NS Text;.SF NS Text"/>
              </a:rPr>
              <a:t>'a'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+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;Courier New;.SF NS Text;Courier New;DejaVu Sans;.SF NS Text;.SF NS Text"/>
              </a:rPr>
              <a:t>shift</a:t>
            </a:r>
            <a:r>
              <a:rPr lang="en-US" sz="1600" dirty="0">
                <a:solidFill>
                  <a:srgbClr val="C00000"/>
                </a:solidFill>
                <a:latin typeface="Monaco;Courier New;.SF NS Text;Courier New;DejaVu Sans;.SF NS Text;.SF NS Text"/>
              </a:rPr>
              <a:t>)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%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dirty="0">
                <a:solidFill>
                  <a:srgbClr val="8080FF"/>
                </a:solidFill>
                <a:latin typeface="Monaco;Courier New;.SF NS Text;Courier New;DejaVu Sans;.SF NS Text;.SF NS Text"/>
              </a:rPr>
              <a:t>26</a:t>
            </a:r>
            <a:endParaRPr lang="en-US" sz="1400" dirty="0">
              <a:solidFill>
                <a:srgbClr val="8080FF"/>
              </a:solidFill>
              <a:latin typeface="Monaco;Courier New;.SF NS Text;Courier New;DejaVu Sans;.SF NS Text;.SF NS Text"/>
            </a:endParaRPr>
          </a:p>
          <a:p>
            <a:r>
              <a:rPr lang="en-US" dirty="0">
                <a:solidFill>
                  <a:srgbClr val="7F0055"/>
                </a:solidFill>
              </a:rPr>
              <a:t>elseif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in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C0"/>
                </a:solidFill>
              </a:rPr>
              <a:t>'A'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‥</a:t>
            </a:r>
            <a:r>
              <a:rPr lang="en-US" dirty="0">
                <a:solidFill>
                  <a:srgbClr val="C000C0"/>
                </a:solidFill>
                <a:latin typeface="Monaco;Courier New;.SF NS Text;Courier New;DejaVu Sans;.SF NS Text;.SF NS Text"/>
              </a:rPr>
              <a:t>'Z'</a:t>
            </a:r>
            <a:r>
              <a:rPr lang="en-US" sz="1600" dirty="0">
                <a:solidFill>
                  <a:srgbClr val="C00000"/>
                </a:solidFill>
                <a:latin typeface="Monaco;Courier New;.SF NS Text;Courier New;DejaVu Sans;.SF NS Text;.SF NS Text"/>
              </a:rPr>
              <a:t>)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;Courier New;.SF NS Text;Courier New;DejaVu Sans;.SF NS Text;.SF NS Text"/>
              </a:rPr>
              <a:t>then</a:t>
            </a:r>
            <a:endParaRPr lang="en-US" sz="1400" dirty="0">
              <a:solidFill>
                <a:srgbClr val="7F0055"/>
              </a:solidFill>
              <a:latin typeface="Monaco;Courier New;.SF NS Text;Courier New;DejaVu Sans;.SF NS Text;.SF NS Text"/>
            </a:endParaRPr>
          </a:p>
          <a:p>
            <a:r>
              <a:rPr lang="en-US" dirty="0">
                <a:solidFill>
                  <a:srgbClr val="000000"/>
                </a:solidFill>
              </a:rPr>
              <a:t>r:=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C000C0"/>
                </a:solidFill>
              </a:rPr>
              <a:t>'A'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+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Monaco;Courier New;.SF NS Text;Courier New;DejaVu Sans;.SF NS Text;.SF NS Text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;Courier New;.SF NS Text;Courier New;DejaVu Sans;.SF NS Text;.SF NS Text"/>
              </a:rPr>
              <a:t>symbol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-</a:t>
            </a:r>
            <a:r>
              <a:rPr lang="en-US" dirty="0">
                <a:solidFill>
                  <a:srgbClr val="C000C0"/>
                </a:solidFill>
                <a:latin typeface="Monaco;Courier New;.SF NS Text;Courier New;DejaVu Sans;.SF NS Text;.SF NS Text"/>
              </a:rPr>
              <a:t>'A'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+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;Courier New;.SF NS Text;Courier New;DejaVu Sans;.SF NS Text;.SF NS Text"/>
              </a:rPr>
              <a:t>shift</a:t>
            </a:r>
            <a:r>
              <a:rPr lang="en-US" sz="1600" dirty="0">
                <a:solidFill>
                  <a:srgbClr val="C00000"/>
                </a:solidFill>
                <a:latin typeface="Monaco;Courier New;.SF NS Text;Courier New;DejaVu Sans;.SF NS Text;.SF NS Text"/>
              </a:rPr>
              <a:t>)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%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dirty="0">
                <a:solidFill>
                  <a:srgbClr val="8080FF"/>
                </a:solidFill>
                <a:latin typeface="Monaco;Courier New;.SF NS Text;Courier New;DejaVu Sans;.SF NS Text;.SF NS Text"/>
              </a:rPr>
              <a:t>26</a:t>
            </a:r>
            <a:endParaRPr lang="en-US" sz="1400" dirty="0">
              <a:solidFill>
                <a:srgbClr val="8080FF"/>
              </a:solidFill>
              <a:latin typeface="Monaco;Courier New;.SF NS Text;Courier New;DejaVu Sans;.SF NS Text;.SF NS Text"/>
            </a:endParaRPr>
          </a:p>
          <a:p>
            <a:r>
              <a:rPr lang="en-US" dirty="0">
                <a:solidFill>
                  <a:srgbClr val="7F0055"/>
                </a:solidFill>
              </a:rPr>
              <a:t>elseif</a:t>
            </a:r>
            <a:r>
              <a:rPr lang="en-US" dirty="0">
                <a:solidFill>
                  <a:srgbClr val="50505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symbol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7F0055"/>
                </a:solidFill>
              </a:rPr>
              <a:t>in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C0"/>
                </a:solidFill>
              </a:rPr>
              <a:t>'0'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‥</a:t>
            </a:r>
            <a:r>
              <a:rPr lang="en-US" dirty="0">
                <a:solidFill>
                  <a:srgbClr val="C000C0"/>
                </a:solidFill>
                <a:latin typeface="Monaco;Courier New;.SF NS Text;Courier New;DejaVu Sans;.SF NS Text;.SF NS Text"/>
              </a:rPr>
              <a:t>'9'</a:t>
            </a:r>
            <a:r>
              <a:rPr lang="en-US" sz="1600" dirty="0">
                <a:solidFill>
                  <a:srgbClr val="C00000"/>
                </a:solidFill>
                <a:latin typeface="Monaco;Courier New;.SF NS Text;Courier New;DejaVu Sans;.SF NS Text;.SF NS Text"/>
              </a:rPr>
              <a:t>)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;Courier New;.SF NS Text;Courier New;DejaVu Sans;.SF NS Text;.SF NS Text"/>
              </a:rPr>
              <a:t>then</a:t>
            </a:r>
            <a:endParaRPr lang="en-US" sz="1400" dirty="0">
              <a:solidFill>
                <a:srgbClr val="7F0055"/>
              </a:solidFill>
              <a:latin typeface="Monaco;Courier New;.SF NS Text;Courier New;DejaVu Sans;.SF NS Text;.SF NS Text"/>
            </a:endParaRPr>
          </a:p>
          <a:p>
            <a:r>
              <a:rPr lang="en-US" dirty="0">
                <a:solidFill>
                  <a:srgbClr val="000000"/>
                </a:solidFill>
              </a:rPr>
              <a:t>r:=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C000C0"/>
                </a:solidFill>
              </a:rPr>
              <a:t>'0'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+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Monaco;Courier New;.SF NS Text;Courier New;DejaVu Sans;.SF NS Text;.SF NS Text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;Courier New;.SF NS Text;Courier New;DejaVu Sans;.SF NS Text;.SF NS Text"/>
              </a:rPr>
              <a:t>symbol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-</a:t>
            </a:r>
            <a:r>
              <a:rPr lang="en-US" dirty="0">
                <a:solidFill>
                  <a:srgbClr val="C000C0"/>
                </a:solidFill>
                <a:latin typeface="Monaco;Courier New;.SF NS Text;Courier New;DejaVu Sans;.SF NS Text;.SF NS Text"/>
              </a:rPr>
              <a:t>'0'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+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;Courier New;.SF NS Text;Courier New;DejaVu Sans;.SF NS Text;.SF NS Text"/>
              </a:rPr>
              <a:t>shift</a:t>
            </a:r>
            <a:r>
              <a:rPr lang="en-US" sz="1600" dirty="0">
                <a:solidFill>
                  <a:srgbClr val="C00000"/>
                </a:solidFill>
                <a:latin typeface="Monaco;Courier New;.SF NS Text;Courier New;DejaVu Sans;.SF NS Text;.SF NS Text"/>
              </a:rPr>
              <a:t>)</a:t>
            </a:r>
            <a:r>
              <a:rPr lang="en-US" sz="1600" dirty="0">
                <a:solidFill>
                  <a:srgbClr val="0000C0"/>
                </a:solidFill>
                <a:latin typeface="Monaco;Courier New;.SF NS Text;Courier New;DejaVu Sans;.SF NS Text;.SF NS Text"/>
              </a:rPr>
              <a:t>%</a:t>
            </a:r>
            <a:r>
              <a:rPr lang="en-US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dirty="0">
                <a:solidFill>
                  <a:srgbClr val="8080FF"/>
                </a:solidFill>
                <a:latin typeface="Monaco;Courier New;.SF NS Text;Courier New;DejaVu Sans;.SF NS Text;.SF NS Text"/>
              </a:rPr>
              <a:t>10</a:t>
            </a:r>
            <a:endParaRPr lang="en-US" sz="1400" dirty="0">
              <a:solidFill>
                <a:srgbClr val="8080FF"/>
              </a:solidFill>
              <a:latin typeface="Monaco;Courier New;.SF NS Text;Courier New;DejaVu Sans;.SF NS Text;.SF NS Text"/>
            </a:endParaRPr>
          </a:p>
          <a:p>
            <a:r>
              <a:rPr lang="en-US" dirty="0">
                <a:solidFill>
                  <a:srgbClr val="7F0055"/>
                </a:solidFill>
              </a:rPr>
              <a:t>else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r:=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7F0055"/>
                </a:solidFill>
              </a:rPr>
              <a:t>end</a:t>
            </a:r>
            <a:endParaRPr lang="en-US" sz="1400" dirty="0">
              <a:solidFill>
                <a:srgbClr val="7F0055"/>
              </a:solidFill>
            </a:endParaRPr>
          </a:p>
          <a:p>
            <a:r>
              <a:rPr lang="en-US" dirty="0">
                <a:solidFill>
                  <a:srgbClr val="7F0055"/>
                </a:solidFill>
              </a:rPr>
              <a:t>return</a:t>
            </a:r>
            <a:r>
              <a:rPr lang="en-US" dirty="0">
                <a:solidFill>
                  <a:srgbClr val="50505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7F0055"/>
                </a:solidFill>
              </a:rPr>
              <a:t>end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1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71B7-422F-F64D-B16B-7ACE558F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decoder (example for a and 3)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86AAD9-AA2C-6140-BD7C-1E952FAAF9B4}"/>
              </a:ext>
            </a:extLst>
          </p:cNvPr>
          <p:cNvSpPr/>
          <p:nvPr/>
        </p:nvSpPr>
        <p:spPr>
          <a:xfrm>
            <a:off x="293297" y="1755476"/>
            <a:ext cx="1673525" cy="167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DAB82-8D32-B54B-822C-27B5AF50CD40}"/>
              </a:ext>
            </a:extLst>
          </p:cNvPr>
          <p:cNvSpPr/>
          <p:nvPr/>
        </p:nvSpPr>
        <p:spPr>
          <a:xfrm>
            <a:off x="2774829" y="1755476"/>
            <a:ext cx="1673525" cy="167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E38CDB-7DE9-DF4A-9829-12EC24513311}"/>
              </a:ext>
            </a:extLst>
          </p:cNvPr>
          <p:cNvSpPr/>
          <p:nvPr/>
        </p:nvSpPr>
        <p:spPr>
          <a:xfrm>
            <a:off x="5259237" y="1755476"/>
            <a:ext cx="1673525" cy="167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&lt;2,a,_&gt;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1E8239-3F8A-514B-B429-C11B079A1FDC}"/>
              </a:ext>
            </a:extLst>
          </p:cNvPr>
          <p:cNvSpPr/>
          <p:nvPr/>
        </p:nvSpPr>
        <p:spPr>
          <a:xfrm>
            <a:off x="8580408" y="1755476"/>
            <a:ext cx="1673525" cy="167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&lt;2,a,1&gt;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0DF2C5-A1F4-2649-85D9-09B347127DA1}"/>
              </a:ext>
            </a:extLst>
          </p:cNvPr>
          <p:cNvSpPr/>
          <p:nvPr/>
        </p:nvSpPr>
        <p:spPr>
          <a:xfrm>
            <a:off x="10081404" y="4234132"/>
            <a:ext cx="1673525" cy="167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&lt;2,a,2&gt;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37F18D-4646-DB44-A854-29DB139236B5}"/>
              </a:ext>
            </a:extLst>
          </p:cNvPr>
          <p:cNvSpPr/>
          <p:nvPr/>
        </p:nvSpPr>
        <p:spPr>
          <a:xfrm>
            <a:off x="5963727" y="4234132"/>
            <a:ext cx="1673525" cy="167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&lt;2,a,0&gt;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37BC5F-0614-964C-A243-2A128ED62C7E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1966822" y="2592238"/>
            <a:ext cx="808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A2BCF8-5BAE-5841-97EC-1FA37CE86DFF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4448354" y="2592238"/>
            <a:ext cx="81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CF4D04-E78F-844B-BC51-B0690AB7F6D6}"/>
              </a:ext>
            </a:extLst>
          </p:cNvPr>
          <p:cNvCxnSpPr>
            <a:stCxn id="32" idx="6"/>
            <a:endCxn id="34" idx="2"/>
          </p:cNvCxnSpPr>
          <p:nvPr/>
        </p:nvCxnSpPr>
        <p:spPr>
          <a:xfrm>
            <a:off x="6932762" y="2592238"/>
            <a:ext cx="164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91DE0F-2ADD-E44A-9029-6CFCEB302C4C}"/>
              </a:ext>
            </a:extLst>
          </p:cNvPr>
          <p:cNvCxnSpPr>
            <a:stCxn id="34" idx="5"/>
            <a:endCxn id="35" idx="0"/>
          </p:cNvCxnSpPr>
          <p:nvPr/>
        </p:nvCxnSpPr>
        <p:spPr>
          <a:xfrm>
            <a:off x="10008851" y="3183918"/>
            <a:ext cx="909316" cy="105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60E492-9C80-3E47-A690-E816ED548AC9}"/>
              </a:ext>
            </a:extLst>
          </p:cNvPr>
          <p:cNvCxnSpPr>
            <a:stCxn id="35" idx="2"/>
            <a:endCxn id="36" idx="6"/>
          </p:cNvCxnSpPr>
          <p:nvPr/>
        </p:nvCxnSpPr>
        <p:spPr>
          <a:xfrm flipH="1">
            <a:off x="7637252" y="5070894"/>
            <a:ext cx="2444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53B272-A6C6-EF40-A134-908257E81B87}"/>
              </a:ext>
            </a:extLst>
          </p:cNvPr>
          <p:cNvCxnSpPr>
            <a:stCxn id="36" idx="0"/>
            <a:endCxn id="34" idx="3"/>
          </p:cNvCxnSpPr>
          <p:nvPr/>
        </p:nvCxnSpPr>
        <p:spPr>
          <a:xfrm flipV="1">
            <a:off x="6800490" y="3183918"/>
            <a:ext cx="2025000" cy="105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C425D7C-1189-A749-8BC8-7F9C837C168B}"/>
              </a:ext>
            </a:extLst>
          </p:cNvPr>
          <p:cNvSpPr txBox="1"/>
          <p:nvPr/>
        </p:nvSpPr>
        <p:spPr>
          <a:xfrm>
            <a:off x="2173857" y="2225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7A0988-ADEE-4444-AAEC-CE13BFF40F1D}"/>
              </a:ext>
            </a:extLst>
          </p:cNvPr>
          <p:cNvSpPr txBox="1"/>
          <p:nvPr/>
        </p:nvSpPr>
        <p:spPr>
          <a:xfrm>
            <a:off x="4706158" y="21887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164FBE-24E9-4443-A563-1A8A10552F16}"/>
              </a:ext>
            </a:extLst>
          </p:cNvPr>
          <p:cNvSpPr txBox="1"/>
          <p:nvPr/>
        </p:nvSpPr>
        <p:spPr>
          <a:xfrm>
            <a:off x="7539487" y="217385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502611-EC59-4A43-9CC5-15E5BD33ECF9}"/>
              </a:ext>
            </a:extLst>
          </p:cNvPr>
          <p:cNvSpPr txBox="1"/>
          <p:nvPr/>
        </p:nvSpPr>
        <p:spPr>
          <a:xfrm>
            <a:off x="10386204" y="3278038"/>
            <a:ext cx="124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s/shift(s,-2)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EE630F-BAD2-3748-9AF0-C15A25D89E76}"/>
              </a:ext>
            </a:extLst>
          </p:cNvPr>
          <p:cNvSpPr txBox="1"/>
          <p:nvPr/>
        </p:nvSpPr>
        <p:spPr>
          <a:xfrm>
            <a:off x="8212347" y="5070894"/>
            <a:ext cx="44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s/s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331C6D-6155-CD45-B9B0-0C35DB616937}"/>
              </a:ext>
            </a:extLst>
          </p:cNvPr>
          <p:cNvSpPr txBox="1"/>
          <p:nvPr/>
        </p:nvSpPr>
        <p:spPr>
          <a:xfrm rot="19793375">
            <a:off x="7127011" y="3324921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t/ t   #/a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74A1AF-C719-524D-BF37-DC5ED473ABBB}"/>
              </a:ext>
            </a:extLst>
          </p:cNvPr>
          <p:cNvSpPr txBox="1"/>
          <p:nvPr/>
        </p:nvSpPr>
        <p:spPr>
          <a:xfrm>
            <a:off x="8423694" y="4020681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in (</a:t>
            </a:r>
            <a:r>
              <a:rPr lang="en-US" dirty="0" err="1"/>
              <a:t>a..z</a:t>
            </a:r>
            <a:r>
              <a:rPr lang="en-US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00508-E988-D149-BEE9-3A521C1A240D}"/>
              </a:ext>
            </a:extLst>
          </p:cNvPr>
          <p:cNvSpPr txBox="1"/>
          <p:nvPr/>
        </p:nvSpPr>
        <p:spPr>
          <a:xfrm>
            <a:off x="4611758" y="3927053"/>
            <a:ext cx="13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in (</a:t>
            </a:r>
            <a:r>
              <a:rPr lang="en-US" dirty="0" err="1"/>
              <a:t>a..z</a:t>
            </a:r>
            <a:r>
              <a:rPr lang="en-US" dirty="0"/>
              <a:t>)\{a}</a:t>
            </a:r>
          </a:p>
        </p:txBody>
      </p:sp>
    </p:spTree>
    <p:extLst>
      <p:ext uri="{BB962C8B-B14F-4D97-AF65-F5344CB8AC3E}">
        <p14:creationId xmlns:p14="http://schemas.microsoft.com/office/powerpoint/2010/main" val="75611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0870-A181-F949-A298-B16AE63C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8191"/>
            <a:ext cx="10515600" cy="1325563"/>
          </a:xfrm>
        </p:spPr>
        <p:txBody>
          <a:bodyPr/>
          <a:lstStyle/>
          <a:p>
            <a:r>
              <a:rPr lang="en-US" dirty="0"/>
              <a:t>The decoder. (GOLD)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056A8-BB49-0843-8A2E-8FED6FBAF387}"/>
              </a:ext>
            </a:extLst>
          </p:cNvPr>
          <p:cNvSpPr/>
          <p:nvPr/>
        </p:nvSpPr>
        <p:spPr>
          <a:xfrm>
            <a:off x="173079" y="713270"/>
            <a:ext cx="5116285" cy="173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</a:rPr>
              <a:t>function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 err="1">
                <a:solidFill>
                  <a:srgbClr val="825A00"/>
                </a:solidFill>
              </a:rPr>
              <a:t>createDecoder</a:t>
            </a:r>
            <a:r>
              <a:rPr lang="en-US" sz="1100" dirty="0">
                <a:solidFill>
                  <a:srgbClr val="C00000"/>
                </a:solidFill>
              </a:rPr>
              <a:t>()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100" dirty="0" err="1">
                <a:solidFill>
                  <a:srgbClr val="0000C0"/>
                </a:solidFill>
              </a:rPr>
              <a:t>ITransducer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begin</a:t>
            </a:r>
            <a:endParaRPr lang="en-US" sz="1050" dirty="0">
              <a:solidFill>
                <a:srgbClr val="7F0055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Q:=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{⟨</a:t>
            </a:r>
            <a:r>
              <a:rPr lang="en-US" sz="1200" dirty="0" err="1">
                <a:solidFill>
                  <a:srgbClr val="000000"/>
                </a:solidFill>
              </a:rPr>
              <a:t>d,s,pos</a:t>
            </a:r>
            <a:r>
              <a:rPr lang="en-US" sz="1100" dirty="0">
                <a:solidFill>
                  <a:srgbClr val="C00000"/>
                </a:solidFill>
              </a:rPr>
              <a:t>⟩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|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8080FF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1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1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1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000000"/>
                </a:solidFill>
              </a:rPr>
              <a:t>,pos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8080FF"/>
                </a:solidFill>
              </a:rPr>
              <a:t>0</a:t>
            </a:r>
            <a:r>
              <a:rPr lang="en-US" sz="1100" dirty="0">
                <a:solidFill>
                  <a:srgbClr val="0000C0"/>
                </a:solidFill>
              </a:rPr>
              <a:t>‥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100" dirty="0">
                <a:solidFill>
                  <a:srgbClr val="C00000"/>
                </a:solidFill>
              </a:rPr>
              <a:t>)</a:t>
            </a:r>
            <a:r>
              <a:rPr lang="en-US" sz="1100" dirty="0">
                <a:solidFill>
                  <a:srgbClr val="0000C0"/>
                </a:solidFill>
              </a:rPr>
              <a:t>∪</a:t>
            </a:r>
            <a:r>
              <a:rPr lang="en-US" sz="11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C000C0"/>
                </a:solidFill>
              </a:rPr>
              <a:t>"_"</a:t>
            </a:r>
            <a:r>
              <a:rPr lang="en-US" sz="11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1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100" dirty="0">
                <a:solidFill>
                  <a:srgbClr val="0000C0"/>
                </a:solidFill>
              </a:rPr>
              <a:t>∪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8080FF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00C0"/>
                </a:solidFill>
              </a:rPr>
              <a:t>"I"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00C0"/>
                </a:solidFill>
              </a:rPr>
              <a:t>"E"</a:t>
            </a:r>
            <a:r>
              <a:rPr lang="en-US" sz="11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endParaRPr lang="en-US" sz="1050" dirty="0">
              <a:solidFill>
                <a:srgbClr val="505050"/>
              </a:solidFill>
            </a:endParaRPr>
          </a:p>
          <a:p>
            <a:r>
              <a:rPr lang="el-GR" sz="1200" dirty="0">
                <a:solidFill>
                  <a:srgbClr val="000000"/>
                </a:solidFill>
              </a:rPr>
              <a:t>Σ´</a:t>
            </a:r>
            <a:r>
              <a:rPr lang="el-GR" sz="1200" dirty="0">
                <a:solidFill>
                  <a:srgbClr val="505050"/>
                </a:solidFill>
              </a:rPr>
              <a:t> </a:t>
            </a:r>
            <a:r>
              <a:rPr lang="el-GR" sz="1200" dirty="0">
                <a:solidFill>
                  <a:srgbClr val="000000"/>
                </a:solidFill>
              </a:rPr>
              <a:t>:=</a:t>
            </a:r>
            <a:r>
              <a:rPr lang="el-GR" sz="1100" dirty="0">
                <a:solidFill>
                  <a:srgbClr val="C00000"/>
                </a:solidFill>
              </a:rPr>
              <a:t>(</a:t>
            </a:r>
            <a:r>
              <a:rPr lang="el-GR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1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100" dirty="0">
                <a:solidFill>
                  <a:srgbClr val="C00000"/>
                </a:solidFill>
              </a:rPr>
              <a:t>)</a:t>
            </a:r>
            <a:r>
              <a:rPr lang="en-US" sz="1100" dirty="0">
                <a:solidFill>
                  <a:srgbClr val="0000C0"/>
                </a:solidFill>
              </a:rPr>
              <a:t>∪</a:t>
            </a:r>
            <a:r>
              <a:rPr lang="en-US" sz="11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':'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'2'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'3'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'5'</a:t>
            </a:r>
            <a:r>
              <a:rPr lang="en-US" sz="1100" dirty="0">
                <a:solidFill>
                  <a:srgbClr val="C00000"/>
                </a:solidFill>
              </a:rPr>
              <a:t>}</a:t>
            </a:r>
            <a:endParaRPr lang="en-US" sz="1050" dirty="0">
              <a:solidFill>
                <a:srgbClr val="C00000"/>
              </a:solidFill>
            </a:endParaRPr>
          </a:p>
          <a:p>
            <a:r>
              <a:rPr lang="el-GR" sz="1200" dirty="0">
                <a:solidFill>
                  <a:srgbClr val="000000"/>
                </a:solidFill>
              </a:rPr>
              <a:t>Σ:=Σ´</a:t>
            </a:r>
            <a:r>
              <a:rPr lang="el-GR" sz="1100" dirty="0">
                <a:solidFill>
                  <a:srgbClr val="0000C0"/>
                </a:solidFill>
              </a:rPr>
              <a:t>∪</a:t>
            </a:r>
            <a:r>
              <a:rPr lang="el-GR" sz="1100" dirty="0">
                <a:solidFill>
                  <a:srgbClr val="C00000"/>
                </a:solidFill>
              </a:rPr>
              <a:t>{</a:t>
            </a:r>
            <a:r>
              <a:rPr lang="el-GR" sz="1200" dirty="0">
                <a:solidFill>
                  <a:srgbClr val="505050"/>
                </a:solidFill>
              </a:rPr>
              <a:t> </a:t>
            </a:r>
            <a:r>
              <a:rPr lang="el-GR" sz="1200" dirty="0">
                <a:solidFill>
                  <a:srgbClr val="C000C0"/>
                </a:solidFill>
              </a:rPr>
              <a:t>'#'</a:t>
            </a:r>
            <a:r>
              <a:rPr lang="el-GR" sz="1100" dirty="0">
                <a:solidFill>
                  <a:srgbClr val="C00000"/>
                </a:solidFill>
              </a:rPr>
              <a:t>}</a:t>
            </a:r>
            <a:endParaRPr lang="el-GR" sz="105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q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₀:=</a:t>
            </a:r>
            <a:r>
              <a:rPr lang="en-US" sz="1200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200" dirty="0">
                <a:solidFill>
                  <a:srgbClr val="C000C0"/>
                </a:solidFill>
                <a:latin typeface="Monaco;Courier New;.SF NS Text;Courier New;DejaVu Sans;.SF NS Text;.SF NS Text"/>
              </a:rPr>
              <a:t>"I"</a:t>
            </a:r>
            <a:endParaRPr lang="en-US" sz="1050" dirty="0">
              <a:solidFill>
                <a:srgbClr val="C000C0"/>
              </a:solidFill>
              <a:latin typeface="Monaco;Courier New;.SF NS Text;Courier New;DejaVu Sans;.SF NS Text;.SF NS Text"/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F:=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{⟨</a:t>
            </a:r>
            <a:r>
              <a:rPr lang="en-US" sz="1200" dirty="0" err="1">
                <a:solidFill>
                  <a:srgbClr val="000000"/>
                </a:solidFill>
              </a:rPr>
              <a:t>d,s,pos</a:t>
            </a:r>
            <a:r>
              <a:rPr lang="en-US" sz="1100" dirty="0">
                <a:solidFill>
                  <a:srgbClr val="C00000"/>
                </a:solidFill>
              </a:rPr>
              <a:t>⟩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|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8080FF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1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1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1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0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pos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0000C0"/>
                </a:solidFill>
              </a:rPr>
              <a:t>&lt;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100" dirty="0">
                <a:solidFill>
                  <a:srgbClr val="C00000"/>
                </a:solidFill>
              </a:rPr>
              <a:t>}</a:t>
            </a:r>
            <a:endParaRPr lang="en-US" sz="1050" dirty="0">
              <a:solidFill>
                <a:srgbClr val="C00000"/>
              </a:solidFill>
            </a:endParaRPr>
          </a:p>
          <a:p>
            <a:endParaRPr lang="en-US" sz="1050" dirty="0"/>
          </a:p>
          <a:p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 err="1">
                <a:solidFill>
                  <a:srgbClr val="825A00"/>
                </a:solidFill>
              </a:rPr>
              <a:t>GDeterministicTransducer</a:t>
            </a:r>
            <a:r>
              <a:rPr lang="en-US" sz="11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Q,</a:t>
            </a:r>
            <a:r>
              <a:rPr lang="el-GR" sz="1200" dirty="0">
                <a:solidFill>
                  <a:srgbClr val="000000"/>
                </a:solidFill>
              </a:rPr>
              <a:t>Σ,Σ´,</a:t>
            </a:r>
            <a:r>
              <a:rPr lang="en-US" sz="1200" dirty="0" err="1">
                <a:solidFill>
                  <a:srgbClr val="000000"/>
                </a:solidFill>
              </a:rPr>
              <a:t>q</a:t>
            </a:r>
            <a:r>
              <a:rPr lang="en-US" sz="1200" dirty="0" err="1">
                <a:solidFill>
                  <a:srgbClr val="000000"/>
                </a:solidFill>
                <a:latin typeface="Monaco;Courier New;.SF NS Text;Courier New;DejaVu Sans;.SF NS Text;.SF NS Text"/>
              </a:rPr>
              <a:t>₀,F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,</a:t>
            </a:r>
            <a:r>
              <a:rPr lang="el-GR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δ1,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g,h1</a:t>
            </a:r>
            <a:r>
              <a:rPr lang="en-US" sz="1100" dirty="0">
                <a:solidFill>
                  <a:srgbClr val="C00000"/>
                </a:solidFill>
                <a:latin typeface="Monaco;Courier New;.SF NS Text;Courier New;DejaVu Sans;.SF NS Text;.SF NS Text"/>
              </a:rPr>
              <a:t>)</a:t>
            </a:r>
            <a:endParaRPr lang="en-US" sz="1050" dirty="0">
              <a:solidFill>
                <a:srgbClr val="C00000"/>
              </a:solidFill>
              <a:latin typeface="Monaco;Courier New;.SF NS Text;Courier New;DejaVu Sans;.SF NS Text;.SF NS Text"/>
            </a:endParaRPr>
          </a:p>
          <a:p>
            <a:r>
              <a:rPr lang="en-US" sz="1200" dirty="0">
                <a:solidFill>
                  <a:srgbClr val="7F0055"/>
                </a:solidFill>
              </a:rPr>
              <a:t>end</a:t>
            </a:r>
            <a:endParaRPr lang="en-US" sz="1050" dirty="0">
              <a:solidFill>
                <a:srgbClr val="7F0055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78365-141F-3145-A754-8789016D0180}"/>
              </a:ext>
            </a:extLst>
          </p:cNvPr>
          <p:cNvSpPr/>
          <p:nvPr/>
        </p:nvSpPr>
        <p:spPr>
          <a:xfrm>
            <a:off x="5462443" y="18214"/>
            <a:ext cx="6361613" cy="30315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</a:rPr>
              <a:t>function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l-GR" sz="1200" dirty="0">
                <a:solidFill>
                  <a:srgbClr val="825A00"/>
                </a:solidFill>
              </a:rPr>
              <a:t>δ1</a:t>
            </a:r>
            <a:r>
              <a:rPr lang="el-GR" sz="1100" dirty="0">
                <a:solidFill>
                  <a:srgbClr val="C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state,input</a:t>
            </a:r>
            <a:r>
              <a:rPr lang="en-US" sz="11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begin</a:t>
            </a:r>
            <a:endParaRPr lang="en-US" sz="1050" dirty="0">
              <a:solidFill>
                <a:srgbClr val="7F0055"/>
              </a:solidFill>
            </a:endParaRP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state</a:t>
            </a:r>
            <a:r>
              <a:rPr lang="en-US" sz="11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C000C0"/>
                </a:solidFill>
              </a:rPr>
              <a:t>"I"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'2'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'3'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'5'</a:t>
            </a:r>
            <a:r>
              <a:rPr lang="en-US" sz="11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0000C0"/>
                </a:solidFill>
              </a:rPr>
              <a:t>-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'0'</a:t>
            </a:r>
            <a:endParaRPr lang="en-US" sz="1050" dirty="0">
              <a:solidFill>
                <a:srgbClr val="C000C0"/>
              </a:solidFill>
            </a:endParaRP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state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8080FF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1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1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1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⟨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state,</a:t>
            </a:r>
            <a:r>
              <a:rPr lang="en-US" sz="1200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input,</a:t>
            </a:r>
            <a:r>
              <a:rPr lang="en-US" sz="1200" dirty="0">
                <a:solidFill>
                  <a:srgbClr val="C000C0"/>
                </a:solidFill>
                <a:latin typeface="Monaco;Courier New;.SF NS Text;Courier New;DejaVu Sans;.SF NS Text;.SF NS Text"/>
              </a:rPr>
              <a:t>"_"</a:t>
            </a:r>
            <a:r>
              <a:rPr lang="en-US" sz="11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⟩</a:t>
            </a:r>
            <a:endParaRPr lang="en-US" sz="1050" dirty="0">
              <a:solidFill>
                <a:srgbClr val="C00000"/>
              </a:solidFill>
              <a:latin typeface="Monaco;Courier New;.SF NS Text;Courier New;DejaVu Sans;.SF NS Text;.SF NS Text"/>
            </a:endParaRP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else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"E"</a:t>
            </a:r>
            <a:endParaRPr lang="en-US" sz="1050" dirty="0">
              <a:solidFill>
                <a:srgbClr val="C000C0"/>
              </a:solidFill>
            </a:endParaRP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end</a:t>
            </a:r>
            <a:endParaRPr lang="en-US" sz="1050" dirty="0">
              <a:solidFill>
                <a:srgbClr val="7F0055"/>
              </a:solidFill>
            </a:endParaRPr>
          </a:p>
          <a:p>
            <a:r>
              <a:rPr lang="en-US" sz="1200" dirty="0">
                <a:solidFill>
                  <a:srgbClr val="7F0055"/>
                </a:solidFill>
              </a:rPr>
              <a:t>end</a:t>
            </a:r>
            <a:endParaRPr lang="en-US" sz="1050" dirty="0">
              <a:solidFill>
                <a:srgbClr val="7F0055"/>
              </a:solidFill>
            </a:endParaRPr>
          </a:p>
          <a:p>
            <a:r>
              <a:rPr lang="en-US" sz="1100" dirty="0">
                <a:solidFill>
                  <a:srgbClr val="3F7F5F"/>
                </a:solidFill>
              </a:rPr>
              <a:t>// ------</a:t>
            </a:r>
            <a:endParaRPr lang="en-US" sz="1050" dirty="0">
              <a:solidFill>
                <a:srgbClr val="3F7F5F"/>
              </a:solidFill>
            </a:endParaRPr>
          </a:p>
          <a:p>
            <a:r>
              <a:rPr lang="en-US" sz="1200" dirty="0">
                <a:solidFill>
                  <a:srgbClr val="7F0055"/>
                </a:solidFill>
              </a:rPr>
              <a:t>function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l-GR" sz="1200" dirty="0">
                <a:solidFill>
                  <a:srgbClr val="825A00"/>
                </a:solidFill>
              </a:rPr>
              <a:t>δ1</a:t>
            </a:r>
            <a:r>
              <a:rPr lang="el-GR" sz="1100" dirty="0">
                <a:solidFill>
                  <a:srgbClr val="C00000"/>
                </a:solidFill>
              </a:rPr>
              <a:t>(</a:t>
            </a:r>
            <a:r>
              <a:rPr lang="el-GR" sz="11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⟨</a:t>
            </a:r>
            <a:r>
              <a:rPr lang="en-US" sz="1200" dirty="0" err="1">
                <a:solidFill>
                  <a:srgbClr val="000000"/>
                </a:solidFill>
                <a:latin typeface="Monaco;Courier New;.SF NS Text;Courier New;DejaVu Sans;.SF NS Text;.SF NS Text"/>
              </a:rPr>
              <a:t>d,s,pos</a:t>
            </a:r>
            <a:r>
              <a:rPr lang="en-US" sz="1100" dirty="0" err="1">
                <a:solidFill>
                  <a:srgbClr val="C00000"/>
                </a:solidFill>
                <a:latin typeface="Monaco;Courier New;.SF NS Text;Courier New;DejaVu Sans;.SF NS Text;.SF NS Text"/>
              </a:rPr>
              <a:t>⟩</a:t>
            </a:r>
            <a:r>
              <a:rPr lang="en-US" sz="1200" dirty="0" err="1">
                <a:solidFill>
                  <a:srgbClr val="000000"/>
                </a:solidFill>
                <a:latin typeface="Monaco;Courier New;.SF NS Text;Courier New;DejaVu Sans;.SF NS Text;.SF NS Text"/>
              </a:rPr>
              <a:t>,input</a:t>
            </a:r>
            <a:r>
              <a:rPr lang="en-US" sz="1100" dirty="0">
                <a:solidFill>
                  <a:srgbClr val="C00000"/>
                </a:solidFill>
                <a:latin typeface="Monaco;Courier New;.SF NS Text;Courier New;DejaVu Sans;.SF NS Text;.SF NS Text"/>
              </a:rPr>
              <a:t>)</a:t>
            </a:r>
            <a:r>
              <a:rPr lang="en-US" sz="1200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onaco;Courier New;.SF NS Text;Courier New;DejaVu Sans;.SF NS Text;.SF NS Text"/>
              </a:rPr>
              <a:t>begin</a:t>
            </a:r>
            <a:endParaRPr lang="en-US" sz="1050" dirty="0">
              <a:solidFill>
                <a:srgbClr val="7F0055"/>
              </a:solidFill>
              <a:latin typeface="Monaco;Courier New;.SF NS Text;Courier New;DejaVu Sans;.SF NS Text;.SF NS Text"/>
            </a:endParaRP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pos</a:t>
            </a:r>
            <a:r>
              <a:rPr lang="en-US" sz="11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C000C0"/>
                </a:solidFill>
              </a:rPr>
              <a:t>"_"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':'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⟨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d,s,</a:t>
            </a:r>
            <a:r>
              <a:rPr lang="en-US" sz="1200" dirty="0">
                <a:solidFill>
                  <a:srgbClr val="8080FF"/>
                </a:solidFill>
                <a:latin typeface="Monaco;Courier New;.SF NS Text;Courier New;DejaVu Sans;.SF NS Text;.SF NS Text"/>
              </a:rPr>
              <a:t>1</a:t>
            </a:r>
            <a:r>
              <a:rPr lang="en-US" sz="11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⟩</a:t>
            </a:r>
            <a:endParaRPr lang="en-US" sz="1050" dirty="0">
              <a:solidFill>
                <a:srgbClr val="C00000"/>
              </a:solidFill>
              <a:latin typeface="Monaco;Courier New;.SF NS Text;Courier New;DejaVu Sans;.SF NS Text;.SF NS Text"/>
            </a:endParaRP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pos</a:t>
            </a:r>
            <a:r>
              <a:rPr lang="en-US" sz="11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C000C0"/>
                </a:solidFill>
              </a:rPr>
              <a:t>"_"</a:t>
            </a:r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"E"</a:t>
            </a:r>
            <a:endParaRPr lang="en-US" sz="1050" dirty="0">
              <a:solidFill>
                <a:srgbClr val="C000C0"/>
              </a:solidFill>
            </a:endParaRP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'#'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pos!=</a:t>
            </a:r>
            <a:r>
              <a:rPr lang="en-US" sz="1200" dirty="0">
                <a:solidFill>
                  <a:srgbClr val="8080FF"/>
                </a:solidFill>
              </a:rPr>
              <a:t>0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"E"</a:t>
            </a:r>
            <a:endParaRPr lang="en-US" sz="1050" dirty="0">
              <a:solidFill>
                <a:srgbClr val="C000C0"/>
              </a:solidFill>
            </a:endParaRP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pos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8080FF"/>
                </a:solidFill>
              </a:rPr>
              <a:t>0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"E"</a:t>
            </a:r>
            <a:endParaRPr lang="en-US" sz="1050" dirty="0">
              <a:solidFill>
                <a:srgbClr val="C000C0"/>
              </a:solidFill>
            </a:endParaRP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1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100" dirty="0">
                <a:solidFill>
                  <a:srgbClr val="C00000"/>
                </a:solidFill>
              </a:rPr>
              <a:t>)</a:t>
            </a:r>
            <a:r>
              <a:rPr lang="en-US" sz="1100" dirty="0">
                <a:solidFill>
                  <a:srgbClr val="0000C0"/>
                </a:solidFill>
              </a:rPr>
              <a:t>∪</a:t>
            </a:r>
            <a:r>
              <a:rPr lang="en-US" sz="11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C000C0"/>
                </a:solidFill>
              </a:rPr>
              <a:t>'#'</a:t>
            </a:r>
            <a:r>
              <a:rPr lang="en-US" sz="11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1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⟨</a:t>
            </a:r>
            <a:r>
              <a:rPr lang="en-US" sz="1200" dirty="0" err="1">
                <a:solidFill>
                  <a:srgbClr val="000000"/>
                </a:solidFill>
                <a:latin typeface="Monaco;Courier New;.SF NS Text;Courier New;DejaVu Sans;.SF NS Text;.SF NS Text"/>
              </a:rPr>
              <a:t>d,s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,</a:t>
            </a:r>
            <a:r>
              <a:rPr lang="en-US" sz="1100" dirty="0">
                <a:solidFill>
                  <a:srgbClr val="C00000"/>
                </a:solidFill>
                <a:latin typeface="Monaco;Courier New;.SF NS Text;Courier New;DejaVu Sans;.SF NS Text;.SF NS Tex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pos</a:t>
            </a:r>
            <a:r>
              <a:rPr lang="en-US" sz="1100" dirty="0">
                <a:solidFill>
                  <a:srgbClr val="0000C0"/>
                </a:solidFill>
                <a:latin typeface="Monaco;Courier New;.SF NS Text;Courier New;DejaVu Sans;.SF NS Text;.SF NS Text"/>
              </a:rPr>
              <a:t>+</a:t>
            </a:r>
            <a:r>
              <a:rPr lang="en-US" sz="1200" dirty="0">
                <a:solidFill>
                  <a:srgbClr val="8080FF"/>
                </a:solidFill>
                <a:latin typeface="Monaco;Courier New;.SF NS Text;Courier New;DejaVu Sans;.SF NS Text;.SF NS Text"/>
              </a:rPr>
              <a:t>1</a:t>
            </a:r>
            <a:r>
              <a:rPr lang="en-US" sz="1100" dirty="0">
                <a:solidFill>
                  <a:srgbClr val="C00000"/>
                </a:solidFill>
                <a:latin typeface="Monaco;Courier New;.SF NS Text;Courier New;DejaVu Sans;.SF NS Text;.SF NS Text"/>
              </a:rPr>
              <a:t>)</a:t>
            </a:r>
            <a:r>
              <a:rPr lang="en-US" sz="1100" dirty="0">
                <a:solidFill>
                  <a:srgbClr val="0000C0"/>
                </a:solidFill>
                <a:latin typeface="Monaco;Courier New;.SF NS Text;Courier New;DejaVu Sans;.SF NS Text;.SF NS Text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Monaco;Courier New;.SF NS Text;Courier New;DejaVu Sans;.SF NS Text;.SF NS Text"/>
              </a:rPr>
              <a:t>d</a:t>
            </a:r>
            <a:r>
              <a:rPr lang="en-US" sz="11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⟩</a:t>
            </a:r>
            <a:endParaRPr lang="en-US" sz="1050" dirty="0">
              <a:solidFill>
                <a:srgbClr val="C00000"/>
              </a:solidFill>
              <a:latin typeface="Monaco;Courier New;.SF NS Text;Courier New;DejaVu Sans;.SF NS Text;.SF NS Text"/>
            </a:endParaRP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else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"E"</a:t>
            </a:r>
            <a:endParaRPr lang="en-US" sz="1050" dirty="0">
              <a:solidFill>
                <a:srgbClr val="C000C0"/>
              </a:solidFill>
            </a:endParaRP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end</a:t>
            </a:r>
            <a:endParaRPr lang="en-US" sz="1050" dirty="0">
              <a:solidFill>
                <a:srgbClr val="7F0055"/>
              </a:solidFill>
            </a:endParaRPr>
          </a:p>
          <a:p>
            <a:r>
              <a:rPr lang="en-US" sz="1200" dirty="0">
                <a:solidFill>
                  <a:srgbClr val="7F0055"/>
                </a:solidFill>
              </a:rPr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E0F48-AE2B-4945-9384-F5A4101F5C72}"/>
              </a:ext>
            </a:extLst>
          </p:cNvPr>
          <p:cNvSpPr/>
          <p:nvPr/>
        </p:nvSpPr>
        <p:spPr>
          <a:xfrm>
            <a:off x="899765" y="3286218"/>
            <a:ext cx="6096000" cy="31393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</a:rPr>
              <a:t>function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825A00"/>
                </a:solidFill>
              </a:rPr>
              <a:t>h1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state,input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begin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state</a:t>
            </a:r>
            <a:r>
              <a:rPr lang="en-US" sz="12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C000C0"/>
                </a:solidFill>
              </a:rPr>
              <a:t>"I"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'2'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'3'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'5'</a:t>
            </a:r>
            <a:r>
              <a:rPr lang="en-US" sz="12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0000C0"/>
                </a:solidFill>
              </a:rPr>
              <a:t>-</a:t>
            </a:r>
            <a:r>
              <a:rPr lang="en-US" sz="1200" dirty="0">
                <a:solidFill>
                  <a:srgbClr val="C000C0"/>
                </a:solidFill>
              </a:rPr>
              <a:t>'0'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state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{</a:t>
            </a:r>
            <a:r>
              <a:rPr lang="en-US" sz="1200" dirty="0">
                <a:solidFill>
                  <a:srgbClr val="8080FF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8080FF"/>
                </a:solidFill>
              </a:rPr>
              <a:t>5</a:t>
            </a:r>
            <a:r>
              <a:rPr lang="en-US" sz="1200" dirty="0">
                <a:solidFill>
                  <a:srgbClr val="C00000"/>
                </a:solidFill>
              </a:rPr>
              <a:t>}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2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else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l-GR" sz="1200" dirty="0">
                <a:solidFill>
                  <a:srgbClr val="00C0C0"/>
                </a:solidFill>
                <a:latin typeface="Monaco;Courier New;.SF NS Text;Courier New;DejaVu Sans;.SF NS Text;.SF NS Text"/>
              </a:rPr>
              <a:t>λ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end</a:t>
            </a:r>
          </a:p>
          <a:p>
            <a:r>
              <a:rPr lang="en-US" sz="1200" dirty="0">
                <a:solidFill>
                  <a:srgbClr val="7F0055"/>
                </a:solidFill>
              </a:rPr>
              <a:t>end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7F0055"/>
                </a:solidFill>
              </a:rPr>
              <a:t>function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825A00"/>
                </a:solidFill>
              </a:rPr>
              <a:t>h1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00"/>
                </a:solidFill>
                <a:latin typeface="Monaco;Courier New;.SF NS Text;Courier New;DejaVu Sans;.SF NS Text;.SF NS Text"/>
              </a:rPr>
              <a:t>⟨</a:t>
            </a:r>
            <a:r>
              <a:rPr lang="en-US" sz="1200" dirty="0" err="1">
                <a:solidFill>
                  <a:srgbClr val="000000"/>
                </a:solidFill>
                <a:latin typeface="Monaco;Courier New;.SF NS Text;Courier New;DejaVu Sans;.SF NS Text;.SF NS Text"/>
              </a:rPr>
              <a:t>d,s,pos</a:t>
            </a:r>
            <a:r>
              <a:rPr lang="en-US" sz="1200" dirty="0" err="1">
                <a:solidFill>
                  <a:srgbClr val="C00000"/>
                </a:solidFill>
                <a:latin typeface="Monaco;Courier New;.SF NS Text;Courier New;DejaVu Sans;.SF NS Text;.SF NS Text"/>
              </a:rPr>
              <a:t>⟩</a:t>
            </a:r>
            <a:r>
              <a:rPr lang="en-US" sz="1200" dirty="0" err="1">
                <a:solidFill>
                  <a:srgbClr val="000000"/>
                </a:solidFill>
                <a:latin typeface="Monaco;Courier New;.SF NS Text;Courier New;DejaVu Sans;.SF NS Text;.SF NS Text"/>
              </a:rPr>
              <a:t>,input</a:t>
            </a:r>
            <a:r>
              <a:rPr lang="en-US" sz="1200" dirty="0">
                <a:solidFill>
                  <a:srgbClr val="C00000"/>
                </a:solidFill>
                <a:latin typeface="Monaco;Courier New;.SF NS Text;Courier New;DejaVu Sans;.SF NS Text;.SF NS Text"/>
              </a:rPr>
              <a:t>)</a:t>
            </a:r>
            <a:r>
              <a:rPr lang="en-US" sz="1200" dirty="0">
                <a:solidFill>
                  <a:srgbClr val="505050"/>
                </a:solidFill>
                <a:latin typeface="Monaco;Courier New;.SF NS Text;Courier New;DejaVu Sans;.SF NS Text;.SF NS Text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onaco;Courier New;.SF NS Text;Courier New;DejaVu Sans;.SF NS Text;.SF NS Text"/>
              </a:rPr>
              <a:t>begin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pos</a:t>
            </a:r>
            <a:r>
              <a:rPr lang="en-US" sz="12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C000C0"/>
                </a:solidFill>
              </a:rPr>
              <a:t>"_"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':'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 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C0"/>
                </a:solidFill>
              </a:rPr>
              <a:t>'#'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pos</a:t>
            </a:r>
            <a:r>
              <a:rPr lang="en-US" sz="12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8080FF"/>
                </a:solidFill>
              </a:rPr>
              <a:t>0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2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and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pos</a:t>
            </a:r>
            <a:r>
              <a:rPr lang="en-US" sz="1200" dirty="0">
                <a:solidFill>
                  <a:srgbClr val="0000C0"/>
                </a:solidFill>
              </a:rPr>
              <a:t>=</a:t>
            </a:r>
            <a:r>
              <a:rPr lang="en-US" sz="1200" dirty="0">
                <a:solidFill>
                  <a:srgbClr val="8080FF"/>
                </a:solidFill>
              </a:rPr>
              <a:t>1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 err="1">
                <a:solidFill>
                  <a:srgbClr val="825A00"/>
                </a:solidFill>
              </a:rPr>
              <a:t>shiftSymbol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input,</a:t>
            </a:r>
            <a:r>
              <a:rPr lang="en-US" sz="1200" dirty="0">
                <a:solidFill>
                  <a:srgbClr val="0000C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d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elseif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in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 err="1">
                <a:solidFill>
                  <a:srgbClr val="C000C0"/>
                </a:solidFill>
              </a:rPr>
              <a:t>a'</a:t>
            </a:r>
            <a:r>
              <a:rPr lang="en-US" sz="1200" dirty="0" err="1">
                <a:solidFill>
                  <a:srgbClr val="0000C0"/>
                </a:solidFill>
              </a:rPr>
              <a:t>‥</a:t>
            </a:r>
            <a:r>
              <a:rPr lang="en-US" sz="1200" dirty="0" err="1">
                <a:solidFill>
                  <a:srgbClr val="C000C0"/>
                </a:solidFill>
              </a:rPr>
              <a:t>'z</a:t>
            </a:r>
            <a:r>
              <a:rPr lang="en-US" sz="1200" dirty="0">
                <a:solidFill>
                  <a:srgbClr val="C000C0"/>
                </a:solidFill>
              </a:rPr>
              <a:t>'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then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input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 </a:t>
            </a:r>
            <a:r>
              <a:rPr lang="en-US" sz="1200" dirty="0">
                <a:solidFill>
                  <a:srgbClr val="7F0055"/>
                </a:solidFill>
              </a:rPr>
              <a:t>else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n-US" sz="1200" dirty="0">
                <a:solidFill>
                  <a:srgbClr val="7F0055"/>
                </a:solidFill>
              </a:rPr>
              <a:t>return</a:t>
            </a:r>
            <a:r>
              <a:rPr lang="en-US" sz="1200" dirty="0">
                <a:solidFill>
                  <a:srgbClr val="505050"/>
                </a:solidFill>
              </a:rPr>
              <a:t> </a:t>
            </a:r>
            <a:r>
              <a:rPr lang="el-GR" sz="1200" dirty="0">
                <a:solidFill>
                  <a:srgbClr val="00C0C0"/>
                </a:solidFill>
                <a:latin typeface="Monaco;Courier New;.SF NS Text;Courier New;DejaVu Sans;.SF NS Text;.SF NS Text"/>
              </a:rPr>
              <a:t>λ</a:t>
            </a:r>
          </a:p>
          <a:p>
            <a:r>
              <a:rPr lang="en-US" sz="1200" dirty="0">
                <a:solidFill>
                  <a:srgbClr val="505050"/>
                </a:solidFill>
              </a:rPr>
              <a:t>  </a:t>
            </a:r>
            <a:r>
              <a:rPr lang="en-US" sz="1200" dirty="0">
                <a:solidFill>
                  <a:srgbClr val="7F0055"/>
                </a:solidFill>
              </a:rPr>
              <a:t>end</a:t>
            </a:r>
          </a:p>
          <a:p>
            <a:r>
              <a:rPr lang="en-US" sz="1200" dirty="0">
                <a:solidFill>
                  <a:srgbClr val="7F0055"/>
                </a:solidFill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4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1237</Words>
  <Application>Microsoft Macintosh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Monaco;Courier New;.SF NS Text;Courier New;DejaVu Sans;.SF NS Text;.SF NS Text</vt:lpstr>
      <vt:lpstr>Office Theme</vt:lpstr>
      <vt:lpstr>Coder-decoder</vt:lpstr>
      <vt:lpstr>Another coder-decoder example</vt:lpstr>
      <vt:lpstr>The coder (example for a and 3)</vt:lpstr>
      <vt:lpstr>The coder. (GOLD)</vt:lpstr>
      <vt:lpstr>The decoder (example for a and 3)</vt:lpstr>
      <vt:lpstr>The decoder. (GOLD)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Coder-decoder</dc:title>
  <dc:subject/>
  <dc:creator>Silvia Takahashi</dc:creator>
  <cp:keywords/>
  <dc:description/>
  <cp:lastModifiedBy>Silvia Takahashi</cp:lastModifiedBy>
  <cp:revision>1</cp:revision>
  <dcterms:created xsi:type="dcterms:W3CDTF">2021-11-08T18:38:32Z</dcterms:created>
  <dcterms:modified xsi:type="dcterms:W3CDTF">2021-11-09T02:59:47Z</dcterms:modified>
  <cp:category/>
</cp:coreProperties>
</file>