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85" r:id="rId9"/>
    <p:sldId id="284" r:id="rId10"/>
    <p:sldId id="267" r:id="rId11"/>
    <p:sldId id="286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2" autoAdjust="0"/>
    <p:restoredTop sz="94660"/>
  </p:normalViewPr>
  <p:slideViewPr>
    <p:cSldViewPr>
      <p:cViewPr varScale="1">
        <p:scale>
          <a:sx n="70" d="100"/>
          <a:sy n="70" d="100"/>
        </p:scale>
        <p:origin x="-15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Z:\Catálogo\Produção\Projetos_2014\9788543005850_LAUDON\LAUDON_SISTEMAS DE INFORMAÇÃO GERENCIAIS_11ED_ISBN\SUPPORT\INFO\SV\00_Apresentacao\9788543005850_LAUDON_template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"/>
            <a:ext cx="9144000" cy="684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Grp="1" noChangeArrowheads="1"/>
          </p:cNvSpPr>
          <p:nvPr userDrawn="1"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2015 Pearson. Todos os direitos reservados.</a:t>
            </a:r>
            <a:endParaRPr lang="pt-BR" sz="1200" baseline="0" dirty="0"/>
          </a:p>
        </p:txBody>
      </p:sp>
      <p:sp>
        <p:nvSpPr>
          <p:cNvPr id="8" name="Rectangle 8"/>
          <p:cNvSpPr>
            <a:spLocks noGrp="1" noChangeArrowheads="1"/>
          </p:cNvSpPr>
          <p:nvPr userDrawn="1"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07/05/2015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Catálogo\Produção\Projetos_2014\9788543005850_LAUDON\LAUDON_SISTEMAS DE INFORMAÇÃO GERENCIAIS_11ED_ISBN\SUPPORT\INFO\SV\00_Apresentacao\9788543005850_LAUDON_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"/>
            <a:ext cx="9144000" cy="684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251520" y="2700396"/>
            <a:ext cx="520854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 smtClean="0"/>
              <a:t>Capítulo 12</a:t>
            </a:r>
          </a:p>
          <a:p>
            <a:endParaRPr lang="pt-BR" sz="4000" b="1" dirty="0"/>
          </a:p>
          <a:p>
            <a:r>
              <a:rPr lang="pt-BR" sz="4000" b="1" dirty="0" smtClean="0"/>
              <a:t>Como </a:t>
            </a:r>
            <a:r>
              <a:rPr lang="pt-BR" sz="4000" b="1" dirty="0"/>
              <a:t>desenvolver</a:t>
            </a:r>
          </a:p>
          <a:p>
            <a:r>
              <a:rPr lang="pt-BR" sz="4000" b="1" dirty="0"/>
              <a:t>sistemas de informação</a:t>
            </a:r>
          </a:p>
          <a:p>
            <a:r>
              <a:rPr lang="pt-BR" sz="4000" b="1" dirty="0"/>
              <a:t>e gerenciar projetos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4927671" y="6597352"/>
            <a:ext cx="3964809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200" baseline="0" dirty="0"/>
              <a:t>© </a:t>
            </a:r>
            <a:r>
              <a:rPr lang="pt-BR" sz="1200" baseline="0" dirty="0" smtClean="0"/>
              <a:t>2015 Pearson. Todos os direitos reservados.</a:t>
            </a:r>
            <a:endParaRPr lang="pt-BR" sz="1200" baseline="0" dirty="0"/>
          </a:p>
        </p:txBody>
      </p:sp>
      <p:sp>
        <p:nvSpPr>
          <p:cNvPr id="10" name="Rectangle 8"/>
          <p:cNvSpPr>
            <a:spLocks noGrp="1" noChangeArrowheads="1"/>
          </p:cNvSpPr>
          <p:nvPr/>
        </p:nvSpPr>
        <p:spPr bwMode="auto">
          <a:xfrm>
            <a:off x="249622" y="6597352"/>
            <a:ext cx="3214710" cy="21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slide </a:t>
            </a:r>
            <a:fld id="{4FA60421-03D3-4659-A04A-6C3A1065A232}" type="slidenum">
              <a:rPr lang="pt-BR" sz="1200" baseline="0" smtClean="0"/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lang="pt-BR" sz="1200" baseline="0" dirty="0" smtClean="0"/>
          </a:p>
          <a:p>
            <a:pPr algn="l"/>
            <a:endParaRPr lang="pt-BR" sz="1200" baseline="0" dirty="0"/>
          </a:p>
        </p:txBody>
      </p:sp>
    </p:spTree>
    <p:extLst>
      <p:ext uri="{BB962C8B-B14F-4D97-AF65-F5344CB8AC3E}">
        <p14:creationId xmlns:p14="http://schemas.microsoft.com/office/powerpoint/2010/main" val="404404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458669"/>
            <a:ext cx="561662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Desenvolvimento rápido de aplicações para e-business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1726035"/>
            <a:ext cx="87849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O </a:t>
            </a:r>
            <a:r>
              <a:rPr lang="pt-BR" sz="2400" dirty="0"/>
              <a:t>termo </a:t>
            </a:r>
            <a:r>
              <a:rPr lang="pt-BR" sz="2400" b="1" dirty="0"/>
              <a:t>desenvolvimento rápido de aplicações </a:t>
            </a:r>
            <a:r>
              <a:rPr lang="pt-BR" sz="2400" dirty="0"/>
              <a:t>(</a:t>
            </a:r>
            <a:r>
              <a:rPr lang="pt-BR" sz="2400" b="1" dirty="0" smtClean="0"/>
              <a:t>RAD</a:t>
            </a:r>
            <a:r>
              <a:rPr lang="pt-BR" sz="2400" dirty="0" smtClean="0"/>
              <a:t>) refere-se </a:t>
            </a:r>
            <a:r>
              <a:rPr lang="pt-BR" sz="2400" dirty="0"/>
              <a:t>ao processo de criar sistemas aptos a funcionar em um espaço muito curto de tempo</a:t>
            </a:r>
            <a:r>
              <a:rPr lang="pt-BR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Às vezes, uma técnica denominada </a:t>
            </a:r>
            <a:r>
              <a:rPr lang="pt-BR" sz="2400" b="1" dirty="0"/>
              <a:t>projeto conjunto de aplicações </a:t>
            </a:r>
            <a:r>
              <a:rPr lang="pt-BR" sz="2400" dirty="0"/>
              <a:t>(</a:t>
            </a:r>
            <a:r>
              <a:rPr lang="pt-BR" sz="2400" b="1" dirty="0" smtClean="0"/>
              <a:t>JAD</a:t>
            </a:r>
            <a:r>
              <a:rPr lang="pt-BR" sz="2400" dirty="0" smtClean="0"/>
              <a:t>) </a:t>
            </a:r>
            <a:r>
              <a:rPr lang="pt-BR" sz="2400" dirty="0"/>
              <a:t>é usada para acelerar a geração de requisitos de informação e desenvolver o projeto </a:t>
            </a:r>
            <a:r>
              <a:rPr lang="pt-BR" sz="2400" dirty="0" smtClean="0"/>
              <a:t>inicial de </a:t>
            </a:r>
            <a:r>
              <a:rPr lang="pt-BR" sz="2400" dirty="0"/>
              <a:t>sistemas</a:t>
            </a:r>
            <a:r>
              <a:rPr lang="pt-BR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71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674112"/>
            <a:ext cx="561662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pt-BR" sz="2800" b="1" dirty="0"/>
              <a:t>Como formatar e projetar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1726035"/>
            <a:ext cx="87849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A ferramenta </a:t>
            </a:r>
            <a:r>
              <a:rPr lang="pt-BR" sz="2400" dirty="0"/>
              <a:t>primária para representar os processos componentes de um sistema e as </a:t>
            </a:r>
            <a:r>
              <a:rPr lang="pt-BR" sz="2400" dirty="0" smtClean="0"/>
              <a:t>interfaces (fluxo </a:t>
            </a:r>
            <a:r>
              <a:rPr lang="pt-BR" sz="2400" dirty="0"/>
              <a:t>de dados) entre eles é o </a:t>
            </a:r>
            <a:r>
              <a:rPr lang="pt-BR" sz="2400" b="1" dirty="0"/>
              <a:t>diagrama de fluxo de dados </a:t>
            </a:r>
            <a:r>
              <a:rPr lang="pt-BR" sz="2400" dirty="0"/>
              <a:t>(</a:t>
            </a:r>
            <a:r>
              <a:rPr lang="pt-BR" sz="2400" b="1" dirty="0" smtClean="0"/>
              <a:t>DFD</a:t>
            </a:r>
            <a:r>
              <a:rPr lang="pt-BR" sz="2400" dirty="0" smtClean="0"/>
              <a:t>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8113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674112"/>
            <a:ext cx="561662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Como formatar e projetar sistemas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6984776" cy="412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1115616" y="3023448"/>
            <a:ext cx="360040" cy="3168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3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674112"/>
            <a:ext cx="561662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Como formatar e projetar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1726035"/>
            <a:ext cx="8784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O </a:t>
            </a:r>
            <a:r>
              <a:rPr lang="pt-BR" sz="2400" b="1" dirty="0"/>
              <a:t>diagrama de estrutura </a:t>
            </a:r>
            <a:r>
              <a:rPr lang="pt-BR" sz="2400" dirty="0"/>
              <a:t>é um diagrama de cima para baixo que mostra cada </a:t>
            </a:r>
            <a:r>
              <a:rPr lang="pt-BR" sz="2400" dirty="0" smtClean="0"/>
              <a:t>nível do </a:t>
            </a:r>
            <a:r>
              <a:rPr lang="pt-BR" sz="2400" dirty="0"/>
              <a:t>projeto, sua relação com os outros níveis e sua localização na estrutura geral do </a:t>
            </a:r>
            <a:r>
              <a:rPr lang="pt-BR" sz="2400" dirty="0" smtClean="0"/>
              <a:t>projeto:</a:t>
            </a:r>
            <a:endParaRPr lang="pt-BR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437143"/>
            <a:ext cx="8082645" cy="2440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74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458669"/>
            <a:ext cx="561662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Desenvolvimento orientado a objetos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1726035"/>
            <a:ext cx="87849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O </a:t>
            </a:r>
            <a:r>
              <a:rPr lang="pt-BR" sz="2400" b="1" dirty="0"/>
              <a:t>desenvolvimento orientado a objetos </a:t>
            </a:r>
            <a:r>
              <a:rPr lang="pt-BR" sz="2400" dirty="0" smtClean="0"/>
              <a:t>usa </a:t>
            </a:r>
            <a:r>
              <a:rPr lang="pt-BR" sz="2400" dirty="0"/>
              <a:t>o </a:t>
            </a:r>
            <a:r>
              <a:rPr lang="pt-BR" sz="2400" dirty="0" smtClean="0"/>
              <a:t>objeto </a:t>
            </a:r>
            <a:r>
              <a:rPr lang="pt-BR" sz="2400" dirty="0"/>
              <a:t>como a unidade básica da análise e do projeto de sistemas. </a:t>
            </a:r>
            <a:endParaRPr lang="pt-BR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A </a:t>
            </a:r>
            <a:r>
              <a:rPr lang="pt-BR" sz="2400" dirty="0"/>
              <a:t>modelagem orientada a objetos baseia-se em conceitos de </a:t>
            </a:r>
            <a:r>
              <a:rPr lang="pt-BR" sz="2400" i="1" dirty="0"/>
              <a:t>classe</a:t>
            </a:r>
            <a:r>
              <a:rPr lang="pt-BR" sz="2400" dirty="0"/>
              <a:t> e </a:t>
            </a:r>
            <a:r>
              <a:rPr lang="pt-BR" sz="2400" i="1" dirty="0" smtClean="0"/>
              <a:t>herança</a:t>
            </a:r>
            <a:r>
              <a:rPr lang="pt-BR" sz="2400" dirty="0" smtClean="0"/>
              <a:t>:</a:t>
            </a:r>
            <a:endParaRPr lang="pt-BR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01008"/>
            <a:ext cx="3960440" cy="292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14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458669"/>
            <a:ext cx="561662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Engenharia de software assistida por computador (</a:t>
            </a:r>
            <a:r>
              <a:rPr lang="pt-BR" sz="2800" b="1" dirty="0" smtClean="0"/>
              <a:t>Case)</a:t>
            </a:r>
            <a:endParaRPr lang="pt-BR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79512" y="1726035"/>
            <a:ext cx="878497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A </a:t>
            </a:r>
            <a:r>
              <a:rPr lang="pt-BR" sz="2400" b="1" dirty="0"/>
              <a:t>engenharia de software assistida por computador </a:t>
            </a:r>
            <a:r>
              <a:rPr lang="pt-BR" sz="2400" dirty="0"/>
              <a:t>(</a:t>
            </a:r>
            <a:r>
              <a:rPr lang="pt-BR" sz="2400" b="1" dirty="0" smtClean="0"/>
              <a:t>Case</a:t>
            </a:r>
            <a:r>
              <a:rPr lang="pt-BR" sz="2400" dirty="0" smtClean="0"/>
              <a:t>) oferece ferramentas </a:t>
            </a:r>
            <a:r>
              <a:rPr lang="pt-BR" sz="2400" dirty="0"/>
              <a:t>de software que automatizam as metodologias que acabamos de descrever, </a:t>
            </a:r>
            <a:r>
              <a:rPr lang="pt-BR" sz="2400" dirty="0" smtClean="0"/>
              <a:t>reduzindo a </a:t>
            </a:r>
            <a:r>
              <a:rPr lang="pt-BR" sz="2400" dirty="0"/>
              <a:t>quantidade de trabalho repetitivo no desenvolvimento de sistemas. </a:t>
            </a:r>
            <a:endParaRPr lang="pt-BR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As </a:t>
            </a:r>
            <a:r>
              <a:rPr lang="pt-BR" sz="2400" dirty="0"/>
              <a:t>ferramentas Case </a:t>
            </a:r>
            <a:r>
              <a:rPr lang="pt-BR" sz="2400" dirty="0" smtClean="0"/>
              <a:t>oferecem recursos </a:t>
            </a:r>
            <a:r>
              <a:rPr lang="pt-BR" sz="2400" dirty="0"/>
              <a:t>gráficos automatizados para produzir gráficos e diagramas, dicionários de dados e </a:t>
            </a:r>
            <a:r>
              <a:rPr lang="pt-BR" sz="2400" dirty="0" smtClean="0"/>
              <a:t>geradores de </a:t>
            </a:r>
            <a:r>
              <a:rPr lang="pt-BR" sz="2400" dirty="0"/>
              <a:t>telas e relatórios, além de contar com amplos recursos para a produção de relatórios, ferramentas </a:t>
            </a:r>
            <a:r>
              <a:rPr lang="pt-BR" sz="2400" dirty="0" smtClean="0"/>
              <a:t>de análise </a:t>
            </a:r>
            <a:r>
              <a:rPr lang="pt-BR" sz="2400" dirty="0"/>
              <a:t>e verificação, geradores de códigos e de documentação. </a:t>
            </a:r>
            <a:endParaRPr lang="pt-BR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As </a:t>
            </a:r>
            <a:r>
              <a:rPr lang="pt-BR" sz="2400" dirty="0"/>
              <a:t>ferramentas Case também </a:t>
            </a:r>
            <a:r>
              <a:rPr lang="pt-BR" sz="2400" dirty="0" smtClean="0"/>
              <a:t>contêm recursos </a:t>
            </a:r>
            <a:r>
              <a:rPr lang="pt-BR" sz="2400" dirty="0"/>
              <a:t>para a validação de especificações e diagramas de projeto.</a:t>
            </a:r>
          </a:p>
        </p:txBody>
      </p:sp>
    </p:spTree>
    <p:extLst>
      <p:ext uri="{BB962C8B-B14F-4D97-AF65-F5344CB8AC3E}">
        <p14:creationId xmlns:p14="http://schemas.microsoft.com/office/powerpoint/2010/main" val="28008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674112"/>
            <a:ext cx="561662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Gerência de projetos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1726035"/>
            <a:ext cx="87849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Um </a:t>
            </a:r>
            <a:r>
              <a:rPr lang="pt-BR" sz="2400" b="1" dirty="0"/>
              <a:t>projeto</a:t>
            </a:r>
            <a:r>
              <a:rPr lang="pt-BR" sz="2400" dirty="0"/>
              <a:t> é uma série planejada de atividades relacionadas para alcançar um objetivo </a:t>
            </a:r>
            <a:r>
              <a:rPr lang="pt-BR" sz="2400" dirty="0" smtClean="0"/>
              <a:t>empresarial específico.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A </a:t>
            </a:r>
            <a:r>
              <a:rPr lang="pt-BR" sz="2400" b="1" dirty="0"/>
              <a:t>gerência de projetos </a:t>
            </a:r>
            <a:r>
              <a:rPr lang="pt-BR" sz="2400" dirty="0"/>
              <a:t>refere-se à aplicação de conhecimento, habilidades, ferramentas e </a:t>
            </a:r>
            <a:r>
              <a:rPr lang="pt-BR" sz="2400" dirty="0" smtClean="0"/>
              <a:t>técnicas de </a:t>
            </a:r>
            <a:r>
              <a:rPr lang="pt-BR" sz="2400" dirty="0"/>
              <a:t>modo a alcançar alvos específicos dentro </a:t>
            </a:r>
            <a:r>
              <a:rPr lang="pt-BR" sz="2400" dirty="0" smtClean="0"/>
              <a:t>do </a:t>
            </a:r>
            <a:r>
              <a:rPr lang="pt-BR" sz="2400" dirty="0"/>
              <a:t>orçamento e com restrições de tempo</a:t>
            </a:r>
            <a:r>
              <a:rPr lang="pt-BR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O </a:t>
            </a:r>
            <a:r>
              <a:rPr lang="pt-BR" sz="2400" b="1" dirty="0"/>
              <a:t>escopo</a:t>
            </a:r>
            <a:r>
              <a:rPr lang="pt-BR" sz="2400" dirty="0"/>
              <a:t> define os trabalhos incluídos ou não no projeto</a:t>
            </a:r>
            <a:r>
              <a:rPr lang="pt-BR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O número de ideias para projetos de sistemas é maior do que o de recursos. </a:t>
            </a:r>
            <a:r>
              <a:rPr lang="pt-BR" sz="2400" dirty="0" smtClean="0"/>
              <a:t>Será necessário </a:t>
            </a:r>
            <a:r>
              <a:rPr lang="pt-BR" sz="2400" dirty="0"/>
              <a:t>escolher os projetos que prometem os maiores benefícios aos negócios.</a:t>
            </a:r>
          </a:p>
        </p:txBody>
      </p:sp>
    </p:spTree>
    <p:extLst>
      <p:ext uri="{BB962C8B-B14F-4D97-AF65-F5344CB8AC3E}">
        <p14:creationId xmlns:p14="http://schemas.microsoft.com/office/powerpoint/2010/main" val="235579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458669"/>
            <a:ext cx="561662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Determinação de custos e benefícios do projeto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1726035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Custos e benefícios dos sistemas de </a:t>
            </a:r>
            <a:r>
              <a:rPr lang="pt-BR" sz="2400" dirty="0" smtClean="0"/>
              <a:t>informação:</a:t>
            </a:r>
            <a:endParaRPr lang="pt-B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3" y="1514282"/>
            <a:ext cx="4320479" cy="4867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9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674112"/>
            <a:ext cx="561662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Plano de sistemas de informação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3" y="1726035"/>
            <a:ext cx="540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Um </a:t>
            </a:r>
            <a:r>
              <a:rPr lang="pt-BR" sz="2400" b="1" dirty="0"/>
              <a:t>plano de sistemas de informação </a:t>
            </a:r>
            <a:r>
              <a:rPr lang="pt-BR" sz="2400" dirty="0"/>
              <a:t>mostra quão bem os sistemas de informação </a:t>
            </a:r>
            <a:r>
              <a:rPr lang="pt-BR" sz="2400" dirty="0" smtClean="0"/>
              <a:t>específicos se </a:t>
            </a:r>
            <a:r>
              <a:rPr lang="pt-BR" sz="2400" dirty="0"/>
              <a:t>encaixam na estratégia e no plano de negócios geral da empresa: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633889"/>
            <a:ext cx="3312368" cy="4939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89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674112"/>
            <a:ext cx="561662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Plano de sistemas de informação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3" y="1726035"/>
            <a:ext cx="540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Um </a:t>
            </a:r>
            <a:r>
              <a:rPr lang="pt-BR" sz="2400" b="1" dirty="0"/>
              <a:t>plano de sistemas de informação </a:t>
            </a:r>
            <a:r>
              <a:rPr lang="pt-BR" sz="2400" dirty="0"/>
              <a:t>mostra quão bem os sistemas de informação </a:t>
            </a:r>
            <a:r>
              <a:rPr lang="pt-BR" sz="2400" dirty="0" smtClean="0"/>
              <a:t>específicos se </a:t>
            </a:r>
            <a:r>
              <a:rPr lang="pt-BR" sz="2400" dirty="0"/>
              <a:t>encaixam na estratégia e no plano de negócios geral da empresa: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956" y="1726035"/>
            <a:ext cx="2933500" cy="488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4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9512" y="1601499"/>
            <a:ext cx="87849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Quais os principais passos de resolução de problemas para desenvolver </a:t>
            </a:r>
            <a:r>
              <a:rPr lang="pt-BR" sz="2400" dirty="0" smtClean="0"/>
              <a:t>novos sistemas </a:t>
            </a:r>
            <a:r>
              <a:rPr lang="pt-BR" sz="2400" dirty="0"/>
              <a:t>de informação</a:t>
            </a:r>
            <a:r>
              <a:rPr lang="pt-BR" sz="2400" dirty="0" smtClean="0"/>
              <a:t>?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Quais </a:t>
            </a:r>
            <a:r>
              <a:rPr lang="pt-BR" sz="2400" dirty="0"/>
              <a:t>os métodos alternativos para a construção de sistemas de informação?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Quais </a:t>
            </a:r>
            <a:r>
              <a:rPr lang="pt-BR" sz="2400" dirty="0"/>
              <a:t>as principais metodologias para modelagem e projeto de sistemas?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Como </a:t>
            </a:r>
            <a:r>
              <a:rPr lang="pt-BR" sz="2400" dirty="0"/>
              <a:t>os projetos de sistemas de informação devem ser escolhidos e avaliados?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 smtClean="0"/>
              <a:t>Como </a:t>
            </a:r>
            <a:r>
              <a:rPr lang="pt-BR" sz="2400" dirty="0"/>
              <a:t>devem ser gerenciados os projetos de sistemas de informação?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9513" y="458668"/>
            <a:ext cx="561662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Como </a:t>
            </a:r>
            <a:r>
              <a:rPr lang="pt-BR" sz="2800" b="1" dirty="0" smtClean="0"/>
              <a:t>desenvolver sistemas </a:t>
            </a:r>
            <a:r>
              <a:rPr lang="pt-BR" sz="2800" b="1" dirty="0"/>
              <a:t>de </a:t>
            </a:r>
            <a:r>
              <a:rPr lang="pt-BR" sz="2800" b="1" dirty="0" smtClean="0"/>
              <a:t>informação e </a:t>
            </a:r>
            <a:r>
              <a:rPr lang="pt-BR" sz="2800" b="1" dirty="0"/>
              <a:t>gerenciar projetos</a:t>
            </a:r>
          </a:p>
        </p:txBody>
      </p:sp>
    </p:spTree>
    <p:extLst>
      <p:ext uri="{BB962C8B-B14F-4D97-AF65-F5344CB8AC3E}">
        <p14:creationId xmlns:p14="http://schemas.microsoft.com/office/powerpoint/2010/main" val="42062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458669"/>
            <a:ext cx="561662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Análise de carteira (portfólio) e modelo de pontuação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1726035"/>
            <a:ext cx="8784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Portfólio de sistemas: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2375495"/>
            <a:ext cx="72199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0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458669"/>
            <a:ext cx="561662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Análise de carteira (portfólio) e modelo de pontuação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1726035"/>
            <a:ext cx="87849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Exemplo de modelo de pontuação para o sistema de biscoitos das Girl </a:t>
            </a:r>
            <a:r>
              <a:rPr lang="pt-BR" sz="2400" dirty="0" err="1"/>
              <a:t>Scouts</a:t>
            </a:r>
            <a:r>
              <a:rPr lang="pt-BR" sz="2400" dirty="0"/>
              <a:t>: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82511"/>
            <a:ext cx="5688632" cy="392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47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458669"/>
            <a:ext cx="561662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Gerência de riscos e mudanças relacionadas ao sistema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1726035"/>
            <a:ext cx="878497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O nível do risco do projeto é influenciado pelo </a:t>
            </a:r>
            <a:r>
              <a:rPr lang="pt-BR" sz="2400" dirty="0" smtClean="0"/>
              <a:t>tamanho do </a:t>
            </a:r>
            <a:r>
              <a:rPr lang="pt-BR" sz="2400" dirty="0"/>
              <a:t>projeto, pela sua estrutura e pelo nível de conhecimento técnico da equipe de sistemas de </a:t>
            </a:r>
            <a:r>
              <a:rPr lang="pt-BR" sz="2400" dirty="0" smtClean="0"/>
              <a:t>informação e </a:t>
            </a:r>
            <a:r>
              <a:rPr lang="pt-BR" sz="2400" dirty="0"/>
              <a:t>pela equipe de projeto</a:t>
            </a:r>
            <a:r>
              <a:rPr lang="pt-BR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Projetos de sistemas de grande escala têm índices de fracasso de 50% a </a:t>
            </a:r>
            <a:r>
              <a:rPr lang="pt-BR" sz="2400" dirty="0" smtClean="0"/>
              <a:t>75% mais </a:t>
            </a:r>
            <a:r>
              <a:rPr lang="pt-BR" sz="2400" dirty="0"/>
              <a:t>altos que os </a:t>
            </a:r>
            <a:r>
              <a:rPr lang="pt-BR" sz="2400" dirty="0" smtClean="0"/>
              <a:t>outros.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A </a:t>
            </a:r>
            <a:r>
              <a:rPr lang="pt-BR" sz="2400" b="1" dirty="0" smtClean="0"/>
              <a:t>implementação</a:t>
            </a:r>
            <a:r>
              <a:rPr lang="pt-BR" sz="2400" dirty="0" smtClean="0"/>
              <a:t> </a:t>
            </a:r>
            <a:r>
              <a:rPr lang="pt-BR" sz="2400" dirty="0"/>
              <a:t>refere-se à atuação conjunta de </a:t>
            </a:r>
            <a:r>
              <a:rPr lang="pt-BR" sz="2400" dirty="0" smtClean="0"/>
              <a:t>todas as </a:t>
            </a:r>
            <a:r>
              <a:rPr lang="pt-BR" sz="2400" dirty="0"/>
              <a:t>atividades da empresa com o objetivo de adotar e gerenciar uma inovação, tal como um novo </a:t>
            </a:r>
            <a:r>
              <a:rPr lang="pt-BR" sz="2400" dirty="0" smtClean="0"/>
              <a:t>sistema de </a:t>
            </a:r>
            <a:r>
              <a:rPr lang="pt-BR" sz="2400" dirty="0"/>
              <a:t>informação</a:t>
            </a:r>
            <a:r>
              <a:rPr lang="pt-BR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As </a:t>
            </a:r>
            <a:r>
              <a:rPr lang="pt-BR" sz="2400" dirty="0"/>
              <a:t>mudanças em hábitos de trabalho e procedimentos </a:t>
            </a:r>
            <a:r>
              <a:rPr lang="pt-BR" sz="2400" dirty="0" smtClean="0"/>
              <a:t>associados a </a:t>
            </a:r>
            <a:r>
              <a:rPr lang="pt-BR" sz="2400" dirty="0"/>
              <a:t>um novo sistema dependem do apoio efetivo da administração.</a:t>
            </a:r>
          </a:p>
        </p:txBody>
      </p:sp>
    </p:spTree>
    <p:extLst>
      <p:ext uri="{BB962C8B-B14F-4D97-AF65-F5344CB8AC3E}">
        <p14:creationId xmlns:p14="http://schemas.microsoft.com/office/powerpoint/2010/main" val="409789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458669"/>
            <a:ext cx="561662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Gerência de riscos e mudanças relacionadas ao sistema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1726035"/>
            <a:ext cx="87849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Existem estratégias que se pode seguir para aumentar a chance de sucesso de uma solução de sistema</a:t>
            </a:r>
            <a:r>
              <a:rPr lang="pt-BR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Os </a:t>
            </a:r>
            <a:r>
              <a:rPr lang="pt-BR" sz="2400" b="1" dirty="0"/>
              <a:t>gráficos de </a:t>
            </a:r>
            <a:r>
              <a:rPr lang="pt-BR" sz="2400" b="1" dirty="0" err="1"/>
              <a:t>Gantt</a:t>
            </a:r>
            <a:r>
              <a:rPr lang="pt-BR" sz="2400" b="1" dirty="0"/>
              <a:t> </a:t>
            </a:r>
            <a:r>
              <a:rPr lang="pt-BR" sz="2400" dirty="0"/>
              <a:t>enumeram as atividades que formarão o projeto e </a:t>
            </a:r>
            <a:r>
              <a:rPr lang="pt-BR" sz="2400" dirty="0" smtClean="0"/>
              <a:t>as datas </a:t>
            </a:r>
            <a:r>
              <a:rPr lang="pt-BR" sz="2400" dirty="0"/>
              <a:t>de início e conclusão de cada uma delas</a:t>
            </a:r>
            <a:r>
              <a:rPr lang="pt-BR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O </a:t>
            </a:r>
            <a:r>
              <a:rPr lang="pt-BR" sz="2400" b="1" dirty="0"/>
              <a:t>gráfico PERT </a:t>
            </a:r>
            <a:r>
              <a:rPr lang="pt-BR" sz="2400" dirty="0"/>
              <a:t>representa o projeto como um diagrama de rede formado por nós </a:t>
            </a:r>
            <a:r>
              <a:rPr lang="pt-BR" sz="2400" dirty="0" smtClean="0"/>
              <a:t>numerados que </a:t>
            </a:r>
            <a:r>
              <a:rPr lang="pt-BR" sz="2400" dirty="0"/>
              <a:t>representam as tarefas do projeto</a:t>
            </a:r>
            <a:r>
              <a:rPr lang="pt-BR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A ferramenta de gerência de projetos mais largamente </a:t>
            </a:r>
            <a:r>
              <a:rPr lang="pt-BR" sz="2400" dirty="0" smtClean="0"/>
              <a:t>utilizada atualmente </a:t>
            </a:r>
            <a:r>
              <a:rPr lang="pt-BR" sz="2400" dirty="0"/>
              <a:t>é o Microsoft Office Project.</a:t>
            </a:r>
          </a:p>
        </p:txBody>
      </p:sp>
    </p:spTree>
    <p:extLst>
      <p:ext uri="{BB962C8B-B14F-4D97-AF65-F5344CB8AC3E}">
        <p14:creationId xmlns:p14="http://schemas.microsoft.com/office/powerpoint/2010/main" val="16952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458669"/>
            <a:ext cx="561662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Gerência de riscos e mudanças relacionadas ao sistema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1726035"/>
            <a:ext cx="87849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Você </a:t>
            </a:r>
            <a:r>
              <a:rPr lang="pt-BR" sz="2400" dirty="0"/>
              <a:t>pode superar a resistência do </a:t>
            </a:r>
            <a:r>
              <a:rPr lang="pt-BR" sz="2400" dirty="0" smtClean="0"/>
              <a:t>usuário promovendo </a:t>
            </a:r>
            <a:r>
              <a:rPr lang="pt-BR" sz="2400" dirty="0"/>
              <a:t>sua </a:t>
            </a:r>
            <a:r>
              <a:rPr lang="pt-BR" sz="2400" dirty="0" smtClean="0"/>
              <a:t>participação, </a:t>
            </a:r>
            <a:r>
              <a:rPr lang="pt-BR" sz="2400" dirty="0"/>
              <a:t>tornando a formação e o treinamento do </a:t>
            </a:r>
            <a:r>
              <a:rPr lang="pt-BR" sz="2400" dirty="0" smtClean="0"/>
              <a:t>usuário facilmente </a:t>
            </a:r>
            <a:r>
              <a:rPr lang="pt-BR" sz="2400" dirty="0"/>
              <a:t>disponíveis e proporcionando mais incentivos para que os usuários cooperem. </a:t>
            </a:r>
            <a:endParaRPr lang="pt-BR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Os usuários finais </a:t>
            </a:r>
            <a:r>
              <a:rPr lang="pt-BR" sz="2400" dirty="0"/>
              <a:t>podem transformar-se em membros ativos da equipe de projetos, assumir papéis de liderança </a:t>
            </a:r>
            <a:r>
              <a:rPr lang="pt-BR" sz="2400" dirty="0" smtClean="0"/>
              <a:t>e encarregar-se </a:t>
            </a:r>
            <a:r>
              <a:rPr lang="pt-BR" sz="2400" dirty="0"/>
              <a:t>da instalação do sistema e do treinamento</a:t>
            </a:r>
            <a:r>
              <a:rPr lang="pt-BR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b="1" dirty="0" smtClean="0"/>
              <a:t>Ergonomia </a:t>
            </a:r>
            <a:r>
              <a:rPr lang="pt-BR" sz="2400" dirty="0"/>
              <a:t>refere-se à interação entre pessoas </a:t>
            </a:r>
            <a:r>
              <a:rPr lang="pt-BR" sz="2400" dirty="0" smtClean="0"/>
              <a:t>e máquinas </a:t>
            </a:r>
            <a:r>
              <a:rPr lang="pt-BR" sz="2400" dirty="0"/>
              <a:t>no ambiente de trabalho</a:t>
            </a:r>
            <a:r>
              <a:rPr lang="pt-BR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942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458669"/>
            <a:ext cx="561662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Gerenciando projetos em escala global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1726035"/>
            <a:ext cx="87849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Requisitos </a:t>
            </a:r>
            <a:r>
              <a:rPr lang="pt-BR" sz="2400" dirty="0"/>
              <a:t>de informação de usuários, </a:t>
            </a:r>
            <a:r>
              <a:rPr lang="pt-BR" sz="2400" dirty="0" smtClean="0"/>
              <a:t>processos de </a:t>
            </a:r>
            <a:r>
              <a:rPr lang="pt-BR" sz="2400" dirty="0"/>
              <a:t>negócios e culturas de trabalho são diferentes em cada país</a:t>
            </a:r>
            <a:r>
              <a:rPr lang="pt-BR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Envolver as pessoas nas mudanças e convencê-las de que as modificações são para o bem </a:t>
            </a:r>
            <a:r>
              <a:rPr lang="pt-BR" sz="2400" dirty="0" smtClean="0"/>
              <a:t>da empresa </a:t>
            </a:r>
            <a:r>
              <a:rPr lang="pt-BR" sz="2400" dirty="0"/>
              <a:t>e da unidade local são táticas importantes para persuadir usuários a adotar sistemas e </a:t>
            </a:r>
            <a:r>
              <a:rPr lang="pt-BR" sz="2400" dirty="0" smtClean="0"/>
              <a:t>padrões globais</a:t>
            </a:r>
            <a:r>
              <a:rPr lang="pt-BR" sz="2400" dirty="0"/>
              <a:t>. </a:t>
            </a:r>
            <a:endParaRPr lang="pt-BR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Projetos </a:t>
            </a:r>
            <a:r>
              <a:rPr lang="pt-BR" sz="2400" dirty="0"/>
              <a:t>de sistemas de informação devem envolver usuários no processo de planejamento </a:t>
            </a:r>
            <a:r>
              <a:rPr lang="pt-BR" sz="2400" dirty="0" smtClean="0"/>
              <a:t>sem ceder </a:t>
            </a:r>
            <a:r>
              <a:rPr lang="pt-BR" sz="2400" dirty="0"/>
              <a:t>o controle do projeto a interesses limitados.</a:t>
            </a:r>
          </a:p>
        </p:txBody>
      </p:sp>
    </p:spTree>
    <p:extLst>
      <p:ext uri="{BB962C8B-B14F-4D97-AF65-F5344CB8AC3E}">
        <p14:creationId xmlns:p14="http://schemas.microsoft.com/office/powerpoint/2010/main" val="364344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674112"/>
            <a:ext cx="561662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 smtClean="0"/>
              <a:t>Resumo</a:t>
            </a:r>
            <a:endParaRPr lang="pt-BR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79512" y="1726035"/>
            <a:ext cx="87849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Quais os principais passos de resolução de problemas para desenvolver novos sistemas </a:t>
            </a:r>
            <a:r>
              <a:rPr lang="pt-BR" sz="2400" dirty="0" smtClean="0"/>
              <a:t>de informação?</a:t>
            </a:r>
          </a:p>
          <a:p>
            <a:pPr marL="457200" indent="-457200" algn="just">
              <a:buFont typeface="+mj-lt"/>
              <a:buAutoNum type="arabicPeriod"/>
            </a:pPr>
            <a:endParaRPr lang="pt-BR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Quais os métodos alternativos para a construção de sistemas de informação</a:t>
            </a:r>
            <a:r>
              <a:rPr lang="pt-BR" sz="2400" dirty="0" smtClean="0"/>
              <a:t>?</a:t>
            </a:r>
          </a:p>
          <a:p>
            <a:pPr marL="457200" indent="-457200" algn="just">
              <a:buFont typeface="+mj-lt"/>
              <a:buAutoNum type="arabicPeriod"/>
            </a:pPr>
            <a:endParaRPr lang="pt-BR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Quais as principais metodologias para modelagem e projeto de sistemas</a:t>
            </a:r>
            <a:r>
              <a:rPr lang="pt-BR" sz="2400" dirty="0" smtClean="0"/>
              <a:t>?</a:t>
            </a:r>
          </a:p>
          <a:p>
            <a:pPr marL="457200" indent="-457200" algn="just">
              <a:buFont typeface="+mj-lt"/>
              <a:buAutoNum type="arabicPeriod"/>
            </a:pPr>
            <a:endParaRPr lang="pt-BR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Como os projetos de sistemas de informação devem ser escolhidos e avaliados</a:t>
            </a:r>
            <a:r>
              <a:rPr lang="pt-BR" sz="2400" dirty="0" smtClean="0"/>
              <a:t>?</a:t>
            </a:r>
          </a:p>
          <a:p>
            <a:pPr marL="457200" indent="-457200" algn="just">
              <a:buFont typeface="+mj-lt"/>
              <a:buAutoNum type="arabicPeriod"/>
            </a:pPr>
            <a:endParaRPr lang="pt-BR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/>
              <a:t>Como devem ser gerenciados os projetos de sistemas de informação?</a:t>
            </a:r>
          </a:p>
        </p:txBody>
      </p:sp>
    </p:spTree>
    <p:extLst>
      <p:ext uri="{BB962C8B-B14F-4D97-AF65-F5344CB8AC3E}">
        <p14:creationId xmlns:p14="http://schemas.microsoft.com/office/powerpoint/2010/main" val="32281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458669"/>
            <a:ext cx="561662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Resolução de problemas e desenvolvimento de sistemas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2551544"/>
            <a:ext cx="33843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desenvolvimento de uma solução de sistema de informação baseia-se no processo de resolução de </a:t>
            </a:r>
            <a:r>
              <a:rPr lang="pt-BR" sz="2400" dirty="0" smtClean="0"/>
              <a:t>problemas:</a:t>
            </a:r>
            <a:endParaRPr lang="pt-BR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60848"/>
            <a:ext cx="5196142" cy="41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7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458669"/>
            <a:ext cx="561662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Abordagens alternativas de desenvolvimento </a:t>
            </a:r>
            <a:r>
              <a:rPr lang="pt-BR" sz="2800" b="1" dirty="0" smtClean="0"/>
              <a:t>de sistemas</a:t>
            </a:r>
            <a:endParaRPr lang="pt-BR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179512" y="1726035"/>
            <a:ext cx="87849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Existem diferentes métodos para desenvolver sistemas usando o modelo básico de resolução de </a:t>
            </a:r>
            <a:r>
              <a:rPr lang="pt-BR" sz="2400" dirty="0" smtClean="0"/>
              <a:t>problemas.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Entre </a:t>
            </a:r>
            <a:r>
              <a:rPr lang="pt-BR" sz="2400" dirty="0"/>
              <a:t>esses métodos </a:t>
            </a:r>
            <a:r>
              <a:rPr lang="pt-BR" sz="2400" dirty="0" smtClean="0"/>
              <a:t>estão: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o </a:t>
            </a:r>
            <a:r>
              <a:rPr lang="pt-BR" sz="2400" dirty="0"/>
              <a:t>ciclo de vida de sistemas tradicional, </a:t>
            </a:r>
            <a:endParaRPr lang="pt-BR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a prototipagem</a:t>
            </a:r>
            <a:r>
              <a:rPr lang="pt-BR" sz="2400" dirty="0"/>
              <a:t>, </a:t>
            </a:r>
            <a:endParaRPr lang="pt-BR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o </a:t>
            </a:r>
            <a:r>
              <a:rPr lang="pt-BR" sz="2400" dirty="0"/>
              <a:t>desenvolvimento pelo usuário final, </a:t>
            </a:r>
            <a:endParaRPr lang="pt-BR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os </a:t>
            </a:r>
            <a:r>
              <a:rPr lang="pt-BR" sz="2400" dirty="0"/>
              <a:t>pacotes de software aplicativo e </a:t>
            </a:r>
            <a:endParaRPr lang="pt-BR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o </a:t>
            </a:r>
            <a:r>
              <a:rPr lang="pt-BR" sz="2400" i="1" dirty="0" smtClean="0"/>
              <a:t>outsourcing</a:t>
            </a:r>
            <a:r>
              <a:rPr lang="pt-BR" sz="2400" dirty="0" smtClean="0"/>
              <a:t> (terceirização).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589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674112"/>
            <a:ext cx="561662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Ciclo de vida de sistemas tradicional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1726035"/>
            <a:ext cx="8784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O </a:t>
            </a:r>
            <a:r>
              <a:rPr lang="pt-BR" sz="2400" b="1" dirty="0"/>
              <a:t>ciclo de vida de sistemas </a:t>
            </a:r>
            <a:r>
              <a:rPr lang="pt-BR" sz="2400" dirty="0" smtClean="0"/>
              <a:t>é </a:t>
            </a:r>
            <a:r>
              <a:rPr lang="pt-BR" sz="2400" dirty="0"/>
              <a:t>uma abordagem em fases à montagem de um sistema, dividindo </a:t>
            </a:r>
            <a:r>
              <a:rPr lang="pt-BR" sz="2400" dirty="0" smtClean="0"/>
              <a:t>o desenvolvimento </a:t>
            </a:r>
            <a:r>
              <a:rPr lang="pt-BR" sz="2400" dirty="0"/>
              <a:t>de sistemas em estágios </a:t>
            </a:r>
            <a:r>
              <a:rPr lang="pt-BR" sz="2400" dirty="0" smtClean="0"/>
              <a:t>formais:</a:t>
            </a:r>
            <a:endParaRPr lang="pt-BR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77045"/>
            <a:ext cx="5549687" cy="347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0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674112"/>
            <a:ext cx="561662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Prototipagem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2132856"/>
            <a:ext cx="50173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A </a:t>
            </a:r>
            <a:r>
              <a:rPr lang="pt-BR" sz="2400" b="1" dirty="0"/>
              <a:t>prototipagem</a:t>
            </a:r>
            <a:r>
              <a:rPr lang="pt-BR" sz="2400" dirty="0"/>
              <a:t> consiste em montar um sistema experimental rapidamente e sem muitos </a:t>
            </a:r>
            <a:r>
              <a:rPr lang="pt-BR" sz="2400" dirty="0" smtClean="0"/>
              <a:t>gastos para </a:t>
            </a:r>
            <a:r>
              <a:rPr lang="pt-BR" sz="2400" dirty="0"/>
              <a:t>submetê-lo à avaliação de usuários </a:t>
            </a:r>
            <a:r>
              <a:rPr lang="pt-BR" sz="2400" dirty="0" smtClean="0"/>
              <a:t>finais:</a:t>
            </a:r>
            <a:endParaRPr lang="pt-BR" sz="24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93" y="1916832"/>
            <a:ext cx="3407587" cy="4419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12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674112"/>
            <a:ext cx="5616624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Desenvolvimento pelo usuário final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1628800"/>
            <a:ext cx="878497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 smtClean="0"/>
              <a:t>No </a:t>
            </a:r>
            <a:r>
              <a:rPr lang="pt-BR" sz="2400" b="1" dirty="0"/>
              <a:t>desenvolvimento pelo usuário final</a:t>
            </a:r>
            <a:r>
              <a:rPr lang="pt-BR" sz="2400" dirty="0"/>
              <a:t>, os usuários </a:t>
            </a:r>
            <a:r>
              <a:rPr lang="pt-BR" sz="2400" dirty="0" smtClean="0"/>
              <a:t>finais podem </a:t>
            </a:r>
            <a:r>
              <a:rPr lang="pt-BR" sz="2400" dirty="0"/>
              <a:t>criar sistemas de informação simples, reduzindo o tempo </a:t>
            </a:r>
            <a:r>
              <a:rPr lang="pt-BR" sz="2400" dirty="0" smtClean="0"/>
              <a:t>e as </a:t>
            </a:r>
            <a:r>
              <a:rPr lang="pt-BR" sz="2400" dirty="0"/>
              <a:t>etapas necessárias para produzir uma aplicação </a:t>
            </a:r>
            <a:r>
              <a:rPr lang="pt-BR" sz="2400" dirty="0" smtClean="0"/>
              <a:t>acabada.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80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243225"/>
            <a:ext cx="5616624" cy="138499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pt-BR" sz="2800" b="1" dirty="0"/>
              <a:t>Soluções de aquisição: pacotes de software aplicativos e </a:t>
            </a:r>
            <a:r>
              <a:rPr lang="pt-BR" sz="2800" b="1" i="1" dirty="0"/>
              <a:t>outsourcing</a:t>
            </a:r>
            <a:r>
              <a:rPr lang="pt-BR" sz="2800" b="1" dirty="0"/>
              <a:t> (terceirização)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1628800"/>
            <a:ext cx="87849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Se determinado </a:t>
            </a:r>
            <a:r>
              <a:rPr lang="pt-BR" sz="2400" b="1" dirty="0"/>
              <a:t>pacote de software </a:t>
            </a:r>
            <a:r>
              <a:rPr lang="pt-BR" sz="2400" dirty="0"/>
              <a:t>conseguir atender à maioria dos requisitos de uma </a:t>
            </a:r>
            <a:r>
              <a:rPr lang="pt-BR" sz="2400" dirty="0" smtClean="0"/>
              <a:t>organização, ela </a:t>
            </a:r>
            <a:r>
              <a:rPr lang="pt-BR" sz="2400" dirty="0"/>
              <a:t>não precisará escrever seus próprios programas</a:t>
            </a:r>
            <a:r>
              <a:rPr lang="pt-BR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O </a:t>
            </a:r>
            <a:r>
              <a:rPr lang="pt-BR" sz="2400" b="1" i="1" dirty="0"/>
              <a:t>outsourcing</a:t>
            </a:r>
            <a:r>
              <a:rPr lang="pt-BR" sz="2400" dirty="0"/>
              <a:t> nacional é </a:t>
            </a:r>
            <a:r>
              <a:rPr lang="pt-BR" sz="2400" dirty="0" smtClean="0"/>
              <a:t>motivado principalmente </a:t>
            </a:r>
            <a:r>
              <a:rPr lang="pt-BR" sz="2400" dirty="0"/>
              <a:t>pelo fato de que as empresas terceirizadas possuem as habilidades, os recursos e os </a:t>
            </a:r>
            <a:r>
              <a:rPr lang="pt-BR" sz="2400" dirty="0" smtClean="0"/>
              <a:t>ativos que </a:t>
            </a:r>
            <a:r>
              <a:rPr lang="pt-BR" sz="2400" dirty="0"/>
              <a:t>seus clientes não têm.</a:t>
            </a:r>
          </a:p>
        </p:txBody>
      </p:sp>
    </p:spTree>
    <p:extLst>
      <p:ext uri="{BB962C8B-B14F-4D97-AF65-F5344CB8AC3E}">
        <p14:creationId xmlns:p14="http://schemas.microsoft.com/office/powerpoint/2010/main" val="350452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79513" y="458669"/>
            <a:ext cx="5616624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pt-BR" sz="2800" b="1" dirty="0"/>
              <a:t>Desenvolvimento de aplicação móvel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9512" y="1726035"/>
            <a:ext cx="878497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Um </a:t>
            </a:r>
            <a:r>
              <a:rPr lang="pt-BR" sz="2400" b="1" dirty="0"/>
              <a:t>site móvel </a:t>
            </a:r>
            <a:r>
              <a:rPr lang="pt-BR" sz="2400" dirty="0"/>
              <a:t>é uma versão de um site normal, com uma redução do conteúdo e da navegação </a:t>
            </a:r>
            <a:r>
              <a:rPr lang="pt-BR" sz="2400" dirty="0" smtClean="0"/>
              <a:t>para facilitar </a:t>
            </a:r>
            <a:r>
              <a:rPr lang="pt-BR" sz="2400" dirty="0"/>
              <a:t>o acesso e a pesquisa em uma pequena tela do celular</a:t>
            </a:r>
            <a:r>
              <a:rPr lang="pt-BR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Um </a:t>
            </a:r>
            <a:r>
              <a:rPr lang="pt-BR" sz="2400" b="1" dirty="0" err="1"/>
              <a:t>app</a:t>
            </a:r>
            <a:r>
              <a:rPr lang="pt-BR" sz="2400" b="1" dirty="0"/>
              <a:t> móvel </a:t>
            </a:r>
            <a:r>
              <a:rPr lang="pt-BR" sz="2400" dirty="0"/>
              <a:t>é uma aplicação que reside em um servidor e é acessado por meio do navegador </a:t>
            </a:r>
            <a:r>
              <a:rPr lang="pt-BR" sz="2400" dirty="0" smtClean="0"/>
              <a:t>Web móvel </a:t>
            </a:r>
            <a:r>
              <a:rPr lang="pt-BR" sz="2400" dirty="0"/>
              <a:t>embutido em um smartphone ou em um </a:t>
            </a:r>
            <a:r>
              <a:rPr lang="pt-BR" sz="2400" dirty="0" err="1"/>
              <a:t>tablet</a:t>
            </a:r>
            <a:r>
              <a:rPr lang="pt-BR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Um </a:t>
            </a:r>
            <a:r>
              <a:rPr lang="pt-BR" sz="2400" b="1" dirty="0" err="1"/>
              <a:t>app</a:t>
            </a:r>
            <a:r>
              <a:rPr lang="pt-BR" sz="2400" b="1" dirty="0"/>
              <a:t> nativo </a:t>
            </a:r>
            <a:r>
              <a:rPr lang="pt-BR" sz="2400" dirty="0"/>
              <a:t>é um aplicativo independente projetado para executar em uma plataforma </a:t>
            </a:r>
            <a:r>
              <a:rPr lang="pt-BR" sz="2400" dirty="0" smtClean="0"/>
              <a:t>móvel específica.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Desenvolver aplicações para plataformas móveis é bem diferente de desenvolver para PCs </a:t>
            </a:r>
            <a:r>
              <a:rPr lang="pt-BR" sz="2400" dirty="0" smtClean="0"/>
              <a:t>e suas </a:t>
            </a:r>
            <a:r>
              <a:rPr lang="pt-BR" sz="2400" dirty="0"/>
              <a:t>telas muito maiores.</a:t>
            </a:r>
          </a:p>
        </p:txBody>
      </p:sp>
    </p:spTree>
    <p:extLst>
      <p:ext uri="{BB962C8B-B14F-4D97-AF65-F5344CB8AC3E}">
        <p14:creationId xmlns:p14="http://schemas.microsoft.com/office/powerpoint/2010/main" val="22602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1257413BD48E641BA1421E0FCA7F461" ma:contentTypeVersion="4" ma:contentTypeDescription="Crie um novo documento." ma:contentTypeScope="" ma:versionID="06a9cf32ad60135fb2e5d860f37d0bb4">
  <xsd:schema xmlns:xsd="http://www.w3.org/2001/XMLSchema" xmlns:xs="http://www.w3.org/2001/XMLSchema" xmlns:p="http://schemas.microsoft.com/office/2006/metadata/properties" xmlns:ns2="e574d9e8-c52d-47d3-9c99-4eab339e383d" targetNamespace="http://schemas.microsoft.com/office/2006/metadata/properties" ma:root="true" ma:fieldsID="cce7a92e92e0ec37b53941d563091f38" ns2:_="">
    <xsd:import namespace="e574d9e8-c52d-47d3-9c99-4eab339e38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4d9e8-c52d-47d3-9c99-4eab339e38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C8C8B4-56C7-4A9C-92E2-A8B4C69D2C49}"/>
</file>

<file path=customXml/itemProps2.xml><?xml version="1.0" encoding="utf-8"?>
<ds:datastoreItem xmlns:ds="http://schemas.openxmlformats.org/officeDocument/2006/customXml" ds:itemID="{DD133DE2-8156-4D12-82AB-03C99133C20A}"/>
</file>

<file path=customXml/itemProps3.xml><?xml version="1.0" encoding="utf-8"?>
<ds:datastoreItem xmlns:ds="http://schemas.openxmlformats.org/officeDocument/2006/customXml" ds:itemID="{6EB11BA1-EB42-4183-A784-D69E8306D76D}"/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1335</Words>
  <Application>Microsoft Office PowerPoint</Application>
  <PresentationFormat>Apresentação na tela (4:3)</PresentationFormat>
  <Paragraphs>138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Guimaraes, Marcos</dc:creator>
  <cp:lastModifiedBy>Revisão</cp:lastModifiedBy>
  <cp:revision>385</cp:revision>
  <dcterms:created xsi:type="dcterms:W3CDTF">2014-11-05T12:06:16Z</dcterms:created>
  <dcterms:modified xsi:type="dcterms:W3CDTF">2015-05-07T20:55:48Z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0x010100B1257413BD48E641BA1421E0FCA7F461</vt:lpwstr>
  </property>
</Properties>
</file>