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93C171-E2ED-C368-D4E9-C3C72A2169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520" y="315713"/>
            <a:ext cx="996004" cy="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DESENVOVIMENTO WEB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06/08/2024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398106" y="1018266"/>
            <a:ext cx="11395788" cy="496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Escassez de Profissionais Qualificados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52CB4-257E-916B-7DE8-F9520997E4AD}"/>
              </a:ext>
            </a:extLst>
          </p:cNvPr>
          <p:cNvSpPr txBox="1"/>
          <p:nvPr/>
        </p:nvSpPr>
        <p:spPr>
          <a:xfrm>
            <a:off x="398106" y="1597976"/>
            <a:ext cx="11498822" cy="5040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Déficit de Talentos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Há uma carência global de desenvolvedores web qualificados, com muitas vagas não preenchidas devido à falta de candidatos com as habilidades necessárias.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Competição por Talentos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Grandes empresas de tecnologia competem intensamente por desenvolvedores talentosos, deixando pequenas e médias empresas em desvantagem na contratação de profissionais.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Especialização Necessária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 crescente complexidade dos projetos web requer especialistas em áreas específicas (como </a:t>
            </a:r>
            <a:r>
              <a:rPr lang="pt-B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DevOps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segurança), aumentando a necessidade de formação contínua e especializada.</a:t>
            </a:r>
          </a:p>
        </p:txBody>
      </p:sp>
    </p:spTree>
    <p:extLst>
      <p:ext uri="{BB962C8B-B14F-4D97-AF65-F5344CB8AC3E}">
        <p14:creationId xmlns:p14="http://schemas.microsoft.com/office/powerpoint/2010/main" val="37502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 – PARTE 2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D14F32-BC6D-C4FB-CB72-73ED813F0EA2}"/>
              </a:ext>
            </a:extLst>
          </p:cNvPr>
          <p:cNvSpPr txBox="1"/>
          <p:nvPr/>
        </p:nvSpPr>
        <p:spPr>
          <a:xfrm>
            <a:off x="1040860" y="754434"/>
            <a:ext cx="9951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FATEC Prof. Francisco de Moura  - JACAREÍ</a:t>
            </a:r>
          </a:p>
          <a:p>
            <a:pPr algn="ctr"/>
            <a:r>
              <a:rPr lang="pt-BR" sz="3200" dirty="0"/>
              <a:t>DSM – 1º SEMESTRE 2024-1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PROGRAMAÇÃO WEB 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A2891E-D4B6-20A4-B206-2101D78132BF}"/>
              </a:ext>
            </a:extLst>
          </p:cNvPr>
          <p:cNvSpPr txBox="1"/>
          <p:nvPr/>
        </p:nvSpPr>
        <p:spPr>
          <a:xfrm>
            <a:off x="1040860" y="4489789"/>
            <a:ext cx="9951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PROF. CLÁUDIO GOMES</a:t>
            </a:r>
          </a:p>
          <a:p>
            <a:pPr algn="ctr"/>
            <a:r>
              <a:rPr lang="pt-BR" sz="3200" dirty="0"/>
              <a:t>claudio.gomes5@fatec.sp.gov.br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4129539" y="789329"/>
            <a:ext cx="3273460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Rápido Histórico:</a:t>
            </a:r>
            <a:endParaRPr lang="pt-BR" sz="3600" b="1" dirty="0">
              <a:latin typeface="+mj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E6F39B-3D45-E719-24B2-BB037A77D726}"/>
              </a:ext>
            </a:extLst>
          </p:cNvPr>
          <p:cNvSpPr/>
          <p:nvPr/>
        </p:nvSpPr>
        <p:spPr>
          <a:xfrm>
            <a:off x="-229060" y="1443841"/>
            <a:ext cx="61045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Tecnólogo em Informática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Especialista em Informática na Educação.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Especialista em Robótica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Professor desde 1996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Colégios Técnico em Caçapava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Colégio Embraer Juarez Wanderley</a:t>
            </a:r>
          </a:p>
          <a:p>
            <a:pPr marL="1066800" lvl="2" indent="-272654">
              <a:buFont typeface="Wingdings" panose="05000000000000000000" pitchFamily="2" charset="2"/>
              <a:buChar char="§"/>
            </a:pPr>
            <a:r>
              <a:rPr lang="pt-BR" sz="2800" dirty="0"/>
              <a:t>Professor e Administrador de Rede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Desde 2009 no CPS. Etecs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6205441" y="1369039"/>
            <a:ext cx="64911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Experiência com Ensino Superior:</a:t>
            </a:r>
          </a:p>
          <a:p>
            <a:pPr marL="609600" lvl="1" indent="-272654">
              <a:buFont typeface="Wingdings" panose="05000000000000000000" pitchFamily="2" charset="2"/>
              <a:buChar char="§"/>
            </a:pPr>
            <a:r>
              <a:rPr lang="pt-BR" sz="2800" dirty="0"/>
              <a:t>Faculdade Anhanguera Taubaté</a:t>
            </a:r>
          </a:p>
          <a:p>
            <a:pPr marL="1066800" lvl="2" indent="-272654">
              <a:buFont typeface="Wingdings" panose="05000000000000000000" pitchFamily="2" charset="2"/>
              <a:buChar char="§"/>
            </a:pPr>
            <a:r>
              <a:rPr lang="pt-BR" sz="2800" dirty="0"/>
              <a:t>Ciência da Computação e Engenharias</a:t>
            </a:r>
          </a:p>
          <a:p>
            <a:pPr marL="622300" lvl="2" indent="-271463">
              <a:buFont typeface="Wingdings" panose="05000000000000000000" pitchFamily="2" charset="2"/>
              <a:buChar char="§"/>
            </a:pPr>
            <a:r>
              <a:rPr lang="pt-BR" sz="2800" dirty="0"/>
              <a:t>Fatec Taubaté / 2020-1</a:t>
            </a:r>
          </a:p>
          <a:p>
            <a:pPr marL="622300" lvl="2" indent="-271463">
              <a:buFont typeface="Wingdings" panose="05000000000000000000" pitchFamily="2" charset="2"/>
              <a:buChar char="§"/>
            </a:pPr>
            <a:r>
              <a:rPr lang="pt-BR" sz="2800" dirty="0"/>
              <a:t>Fatec Mogi das Cruzes / 2020-2</a:t>
            </a:r>
          </a:p>
          <a:p>
            <a:pPr marL="622300" lvl="2" indent="-271463">
              <a:buFont typeface="Wingdings" panose="05000000000000000000" pitchFamily="2" charset="2"/>
              <a:buChar char="§"/>
            </a:pPr>
            <a:r>
              <a:rPr lang="pt-BR" sz="2800" dirty="0"/>
              <a:t>Fatec Taquaritinga / 2020-2</a:t>
            </a:r>
          </a:p>
          <a:p>
            <a:pPr marL="622300" lvl="2" indent="-271463">
              <a:buFont typeface="Wingdings" panose="05000000000000000000" pitchFamily="2" charset="2"/>
              <a:buChar char="§"/>
            </a:pPr>
            <a:r>
              <a:rPr lang="pt-BR" sz="2800" dirty="0"/>
              <a:t>Fatec Itapira / 2021-1</a:t>
            </a:r>
          </a:p>
          <a:p>
            <a:pPr marL="622300" lvl="2" indent="-271463">
              <a:buFont typeface="Wingdings" panose="05000000000000000000" pitchFamily="2" charset="2"/>
              <a:buChar char="§"/>
            </a:pPr>
            <a:r>
              <a:rPr lang="pt-BR" sz="2800" dirty="0"/>
              <a:t>Fatec São José dos Campos / 2021-1</a:t>
            </a:r>
          </a:p>
          <a:p>
            <a:pPr marL="1079500" lvl="3" indent="-271463">
              <a:buFont typeface="Wingdings" panose="05000000000000000000" pitchFamily="2" charset="2"/>
              <a:buChar char="§"/>
            </a:pPr>
            <a:r>
              <a:rPr lang="pt-BR" sz="2800" dirty="0"/>
              <a:t>ADS</a:t>
            </a:r>
          </a:p>
          <a:p>
            <a:pPr marL="1079500" lvl="3" indent="-271463">
              <a:buFont typeface="Wingdings" panose="05000000000000000000" pitchFamily="2" charset="2"/>
              <a:buChar char="§"/>
            </a:pPr>
            <a:r>
              <a:rPr lang="pt-BR" sz="2800" dirty="0"/>
              <a:t>BANCO DE DADOS</a:t>
            </a:r>
          </a:p>
          <a:p>
            <a:pPr marL="1079500" lvl="3" indent="-271463">
              <a:buFont typeface="Wingdings" panose="05000000000000000000" pitchFamily="2" charset="2"/>
              <a:buChar char="§"/>
            </a:pPr>
            <a:r>
              <a:rPr lang="pt-BR" sz="2800" dirty="0"/>
              <a:t>GTI</a:t>
            </a:r>
          </a:p>
        </p:txBody>
      </p:sp>
    </p:spTree>
    <p:extLst>
      <p:ext uri="{BB962C8B-B14F-4D97-AF65-F5344CB8AC3E}">
        <p14:creationId xmlns:p14="http://schemas.microsoft.com/office/powerpoint/2010/main" val="28275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AEDD438-2FE2-0F5D-6C93-D3C0F2EBEF10}"/>
              </a:ext>
            </a:extLst>
          </p:cNvPr>
          <p:cNvSpPr/>
          <p:nvPr/>
        </p:nvSpPr>
        <p:spPr>
          <a:xfrm>
            <a:off x="-1" y="1846973"/>
            <a:ext cx="1139108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9847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Projeto Robótica Paula Souza: </a:t>
            </a:r>
          </a:p>
          <a:p>
            <a:pPr marL="1137047" lvl="2" indent="-342900">
              <a:buFont typeface="Arial" panose="020B0604020202020204" pitchFamily="34" charset="0"/>
              <a:buChar char="•"/>
            </a:pPr>
            <a:r>
              <a:rPr lang="en-US" sz="2300" dirty="0"/>
              <a:t>Maratonas de Programação</a:t>
            </a:r>
          </a:p>
          <a:p>
            <a:pPr marL="1137047" lvl="2" indent="-342900">
              <a:buFont typeface="Arial" panose="020B0604020202020204" pitchFamily="34" charset="0"/>
              <a:buChar char="•"/>
            </a:pPr>
            <a:r>
              <a:rPr lang="en-US" sz="2300" dirty="0" err="1"/>
              <a:t>Robocode</a:t>
            </a:r>
            <a:endParaRPr lang="en-US" sz="2300" dirty="0"/>
          </a:p>
          <a:p>
            <a:pPr marL="1137047" lvl="2" indent="-342900">
              <a:buFont typeface="Arial" panose="020B0604020202020204" pitchFamily="34" charset="0"/>
              <a:buChar char="•"/>
            </a:pPr>
            <a:r>
              <a:rPr lang="en-US" sz="2300" dirty="0" err="1"/>
              <a:t>Olimpíada</a:t>
            </a:r>
            <a:r>
              <a:rPr lang="en-US" sz="2300" dirty="0"/>
              <a:t> </a:t>
            </a:r>
            <a:r>
              <a:rPr lang="en-US" sz="2300" dirty="0" err="1"/>
              <a:t>Brasileira</a:t>
            </a:r>
            <a:r>
              <a:rPr lang="en-US" sz="2300" dirty="0"/>
              <a:t> de </a:t>
            </a:r>
            <a:r>
              <a:rPr lang="en-US" sz="2300" dirty="0" err="1"/>
              <a:t>Robótica</a:t>
            </a:r>
            <a:endParaRPr lang="en-US" sz="2300" dirty="0"/>
          </a:p>
          <a:p>
            <a:pPr marL="1137047" lvl="2" indent="-342900">
              <a:buFont typeface="Arial" panose="020B0604020202020204" pitchFamily="34" charset="0"/>
              <a:buChar char="•"/>
            </a:pPr>
            <a:r>
              <a:rPr lang="en-US" sz="2300" dirty="0" err="1"/>
              <a:t>Olimpíada</a:t>
            </a:r>
            <a:r>
              <a:rPr lang="en-US" sz="2300" dirty="0"/>
              <a:t> </a:t>
            </a:r>
            <a:r>
              <a:rPr lang="en-US" sz="2300" dirty="0" err="1"/>
              <a:t>Brasileira</a:t>
            </a:r>
            <a:r>
              <a:rPr lang="en-US" sz="2300" dirty="0"/>
              <a:t> de </a:t>
            </a:r>
            <a:r>
              <a:rPr lang="en-US" sz="2300" dirty="0" err="1"/>
              <a:t>Informática</a:t>
            </a:r>
            <a:endParaRPr lang="en-US" sz="2300" dirty="0"/>
          </a:p>
          <a:p>
            <a:pPr marL="679847" lvl="1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679847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Hackathon </a:t>
            </a:r>
            <a:r>
              <a:rPr lang="en-US" sz="2300" dirty="0" err="1"/>
              <a:t>Acadêmico</a:t>
            </a:r>
            <a:r>
              <a:rPr lang="en-US" sz="2300" dirty="0"/>
              <a:t>: 2019 / 2020 / 2021 / 2022</a:t>
            </a:r>
          </a:p>
          <a:p>
            <a:pPr marL="679847" lvl="1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679847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Técnico do Time de </a:t>
            </a:r>
            <a:r>
              <a:rPr lang="en-US" sz="2300" dirty="0" err="1"/>
              <a:t>Robótica</a:t>
            </a:r>
            <a:r>
              <a:rPr lang="en-US" sz="2300" dirty="0"/>
              <a:t> Etechnology #8276</a:t>
            </a:r>
          </a:p>
          <a:p>
            <a:pPr marL="336947" lvl="1"/>
            <a:endParaRPr lang="en-US" sz="23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0859186-5D48-01BD-DDA8-74FBFA4700F4}"/>
              </a:ext>
            </a:extLst>
          </p:cNvPr>
          <p:cNvSpPr/>
          <p:nvPr/>
        </p:nvSpPr>
        <p:spPr>
          <a:xfrm>
            <a:off x="335752" y="971613"/>
            <a:ext cx="313374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Outros Projetos:</a:t>
            </a:r>
            <a:endParaRPr lang="pt-BR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826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335752" y="971613"/>
            <a:ext cx="4749890" cy="3016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Quem são vocês?</a:t>
            </a:r>
          </a:p>
          <a:p>
            <a:pPr>
              <a:lnSpc>
                <a:spcPts val="3750"/>
              </a:lnSpc>
            </a:pPr>
            <a:endParaRPr lang="pt-BR" sz="3600" b="1" dirty="0">
              <a:latin typeface="+mj-lt"/>
            </a:endParaRPr>
          </a:p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Nome ?</a:t>
            </a:r>
          </a:p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Por que entrou na Fatec?</a:t>
            </a:r>
          </a:p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Gosta da área ?</a:t>
            </a:r>
          </a:p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Pretensões ?</a:t>
            </a:r>
          </a:p>
        </p:txBody>
      </p:sp>
    </p:spTree>
    <p:extLst>
      <p:ext uri="{BB962C8B-B14F-4D97-AF65-F5344CB8AC3E}">
        <p14:creationId xmlns:p14="http://schemas.microsoft.com/office/powerpoint/2010/main" val="247687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0" y="1018266"/>
            <a:ext cx="11793894" cy="57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750"/>
              </a:lnSpc>
            </a:pPr>
            <a:r>
              <a:rPr lang="pt-BR" sz="3600" b="1" dirty="0">
                <a:latin typeface="+mj-lt"/>
              </a:rPr>
              <a:t>DESENVOLVIMENTO WEB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52CB4-257E-916B-7DE8-F9520997E4AD}"/>
              </a:ext>
            </a:extLst>
          </p:cNvPr>
          <p:cNvSpPr txBox="1"/>
          <p:nvPr/>
        </p:nvSpPr>
        <p:spPr>
          <a:xfrm>
            <a:off x="398106" y="1597976"/>
            <a:ext cx="11498822" cy="412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Vantagens do Desenvolvimento Web na Atualidade:</a:t>
            </a:r>
            <a:b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Alta Demanda por Serviços Online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Com a digitalização crescente, empresas de todos os setores estão migrando para o online, criando uma demanda significativa por sites, plataformas e aplicativos web.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Flexibilidade e Acessibilidade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 possibilidade de trabalhar remotamente ou em qualquer lugar com acesso à internet aumenta a flexibilidade para desenvolvedores e amplia as oportunidades de emprego globalmente.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5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0" y="1018266"/>
            <a:ext cx="11793894" cy="57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750"/>
              </a:lnSpc>
            </a:pPr>
            <a:r>
              <a:rPr lang="pt-BR" sz="3600" b="1" dirty="0">
                <a:latin typeface="+mj-lt"/>
              </a:rPr>
              <a:t>DESENVOLVIMENTO WEB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52CB4-257E-916B-7DE8-F9520997E4AD}"/>
              </a:ext>
            </a:extLst>
          </p:cNvPr>
          <p:cNvSpPr txBox="1"/>
          <p:nvPr/>
        </p:nvSpPr>
        <p:spPr>
          <a:xfrm>
            <a:off x="398106" y="1597976"/>
            <a:ext cx="11498822" cy="341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Inovação e Criatividade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O desenvolvimento web permite a criação de soluções inovadoras e criativas, que podem transformar experiências de usuário e aumentar a eficiência de processos empresariais.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Ferramentas e Tecnologias Modernas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 disponibilidade de tecnologias modernas e frameworks (como </a:t>
            </a:r>
            <a:r>
              <a:rPr lang="pt-BR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Angular, Vue.js, etc.) facilita o desenvolvimento rápido e eficiente, além de proporcionar melhores experiências de usuário.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5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0" y="1018266"/>
            <a:ext cx="11793894" cy="579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750"/>
              </a:lnSpc>
            </a:pPr>
            <a:r>
              <a:rPr lang="pt-BR" sz="3600" b="1" dirty="0">
                <a:latin typeface="+mj-lt"/>
              </a:rPr>
              <a:t>DESENVOLVIMENTO WEB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52CB4-257E-916B-7DE8-F9520997E4AD}"/>
              </a:ext>
            </a:extLst>
          </p:cNvPr>
          <p:cNvSpPr txBox="1"/>
          <p:nvPr/>
        </p:nvSpPr>
        <p:spPr>
          <a:xfrm>
            <a:off x="398106" y="1597976"/>
            <a:ext cx="11498822" cy="5142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Evolução Constante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O campo de desenvolvimento web está em constante evolução, oferecendo sempre novas oportunidades de aprendizado e crescimento profissional.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Potencial de Impacto Global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Projetos web podem atingir um público global, permitindo que desenvolvedores impactem um grande número de pessoas e mercados diferentes.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Baixo Custo Inicial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Comparado a outras áreas, o desenvolvimento web pode ter um custo inicial relativamente baixo, já que muitas ferramentas e recursos são acessíveis gratuitamente ou a baixo custo.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4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398106" y="1018266"/>
            <a:ext cx="11395788" cy="52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Necessidades do Mercado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E52CB4-257E-916B-7DE8-F9520997E4AD}"/>
              </a:ext>
            </a:extLst>
          </p:cNvPr>
          <p:cNvSpPr txBox="1"/>
          <p:nvPr/>
        </p:nvSpPr>
        <p:spPr>
          <a:xfrm>
            <a:off x="398106" y="1597976"/>
            <a:ext cx="11498822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Digitalização de Negócios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Empresas estão buscando digitalizar seus serviços para melhorar a eficiência e alcançar novos mercados, aumentando a demanda por desenvolvedores web.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Segurança e Conformidade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Com o aumento das preocupações com segurança cibernética e conformidade com regulamentos (como a LGPD), há uma crescente necessidade de desenvolvedores especializados em segurança web.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Experiência do Usuário</a:t>
            </a:r>
          </a:p>
          <a:p>
            <a:r>
              <a:rPr lang="pt-BR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A demanda por interfaces de usuário intuitivas e atraentes está em alta, necessitando de designers e desenvolvedores web focados na experiência do usuário (UX/UI).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5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C85873618D994AB0C16BDB9D3193AD" ma:contentTypeVersion="0" ma:contentTypeDescription="Crie um novo documento." ma:contentTypeScope="" ma:versionID="17dc406404812c6b3171a9d8fc2d69a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C6360-FD88-46DD-8596-6B8357D6E3CC}"/>
</file>

<file path=customXml/itemProps2.xml><?xml version="1.0" encoding="utf-8"?>
<ds:datastoreItem xmlns:ds="http://schemas.openxmlformats.org/officeDocument/2006/customXml" ds:itemID="{55572B67-C74B-46E4-B3BF-A5A1AA2F3461}"/>
</file>

<file path=customXml/itemProps3.xml><?xml version="1.0" encoding="utf-8"?>
<ds:datastoreItem xmlns:ds="http://schemas.openxmlformats.org/officeDocument/2006/customXml" ds:itemID="{F2ECC7D5-8D93-46DC-BD9B-07719C3E703B}"/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639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Arial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CLAUDIO JOSE SILVA GOMES</cp:lastModifiedBy>
  <cp:revision>31</cp:revision>
  <dcterms:created xsi:type="dcterms:W3CDTF">2023-03-16T21:20:46Z</dcterms:created>
  <dcterms:modified xsi:type="dcterms:W3CDTF">2024-08-05T23:26:49Z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0x0101004EC85873618D994AB0C16BDB9D3193AD</vt:lpwstr>
  </property>
</Properties>
</file>