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s/slide25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6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3">
  <p:sldMasterIdLst>
    <p:sldMasterId id="2147483648" r:id="rId1"/>
  </p:sldMasterIdLst>
  <p:sldIdLst>
    <p:sldId id="256" r:id="rId2"/>
    <p:sldId id="257" r:id="rId3"/>
    <p:sldId id="260" r:id="rId4"/>
    <p:sldId id="268" r:id="rId5"/>
    <p:sldId id="269" r:id="rId6"/>
    <p:sldId id="270" r:id="rId7"/>
    <p:sldId id="271" r:id="rId8"/>
    <p:sldId id="273" r:id="rId9"/>
    <p:sldId id="272" r:id="rId10"/>
    <p:sldId id="274" r:id="rId11"/>
    <p:sldId id="275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5" r:id="rId20"/>
    <p:sldId id="286" r:id="rId21"/>
    <p:sldId id="287" r:id="rId22"/>
    <p:sldId id="288" r:id="rId23"/>
    <p:sldId id="289" r:id="rId24"/>
    <p:sldId id="291" r:id="rId25"/>
    <p:sldId id="290" r:id="rId26"/>
    <p:sldId id="292" r:id="rId27"/>
    <p:sldId id="293" r:id="rId28"/>
    <p:sldId id="258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27"/>
  </p:normalViewPr>
  <p:slideViewPr>
    <p:cSldViewPr snapToGrid="0">
      <p:cViewPr>
        <p:scale>
          <a:sx n="75" d="100"/>
          <a:sy n="75" d="100"/>
        </p:scale>
        <p:origin x="1950" y="9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13166C7A-2093-D6C3-1015-7D2F617163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A316BF18-71C4-6DFB-3899-55975135C04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0780" y="4186431"/>
            <a:ext cx="6006010" cy="245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606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2BC81048-106F-8A9F-3659-84DE7A503A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09540" y="112734"/>
            <a:ext cx="432148" cy="20297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09CC232-D3EB-DEAC-D4F6-28145673399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10505"/>
            <a:ext cx="12192001" cy="145732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2BA6CA09-CC7F-1786-B476-36C72373C4A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50312" y="112734"/>
            <a:ext cx="1876817" cy="8866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D93C171-E2ED-C368-D4E9-C3C72A21691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51520" y="315713"/>
            <a:ext cx="996004" cy="41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819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709CC232-D3EB-DEAC-D4F6-2814567339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710505"/>
            <a:ext cx="12192001" cy="145732"/>
          </a:xfrm>
          <a:prstGeom prst="rect">
            <a:avLst/>
          </a:prstGeom>
        </p:spPr>
      </p:pic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77005AB1-27D9-0AF0-A364-55A4177135F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92995" y="1924406"/>
            <a:ext cx="6006010" cy="245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823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4066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pt-BR/docs/Glossary/DO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pt-BR/docs/Web/HTML/Elemen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B8D3994E-2F48-AC7A-CB89-89DE77EB8EAA}"/>
              </a:ext>
            </a:extLst>
          </p:cNvPr>
          <p:cNvSpPr txBox="1">
            <a:spLocks/>
          </p:cNvSpPr>
          <p:nvPr/>
        </p:nvSpPr>
        <p:spPr>
          <a:xfrm>
            <a:off x="7728559" y="5019805"/>
            <a:ext cx="3532341" cy="767219"/>
          </a:xfrm>
          <a:prstGeom prst="rect">
            <a:avLst/>
          </a:prstGeom>
        </p:spPr>
        <p:txBody>
          <a:bodyPr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pt-BR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DESENVOVIMENTO WEB</a:t>
            </a:r>
          </a:p>
          <a:p>
            <a:pPr>
              <a:lnSpc>
                <a:spcPct val="150000"/>
              </a:lnSpc>
            </a:pP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AULA 1</a:t>
            </a:r>
          </a:p>
          <a:p>
            <a:pPr>
              <a:lnSpc>
                <a:spcPct val="150000"/>
              </a:lnSpc>
            </a:pP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06/08/2024</a:t>
            </a:r>
          </a:p>
        </p:txBody>
      </p:sp>
    </p:spTree>
    <p:extLst>
      <p:ext uri="{BB962C8B-B14F-4D97-AF65-F5344CB8AC3E}">
        <p14:creationId xmlns:p14="http://schemas.microsoft.com/office/powerpoint/2010/main" val="3541278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2C6C23-368E-BE28-0CD7-6861DBBB85F9}"/>
              </a:ext>
            </a:extLst>
          </p:cNvPr>
          <p:cNvSpPr/>
          <p:nvPr/>
        </p:nvSpPr>
        <p:spPr>
          <a:xfrm>
            <a:off x="199564" y="822659"/>
            <a:ext cx="3452997" cy="579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750"/>
              </a:lnSpc>
            </a:pPr>
            <a:r>
              <a:rPr lang="pt-BR" sz="3600" b="1" dirty="0">
                <a:latin typeface="+mj-lt"/>
                <a:ea typeface="Esphimere" panose="020B0603030202020204" pitchFamily="34" charset="0"/>
              </a:rPr>
              <a:t>Linguagem HTML:</a:t>
            </a:r>
            <a:endParaRPr lang="pt-BR" sz="3600" b="1" dirty="0">
              <a:latin typeface="+mj-l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A966DF7-4463-20A1-152C-4461E952FA37}"/>
              </a:ext>
            </a:extLst>
          </p:cNvPr>
          <p:cNvSpPr/>
          <p:nvPr/>
        </p:nvSpPr>
        <p:spPr>
          <a:xfrm>
            <a:off x="169497" y="1402369"/>
            <a:ext cx="11853006" cy="4596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Algumas considerações:</a:t>
            </a:r>
            <a:endParaRPr lang="pt-B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Uma página HTML é chamada de documento no navegador. Isso ocorre pelo fato de o navegador carregar as marcações no DOM (</a:t>
            </a:r>
            <a:r>
              <a:rPr lang="pt-BR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Document</a:t>
            </a: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pt-BR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Object</a:t>
            </a: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Model - Modelo de Objeto de Documentos). O DOM é uma API (</a:t>
            </a:r>
            <a:r>
              <a:rPr lang="pt-BR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Application</a:t>
            </a: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pt-BR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Programming</a:t>
            </a: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Interface) definida pelo W3C (World </a:t>
            </a:r>
            <a:r>
              <a:rPr lang="pt-BR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Wide</a:t>
            </a: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Web Consortium - Consórcio da Rede Mundial) para representar e interagir com qualquer documento HTML ou XML. O W3C é uma sociedade internacional que mantém as regras e frameworks relacionadas à Web;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 DOM é um modelo de documento carregado pelo navegador. Este documento é representado através de uma árvore de nós (marcações), onde cada um destes nós representa uma parte do documento (por exemplo, um texto, uma imagem ou comentário) (</a:t>
            </a:r>
            <a:r>
              <a:rPr lang="pt-BR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2"/>
              </a:rPr>
              <a:t>https://developer.mozilla.org/</a:t>
            </a:r>
            <a:r>
              <a:rPr lang="pt-BR" sz="1800" u="sng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2"/>
              </a:rPr>
              <a:t>pt</a:t>
            </a:r>
            <a:r>
              <a:rPr lang="pt-BR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2"/>
              </a:rPr>
              <a:t>-BR/</a:t>
            </a:r>
            <a:r>
              <a:rPr lang="pt-BR" sz="1800" u="sng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2"/>
              </a:rPr>
              <a:t>docs</a:t>
            </a:r>
            <a:r>
              <a:rPr lang="pt-BR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2"/>
              </a:rPr>
              <a:t>/</a:t>
            </a:r>
            <a:r>
              <a:rPr lang="pt-BR" sz="1800" u="sng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2"/>
              </a:rPr>
              <a:t>Glossary</a:t>
            </a:r>
            <a:r>
              <a:rPr lang="pt-BR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2"/>
              </a:rPr>
              <a:t>/DOM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);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pt-BR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936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2C6C23-368E-BE28-0CD7-6861DBBB85F9}"/>
              </a:ext>
            </a:extLst>
          </p:cNvPr>
          <p:cNvSpPr/>
          <p:nvPr/>
        </p:nvSpPr>
        <p:spPr>
          <a:xfrm>
            <a:off x="199564" y="822659"/>
            <a:ext cx="3452997" cy="579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750"/>
              </a:lnSpc>
            </a:pPr>
            <a:r>
              <a:rPr lang="pt-BR" sz="3600" b="1" dirty="0">
                <a:latin typeface="+mj-lt"/>
                <a:ea typeface="Esphimere" panose="020B0603030202020204" pitchFamily="34" charset="0"/>
              </a:rPr>
              <a:t>Linguagem HTML:</a:t>
            </a:r>
            <a:endParaRPr lang="pt-BR" sz="3600" b="1" dirty="0">
              <a:latin typeface="+mj-l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A966DF7-4463-20A1-152C-4461E952FA37}"/>
              </a:ext>
            </a:extLst>
          </p:cNvPr>
          <p:cNvSpPr/>
          <p:nvPr/>
        </p:nvSpPr>
        <p:spPr>
          <a:xfrm>
            <a:off x="169497" y="1402369"/>
            <a:ext cx="11853006" cy="4446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Algumas considerações:</a:t>
            </a:r>
            <a:endParaRPr lang="pt-B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Calibri" panose="020F0502020204030204" pitchFamily="34" charset="0"/>
              <a:buChar char="•"/>
            </a:pP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Uma página é formada por marcações;</a:t>
            </a:r>
            <a:endParaRPr lang="pt-B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Calibri" panose="020F0502020204030204" pitchFamily="34" charset="0"/>
              <a:buChar char="•"/>
            </a:pP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Uma marcação (</a:t>
            </a:r>
            <a:r>
              <a:rPr lang="pt-BR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tag</a:t>
            </a: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em inglês) é muitas vezes chamada de elemento HTML;</a:t>
            </a:r>
            <a:endParaRPr lang="pt-B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Calibri" panose="020F0502020204030204" pitchFamily="34" charset="0"/>
              <a:buChar char="•"/>
            </a:pP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Um documento HTML possui a extensão .</a:t>
            </a:r>
            <a:r>
              <a:rPr lang="pt-BR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html</a:t>
            </a: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ou .</a:t>
            </a:r>
            <a:r>
              <a:rPr lang="pt-BR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htm</a:t>
            </a: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;</a:t>
            </a:r>
            <a:endParaRPr lang="pt-B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pt-B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O documento HTML tem como marcação raiz o </a:t>
            </a:r>
            <a:r>
              <a:rPr lang="en-US" sz="20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&lt;html&gt;</a:t>
            </a:r>
            <a:r>
              <a:rPr lang="pt-BR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, ou seja, </a:t>
            </a:r>
            <a:r>
              <a:rPr lang="pt-BR" sz="20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todo</a:t>
            </a:r>
            <a:r>
              <a:rPr lang="pt-BR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 o documento HTML deverá ser filho do elemento raiz. Em outras palavras, o conteúdo do documento será o conteúdo entre as marcações </a:t>
            </a:r>
            <a:r>
              <a:rPr lang="pt-BR" sz="20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lang="pt-BR" sz="200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html</a:t>
            </a:r>
            <a:r>
              <a:rPr lang="pt-BR" sz="20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&gt; &lt;</a:t>
            </a:r>
            <a:r>
              <a:rPr lang="pt-BR" sz="2000" dirty="0">
                <a:solidFill>
                  <a:srgbClr val="8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/</a:t>
            </a:r>
            <a:r>
              <a:rPr lang="pt-BR" sz="200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html</a:t>
            </a:r>
            <a:r>
              <a:rPr lang="pt-BR" sz="20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r>
              <a:rPr lang="pt-BR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endParaRPr lang="pt-BR" sz="20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pt-BR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517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2C6C23-368E-BE28-0CD7-6861DBBB85F9}"/>
              </a:ext>
            </a:extLst>
          </p:cNvPr>
          <p:cNvSpPr/>
          <p:nvPr/>
        </p:nvSpPr>
        <p:spPr>
          <a:xfrm>
            <a:off x="199564" y="822659"/>
            <a:ext cx="3452997" cy="579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750"/>
              </a:lnSpc>
            </a:pPr>
            <a:r>
              <a:rPr lang="pt-BR" sz="3600" b="1" dirty="0">
                <a:latin typeface="+mj-lt"/>
                <a:ea typeface="Esphimere" panose="020B0603030202020204" pitchFamily="34" charset="0"/>
              </a:rPr>
              <a:t>Linguagem HTML:</a:t>
            </a:r>
            <a:endParaRPr lang="pt-BR" sz="3600" b="1" dirty="0">
              <a:latin typeface="+mj-l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A966DF7-4463-20A1-152C-4461E952FA37}"/>
              </a:ext>
            </a:extLst>
          </p:cNvPr>
          <p:cNvSpPr/>
          <p:nvPr/>
        </p:nvSpPr>
        <p:spPr>
          <a:xfrm>
            <a:off x="169497" y="1402369"/>
            <a:ext cx="11853006" cy="5310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Algumas considerações:</a:t>
            </a:r>
          </a:p>
          <a:p>
            <a:pPr algn="just">
              <a:lnSpc>
                <a:spcPct val="150000"/>
              </a:lnSpc>
            </a:pPr>
            <a:endParaRPr lang="pt-BR" sz="24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&lt;!DOCTYPE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html</a:t>
            </a:r>
            <a:r>
              <a:rPr lang="en-US" sz="18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endParaRPr lang="pt-BR" sz="18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&lt;html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lang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en-US" sz="18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"pt-BR"</a:t>
            </a:r>
            <a:r>
              <a:rPr lang="en-US" sz="18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endParaRPr lang="pt-BR" sz="18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&lt;head&gt;</a:t>
            </a:r>
            <a:endParaRPr lang="pt-BR" sz="18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    </a:t>
            </a:r>
            <a:r>
              <a:rPr lang="pt-BR" sz="18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&lt;meta</a:t>
            </a: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charset</a:t>
            </a: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pt-BR" sz="18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"utf-8"</a:t>
            </a:r>
            <a:r>
              <a:rPr lang="pt-BR" sz="18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endParaRPr lang="pt-BR" sz="18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18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&lt;title&gt;</a:t>
            </a:r>
            <a:r>
              <a:rPr lang="en-US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Exemplo</a:t>
            </a:r>
            <a:r>
              <a:rPr lang="en-US" sz="18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&lt;/title&gt;</a:t>
            </a:r>
            <a:endParaRPr lang="pt-BR" sz="18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r>
              <a:rPr lang="en-US" sz="18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&lt;/head&gt;</a:t>
            </a:r>
            <a:endParaRPr lang="pt-BR" sz="18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r>
              <a:rPr lang="pt-BR" sz="18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&lt;body&gt;</a:t>
            </a:r>
            <a:endParaRPr lang="pt-BR" sz="18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    </a:t>
            </a:r>
            <a:r>
              <a:rPr lang="pt-BR" sz="18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&lt;p&gt;</a:t>
            </a: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Boa noite</a:t>
            </a:r>
            <a:r>
              <a:rPr lang="pt-BR" sz="18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&lt;/p&gt;</a:t>
            </a:r>
            <a:endParaRPr lang="pt-BR" sz="18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    </a:t>
            </a:r>
            <a:r>
              <a:rPr lang="pt-BR" sz="18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&lt;/body&gt;</a:t>
            </a:r>
            <a:endParaRPr lang="pt-BR" sz="18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BR" sz="18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180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18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3BB3489D-55A4-C7BF-0A2E-EB9CFC3E7322}"/>
              </a:ext>
            </a:extLst>
          </p:cNvPr>
          <p:cNvCxnSpPr>
            <a:cxnSpLocks/>
          </p:cNvCxnSpPr>
          <p:nvPr/>
        </p:nvCxnSpPr>
        <p:spPr>
          <a:xfrm>
            <a:off x="317770" y="3346315"/>
            <a:ext cx="0" cy="308366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4C28CFB0-67BD-05AA-2816-2E4C83749C21}"/>
              </a:ext>
            </a:extLst>
          </p:cNvPr>
          <p:cNvCxnSpPr>
            <a:cxnSpLocks/>
          </p:cNvCxnSpPr>
          <p:nvPr/>
        </p:nvCxnSpPr>
        <p:spPr>
          <a:xfrm>
            <a:off x="771727" y="3677055"/>
            <a:ext cx="0" cy="107004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8A49182F-7E0B-D8C8-AD0F-C801DB0EC402}"/>
              </a:ext>
            </a:extLst>
          </p:cNvPr>
          <p:cNvCxnSpPr>
            <a:cxnSpLocks/>
          </p:cNvCxnSpPr>
          <p:nvPr/>
        </p:nvCxnSpPr>
        <p:spPr>
          <a:xfrm>
            <a:off x="791182" y="5311303"/>
            <a:ext cx="0" cy="65823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777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2C6C23-368E-BE28-0CD7-6861DBBB85F9}"/>
              </a:ext>
            </a:extLst>
          </p:cNvPr>
          <p:cNvSpPr/>
          <p:nvPr/>
        </p:nvSpPr>
        <p:spPr>
          <a:xfrm>
            <a:off x="199564" y="822659"/>
            <a:ext cx="3452997" cy="579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750"/>
              </a:lnSpc>
            </a:pPr>
            <a:r>
              <a:rPr lang="pt-BR" sz="3600" b="1" dirty="0">
                <a:latin typeface="+mj-lt"/>
                <a:ea typeface="Esphimere" panose="020B0603030202020204" pitchFamily="34" charset="0"/>
              </a:rPr>
              <a:t>Linguagem HTML:</a:t>
            </a:r>
            <a:endParaRPr lang="pt-BR" sz="3600" b="1" dirty="0">
              <a:latin typeface="+mj-l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A966DF7-4463-20A1-152C-4461E952FA37}"/>
              </a:ext>
            </a:extLst>
          </p:cNvPr>
          <p:cNvSpPr/>
          <p:nvPr/>
        </p:nvSpPr>
        <p:spPr>
          <a:xfrm>
            <a:off x="169497" y="1402369"/>
            <a:ext cx="11853006" cy="473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Estrutura de um documento HTML</a:t>
            </a:r>
            <a:r>
              <a:rPr lang="pt-BR" sz="3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</a:t>
            </a:r>
          </a:p>
          <a:p>
            <a:pPr marL="342900" lvl="0" indent="-342900" algn="just">
              <a:lnSpc>
                <a:spcPct val="150000"/>
              </a:lnSpc>
              <a:buFont typeface="Calibri" panose="020F0502020204030204" pitchFamily="34" charset="0"/>
              <a:buChar char="•"/>
            </a:pPr>
            <a:r>
              <a:rPr lang="pt-BR" sz="19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&lt;!DOCTYPE</a:t>
            </a:r>
            <a:r>
              <a:rPr lang="pt-BR" sz="19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pt-BR" sz="1900" dirty="0" err="1">
                <a:solidFill>
                  <a:srgbClr val="E5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html</a:t>
            </a:r>
            <a:r>
              <a:rPr lang="pt-BR" sz="19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r>
              <a:rPr lang="pt-BR" sz="19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deve ser colocado no topo do documento. O navegador usa o atributo </a:t>
            </a:r>
            <a:r>
              <a:rPr lang="pt-BR" sz="1900" dirty="0" err="1">
                <a:solidFill>
                  <a:srgbClr val="E5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html</a:t>
            </a:r>
            <a:r>
              <a:rPr lang="pt-BR" sz="19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do </a:t>
            </a:r>
            <a:r>
              <a:rPr lang="pt-BR" sz="19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DOCTYPE</a:t>
            </a:r>
            <a:r>
              <a:rPr lang="pt-BR" sz="19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para saber a versão que o documento HTML foi escrito. O atributo </a:t>
            </a:r>
            <a:r>
              <a:rPr lang="pt-BR" sz="1900" dirty="0" err="1">
                <a:solidFill>
                  <a:srgbClr val="E5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html</a:t>
            </a:r>
            <a:r>
              <a:rPr lang="pt-BR" sz="19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em </a:t>
            </a:r>
            <a:r>
              <a:rPr lang="pt-BR" sz="19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&lt;!DOCTYPE</a:t>
            </a:r>
            <a:r>
              <a:rPr lang="pt-BR" sz="19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pt-BR" sz="1900" dirty="0" err="1">
                <a:solidFill>
                  <a:srgbClr val="E5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html</a:t>
            </a:r>
            <a:r>
              <a:rPr lang="pt-BR" sz="19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r>
              <a:rPr lang="pt-BR" sz="19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indica que o documento está na versão HTML 5 (última versão disponível).</a:t>
            </a:r>
            <a:endParaRPr lang="pt-BR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0215" algn="just">
              <a:lnSpc>
                <a:spcPct val="150000"/>
              </a:lnSpc>
            </a:pPr>
            <a:r>
              <a:rPr lang="pt-BR" sz="19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Observação: </a:t>
            </a:r>
            <a:r>
              <a:rPr lang="pt-BR" sz="19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DOCTYPE</a:t>
            </a:r>
            <a:r>
              <a:rPr lang="pt-BR" sz="19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não é considerado marcação.</a:t>
            </a:r>
            <a:endParaRPr lang="pt-BR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Calibri" panose="020F0502020204030204" pitchFamily="34" charset="0"/>
              <a:buChar char="•"/>
            </a:pPr>
            <a:r>
              <a:rPr lang="pt-BR" sz="19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lang="pt-BR" sz="190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html</a:t>
            </a:r>
            <a:r>
              <a:rPr lang="pt-BR" sz="19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&gt; &lt;/</a:t>
            </a:r>
            <a:r>
              <a:rPr lang="pt-BR" sz="190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html</a:t>
            </a:r>
            <a:r>
              <a:rPr lang="pt-BR" sz="19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r>
              <a:rPr lang="pt-BR" sz="19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 as </a:t>
            </a:r>
            <a:r>
              <a:rPr lang="pt-BR" sz="19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marcaçõe</a:t>
            </a:r>
            <a:r>
              <a:rPr lang="pt-BR" sz="19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pt-BR" sz="19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lang="pt-BR" sz="190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html</a:t>
            </a:r>
            <a:r>
              <a:rPr lang="pt-BR" sz="19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r>
              <a:rPr lang="pt-BR" sz="19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envolve o conteúdo da página inteira e é conhecido como o "elemento raiz" da página HTML. Dentro das marcações </a:t>
            </a:r>
            <a:r>
              <a:rPr lang="pt-BR" sz="190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html</a:t>
            </a:r>
            <a:r>
              <a:rPr lang="pt-BR" sz="19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devem estar apenas as marcações </a:t>
            </a:r>
            <a:r>
              <a:rPr lang="pt-BR" sz="190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head</a:t>
            </a:r>
            <a:r>
              <a:rPr lang="pt-BR" sz="19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e </a:t>
            </a:r>
            <a:r>
              <a:rPr lang="pt-BR" sz="19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body</a:t>
            </a:r>
            <a:r>
              <a:rPr lang="pt-BR" sz="19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ou seja, as marcações </a:t>
            </a:r>
            <a:r>
              <a:rPr lang="pt-BR" sz="190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head</a:t>
            </a:r>
            <a:r>
              <a:rPr lang="pt-BR" sz="19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e </a:t>
            </a:r>
            <a:r>
              <a:rPr lang="pt-BR" sz="19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body</a:t>
            </a:r>
            <a:r>
              <a:rPr lang="pt-BR" sz="19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são consideradas filhas da marcação </a:t>
            </a:r>
            <a:r>
              <a:rPr lang="pt-BR" sz="190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html</a:t>
            </a:r>
            <a:r>
              <a:rPr lang="pt-BR" sz="19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;</a:t>
            </a:r>
            <a:endParaRPr lang="pt-BR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"/>
            </a:pPr>
            <a:r>
              <a:rPr lang="pt-BR" sz="19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 atributo </a:t>
            </a:r>
            <a:r>
              <a:rPr lang="pt-BR" sz="1900" dirty="0" err="1">
                <a:solidFill>
                  <a:srgbClr val="E5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lang</a:t>
            </a:r>
            <a:r>
              <a:rPr lang="pt-BR" sz="19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na marcação </a:t>
            </a:r>
            <a:r>
              <a:rPr lang="pt-BR" sz="190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html</a:t>
            </a:r>
            <a:r>
              <a:rPr lang="pt-BR" sz="19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é usado para indicar o idioma do texto da página. Este recurso é interessante para os sites de buscas.</a:t>
            </a:r>
            <a:endParaRPr lang="pt-BR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111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2C6C23-368E-BE28-0CD7-6861DBBB85F9}"/>
              </a:ext>
            </a:extLst>
          </p:cNvPr>
          <p:cNvSpPr/>
          <p:nvPr/>
        </p:nvSpPr>
        <p:spPr>
          <a:xfrm>
            <a:off x="199564" y="822659"/>
            <a:ext cx="3452997" cy="579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750"/>
              </a:lnSpc>
            </a:pPr>
            <a:r>
              <a:rPr lang="pt-BR" sz="3600" b="1" dirty="0">
                <a:latin typeface="+mj-lt"/>
                <a:ea typeface="Esphimere" panose="020B0603030202020204" pitchFamily="34" charset="0"/>
              </a:rPr>
              <a:t>Linguagem HTML:</a:t>
            </a:r>
            <a:endParaRPr lang="pt-BR" sz="3600" b="1" dirty="0">
              <a:latin typeface="+mj-l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A966DF7-4463-20A1-152C-4461E952FA37}"/>
              </a:ext>
            </a:extLst>
          </p:cNvPr>
          <p:cNvSpPr/>
          <p:nvPr/>
        </p:nvSpPr>
        <p:spPr>
          <a:xfrm>
            <a:off x="169497" y="1402369"/>
            <a:ext cx="11853006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Estrutura de um documento HTML</a:t>
            </a:r>
            <a:r>
              <a:rPr lang="pt-BR" sz="3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</a:t>
            </a:r>
          </a:p>
          <a:p>
            <a:pPr marL="342900" lvl="0" indent="-342900" algn="just">
              <a:lnSpc>
                <a:spcPct val="150000"/>
              </a:lnSpc>
              <a:buFont typeface="Calibri" panose="020F0502020204030204" pitchFamily="34" charset="0"/>
              <a:buChar char="•"/>
            </a:pPr>
            <a:r>
              <a:rPr lang="pt-BR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head</a:t>
            </a:r>
            <a:r>
              <a:rPr lang="pt-BR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&gt; &lt;/</a:t>
            </a:r>
            <a:r>
              <a:rPr lang="pt-BR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head</a:t>
            </a:r>
            <a:r>
              <a:rPr lang="pt-BR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r>
              <a:rPr lang="pt-BR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 o </a:t>
            </a:r>
            <a:r>
              <a:rPr lang="pt-BR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head</a:t>
            </a:r>
            <a:r>
              <a:rPr lang="pt-BR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de um documento HTML é a parte que não é exibida no navegador quando a página é renderizada (exibida). O elemento </a:t>
            </a:r>
            <a:r>
              <a:rPr lang="pt-BR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head</a:t>
            </a:r>
            <a:r>
              <a:rPr lang="pt-BR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recebe as marcações utilizadas para instruir o navegador na construção da página, tais como:</a:t>
            </a:r>
            <a:endParaRPr lang="pt-B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"/>
            </a:pPr>
            <a:r>
              <a:rPr lang="pt-BR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As marcações </a:t>
            </a:r>
            <a:r>
              <a:rPr lang="pt-BR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meta</a:t>
            </a:r>
            <a:r>
              <a:rPr lang="pt-BR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 são usadas para definir metadados da página. Os metadados são definidos pelos atributos da marcação </a:t>
            </a:r>
            <a:r>
              <a:rPr lang="pt-BR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meta</a:t>
            </a:r>
            <a:r>
              <a:rPr lang="pt-BR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:</a:t>
            </a:r>
            <a:endParaRPr lang="pt-BR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pt-BR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&lt;meta</a:t>
            </a:r>
            <a:r>
              <a:rPr lang="pt-BR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charset</a:t>
            </a:r>
            <a:r>
              <a:rPr lang="pt-BR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"utf-8"</a:t>
            </a:r>
            <a:r>
              <a:rPr lang="pt-BR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indica ao navegador a codificação dos caracteres do documento. Quando o navegador renderiza a página usando uma codificação diferente da usada na criação da página, os caracteres acentuados e cedilha podem ser exibidos errados, tal como, na palavra Sebastião (</a:t>
            </a:r>
            <a:r>
              <a:rPr lang="pt-BR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SebastiÃƒÂ£o</a:t>
            </a:r>
            <a:r>
              <a:rPr lang="pt-BR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);</a:t>
            </a:r>
            <a:endParaRPr lang="pt-BR" dirty="0">
              <a:solidFill>
                <a:srgbClr val="8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  <a:p>
            <a:pPr marL="1143000" lvl="2" indent="-228600" algn="just">
              <a:lnSpc>
                <a:spcPct val="150000"/>
              </a:lnSpc>
              <a:buFont typeface="Wingdings" panose="05000000000000000000" pitchFamily="2" charset="2"/>
              <a:buChar char=""/>
            </a:pPr>
            <a:r>
              <a:rPr lang="pt-BR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&lt;meta</a:t>
            </a:r>
            <a:r>
              <a:rPr lang="pt-BR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name</a:t>
            </a:r>
            <a:r>
              <a:rPr lang="pt-BR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pt-BR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"</a:t>
            </a:r>
            <a:r>
              <a:rPr lang="pt-BR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viewport</a:t>
            </a:r>
            <a:r>
              <a:rPr lang="pt-BR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"</a:t>
            </a:r>
            <a:r>
              <a:rPr lang="pt-BR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content</a:t>
            </a:r>
            <a:r>
              <a:rPr lang="pt-BR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pt-BR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"</a:t>
            </a:r>
            <a:r>
              <a:rPr lang="pt-BR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width</a:t>
            </a:r>
            <a:r>
              <a:rPr lang="pt-BR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=device-</a:t>
            </a:r>
            <a:r>
              <a:rPr lang="pt-BR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width</a:t>
            </a:r>
            <a:r>
              <a:rPr lang="pt-BR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, </a:t>
            </a:r>
            <a:r>
              <a:rPr lang="pt-BR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initial-scale</a:t>
            </a:r>
            <a:r>
              <a:rPr lang="pt-BR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=1.0"</a:t>
            </a:r>
            <a:r>
              <a:rPr lang="pt-BR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r>
              <a:rPr lang="pt-BR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 especifica a área visível da página na tela. Varia de acordo com o dispositivo (navegador, celular etc.).</a:t>
            </a:r>
            <a:endParaRPr lang="pt-BR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367790" algn="just">
              <a:lnSpc>
                <a:spcPct val="150000"/>
              </a:lnSpc>
            </a:pPr>
            <a:r>
              <a:rPr lang="pt-BR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width</a:t>
            </a:r>
            <a:r>
              <a:rPr lang="pt-BR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=device-</a:t>
            </a:r>
            <a:r>
              <a:rPr lang="pt-BR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width</a:t>
            </a:r>
            <a:r>
              <a:rPr lang="pt-BR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 define que a página deve ocupar a largura da tela.</a:t>
            </a:r>
            <a:endParaRPr lang="pt-BR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367790" algn="just">
              <a:lnSpc>
                <a:spcPct val="150000"/>
              </a:lnSpc>
            </a:pPr>
            <a:r>
              <a:rPr lang="pt-BR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initial-scale</a:t>
            </a:r>
            <a:r>
              <a:rPr lang="pt-BR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=1.0 </a:t>
            </a:r>
            <a:r>
              <a:rPr lang="pt-BR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define o zoom ao exibir a página.</a:t>
            </a:r>
            <a:endParaRPr lang="pt-BR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BR" sz="1900" dirty="0">
              <a:solidFill>
                <a:srgbClr val="8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297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2C6C23-368E-BE28-0CD7-6861DBBB85F9}"/>
              </a:ext>
            </a:extLst>
          </p:cNvPr>
          <p:cNvSpPr/>
          <p:nvPr/>
        </p:nvSpPr>
        <p:spPr>
          <a:xfrm>
            <a:off x="199564" y="822659"/>
            <a:ext cx="3452997" cy="579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750"/>
              </a:lnSpc>
            </a:pPr>
            <a:r>
              <a:rPr lang="pt-BR" sz="3600" b="1" dirty="0">
                <a:latin typeface="+mj-lt"/>
                <a:ea typeface="Esphimere" panose="020B0603030202020204" pitchFamily="34" charset="0"/>
              </a:rPr>
              <a:t>Linguagem HTML:</a:t>
            </a:r>
            <a:endParaRPr lang="pt-BR" sz="3600" b="1" dirty="0">
              <a:latin typeface="+mj-l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A966DF7-4463-20A1-152C-4461E952FA37}"/>
              </a:ext>
            </a:extLst>
          </p:cNvPr>
          <p:cNvSpPr/>
          <p:nvPr/>
        </p:nvSpPr>
        <p:spPr>
          <a:xfrm>
            <a:off x="169497" y="1402369"/>
            <a:ext cx="11853006" cy="331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Estrutura de um documento HTML</a:t>
            </a:r>
            <a:r>
              <a:rPr lang="pt-BR" sz="3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"/>
            </a:pPr>
            <a:r>
              <a:rPr lang="pt-BR" sz="19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lang="pt-BR" sz="190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title</a:t>
            </a:r>
            <a:r>
              <a:rPr lang="pt-BR" sz="19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r>
              <a:rPr lang="pt-BR" sz="19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Exemplo</a:t>
            </a:r>
            <a:r>
              <a:rPr lang="pt-BR" sz="19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&lt;/</a:t>
            </a:r>
            <a:r>
              <a:rPr lang="pt-BR" sz="190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title</a:t>
            </a:r>
            <a:r>
              <a:rPr lang="pt-BR" sz="19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r>
              <a:rPr lang="pt-BR" sz="19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 o conteúdo da marcação será o título da página. Aparecerá na guia do navegador na qual a página está carregada e é usado para descrevê-la quando o usuário salvar nos favoritos.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"/>
            </a:pPr>
            <a:endParaRPr lang="pt-BR" sz="19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Calibri" panose="020F0502020204030204" pitchFamily="34" charset="0"/>
              <a:buChar char="•"/>
            </a:pPr>
            <a:r>
              <a:rPr lang="pt-BR" sz="19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&lt;body&gt; &lt;/body&gt;</a:t>
            </a:r>
            <a:r>
              <a:rPr lang="pt-BR" sz="19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 o elemento </a:t>
            </a:r>
            <a:r>
              <a:rPr lang="pt-BR" sz="19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body</a:t>
            </a:r>
            <a:r>
              <a:rPr lang="pt-BR" sz="19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contém aquilo que será exibido na tela do navegador. O conteúdo serão outras marcações, tais como, marcações de parágrafo </a:t>
            </a:r>
            <a:r>
              <a:rPr lang="pt-BR" sz="19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&lt;p&gt;</a:t>
            </a:r>
            <a:r>
              <a:rPr lang="pt-BR" sz="19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divisão </a:t>
            </a:r>
            <a:r>
              <a:rPr lang="pt-BR" sz="19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lang="pt-BR" sz="190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div</a:t>
            </a:r>
            <a:r>
              <a:rPr lang="pt-BR" sz="19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r>
              <a:rPr lang="pt-BR" sz="19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hiperlink </a:t>
            </a:r>
            <a:r>
              <a:rPr lang="pt-BR" sz="19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&lt;a&gt;</a:t>
            </a:r>
            <a:r>
              <a:rPr lang="pt-BR" sz="19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etc.</a:t>
            </a:r>
            <a:endParaRPr lang="pt-BR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BR" sz="1900" dirty="0">
              <a:solidFill>
                <a:srgbClr val="8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474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2C6C23-368E-BE28-0CD7-6861DBBB85F9}"/>
              </a:ext>
            </a:extLst>
          </p:cNvPr>
          <p:cNvSpPr/>
          <p:nvPr/>
        </p:nvSpPr>
        <p:spPr>
          <a:xfrm>
            <a:off x="199564" y="822659"/>
            <a:ext cx="3452997" cy="579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750"/>
              </a:lnSpc>
            </a:pPr>
            <a:r>
              <a:rPr lang="pt-BR" sz="3600" b="1" dirty="0">
                <a:latin typeface="+mj-lt"/>
                <a:ea typeface="Esphimere" panose="020B0603030202020204" pitchFamily="34" charset="0"/>
              </a:rPr>
              <a:t>Linguagem HTML:</a:t>
            </a:r>
            <a:endParaRPr lang="pt-BR" sz="3600" b="1" dirty="0">
              <a:latin typeface="+mj-l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A966DF7-4463-20A1-152C-4461E952FA37}"/>
              </a:ext>
            </a:extLst>
          </p:cNvPr>
          <p:cNvSpPr/>
          <p:nvPr/>
        </p:nvSpPr>
        <p:spPr>
          <a:xfrm>
            <a:off x="169497" y="1402369"/>
            <a:ext cx="11853006" cy="3366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Comentários no HTML:</a:t>
            </a:r>
          </a:p>
          <a:p>
            <a:pPr algn="just">
              <a:lnSpc>
                <a:spcPct val="150000"/>
              </a:lnSpc>
            </a:pP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Os marcadores </a:t>
            </a:r>
            <a:r>
              <a:rPr lang="pt-BR" sz="20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&lt;!--</a:t>
            </a: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e </a:t>
            </a:r>
            <a:r>
              <a:rPr lang="pt-BR" sz="20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--&gt;</a:t>
            </a: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são usados para delimitar o bloco a ser ignorado pelo navegador, isto é, ficará invisível para o usuário na tela do navegador. No exemplo a seguir as marcações </a:t>
            </a:r>
            <a:r>
              <a:rPr lang="pt-BR" sz="20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&lt;p&gt;Boa tarde&lt;/p&gt; </a:t>
            </a: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 </a:t>
            </a:r>
            <a:r>
              <a:rPr lang="pt-BR" sz="20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&lt;p&gt;Boa noite&lt;/p&gt;</a:t>
            </a: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não foram renderizadas na tela do navegador.</a:t>
            </a:r>
            <a:endParaRPr lang="pt-B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As marcações de comentários são usadas para ignorar um bloco de código ou para o programador deixar alguma descrição para outros programadores, assim como aconteceu em </a:t>
            </a:r>
            <a:r>
              <a:rPr lang="pt-BR" sz="20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&lt;!-- exemplo de uso de comentários --&gt;</a:t>
            </a: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endParaRPr lang="pt-B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043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2C6C23-368E-BE28-0CD7-6861DBBB85F9}"/>
              </a:ext>
            </a:extLst>
          </p:cNvPr>
          <p:cNvSpPr/>
          <p:nvPr/>
        </p:nvSpPr>
        <p:spPr>
          <a:xfrm>
            <a:off x="199564" y="822659"/>
            <a:ext cx="3452997" cy="579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750"/>
              </a:lnSpc>
            </a:pPr>
            <a:r>
              <a:rPr lang="pt-BR" sz="3600" b="1" dirty="0">
                <a:latin typeface="+mj-lt"/>
                <a:ea typeface="Esphimere" panose="020B0603030202020204" pitchFamily="34" charset="0"/>
              </a:rPr>
              <a:t>Linguagem HTML:</a:t>
            </a:r>
            <a:endParaRPr lang="pt-BR" sz="3600" b="1" dirty="0">
              <a:latin typeface="+mj-lt"/>
            </a:endParaRP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9DBC4B3E-4EAC-1E12-4D21-86BD1D62B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448417"/>
              </p:ext>
            </p:extLst>
          </p:nvPr>
        </p:nvGraphicFramePr>
        <p:xfrm>
          <a:off x="398834" y="1607490"/>
          <a:ext cx="9105088" cy="4851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41369">
                  <a:extLst>
                    <a:ext uri="{9D8B030D-6E8A-4147-A177-3AD203B41FA5}">
                      <a16:colId xmlns:a16="http://schemas.microsoft.com/office/drawing/2014/main" val="4263904781"/>
                    </a:ext>
                  </a:extLst>
                </a:gridCol>
                <a:gridCol w="3363719">
                  <a:extLst>
                    <a:ext uri="{9D8B030D-6E8A-4147-A177-3AD203B41FA5}">
                      <a16:colId xmlns:a16="http://schemas.microsoft.com/office/drawing/2014/main" val="3047219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800" b="1" kern="1200" dirty="0">
                          <a:solidFill>
                            <a:schemeClr val="tx1"/>
                          </a:solidFill>
                          <a:effectLst/>
                        </a:rPr>
                        <a:t>Código do arquivo index.html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kern="1200" dirty="0">
                          <a:solidFill>
                            <a:schemeClr val="tx1"/>
                          </a:solidFill>
                          <a:effectLst/>
                        </a:rPr>
                        <a:t>Resultado no navegador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144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  <a:p>
                      <a:endParaRPr lang="pt-BR" dirty="0"/>
                    </a:p>
                    <a:p>
                      <a:endParaRPr lang="pt-BR" dirty="0"/>
                    </a:p>
                    <a:p>
                      <a:endParaRPr lang="pt-BR" dirty="0"/>
                    </a:p>
                    <a:p>
                      <a:endParaRPr lang="pt-BR" dirty="0"/>
                    </a:p>
                    <a:p>
                      <a:endParaRPr lang="pt-BR" dirty="0"/>
                    </a:p>
                    <a:p>
                      <a:endParaRPr lang="pt-BR" dirty="0"/>
                    </a:p>
                    <a:p>
                      <a:endParaRPr lang="pt-BR" dirty="0"/>
                    </a:p>
                    <a:p>
                      <a:endParaRPr lang="pt-BR" dirty="0"/>
                    </a:p>
                    <a:p>
                      <a:endParaRPr lang="pt-BR" dirty="0"/>
                    </a:p>
                    <a:p>
                      <a:endParaRPr lang="pt-BR" dirty="0"/>
                    </a:p>
                    <a:p>
                      <a:endParaRPr lang="pt-BR" dirty="0"/>
                    </a:p>
                    <a:p>
                      <a:endParaRPr lang="pt-BR" dirty="0"/>
                    </a:p>
                    <a:p>
                      <a:endParaRPr lang="pt-BR" dirty="0"/>
                    </a:p>
                    <a:p>
                      <a:endParaRPr lang="pt-BR" dirty="0"/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Bom dia</a:t>
                      </a:r>
                    </a:p>
                    <a:p>
                      <a:endParaRPr lang="pt-B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pt-B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Boa semana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194617"/>
                  </a:ext>
                </a:extLst>
              </a:tr>
            </a:tbl>
          </a:graphicData>
        </a:graphic>
      </p:graphicFrame>
      <p:pic>
        <p:nvPicPr>
          <p:cNvPr id="10" name="Imagem 9">
            <a:extLst>
              <a:ext uri="{FF2B5EF4-FFF2-40B4-BE49-F238E27FC236}">
                <a16:creationId xmlns:a16="http://schemas.microsoft.com/office/drawing/2014/main" id="{40423116-0F52-53D8-583D-27F1A32F4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2148367"/>
            <a:ext cx="4699813" cy="4266749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61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308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2C6C23-368E-BE28-0CD7-6861DBBB85F9}"/>
              </a:ext>
            </a:extLst>
          </p:cNvPr>
          <p:cNvSpPr/>
          <p:nvPr/>
        </p:nvSpPr>
        <p:spPr>
          <a:xfrm>
            <a:off x="199564" y="822659"/>
            <a:ext cx="3452997" cy="579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750"/>
              </a:lnSpc>
            </a:pPr>
            <a:r>
              <a:rPr lang="pt-BR" sz="3600" b="1" dirty="0">
                <a:latin typeface="+mj-lt"/>
                <a:ea typeface="Esphimere" panose="020B0603030202020204" pitchFamily="34" charset="0"/>
              </a:rPr>
              <a:t>Linguagem HTML:</a:t>
            </a:r>
            <a:endParaRPr lang="pt-BR" sz="3600" b="1" dirty="0">
              <a:latin typeface="+mj-l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A966DF7-4463-20A1-152C-4461E952FA37}"/>
              </a:ext>
            </a:extLst>
          </p:cNvPr>
          <p:cNvSpPr/>
          <p:nvPr/>
        </p:nvSpPr>
        <p:spPr>
          <a:xfrm>
            <a:off x="169497" y="1402369"/>
            <a:ext cx="11853006" cy="4191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romanUcPeriod"/>
            </a:pPr>
            <a:r>
              <a:rPr lang="pt-BR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Principais elementos do corpo de uma página HTML</a:t>
            </a:r>
            <a:endParaRPr lang="pt-B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 linguagem HTML possui vários marcadores e cada um possui a sua função na composição do documento HTML. Aqui serão apresentados apenas os mais utilizados na construção das páginas. Para mais detalhes veja a lista de marcações em </a:t>
            </a:r>
            <a:r>
              <a:rPr lang="pt-BR" sz="20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2"/>
              </a:rPr>
              <a:t>https://developer.mozilla.org/</a:t>
            </a:r>
            <a:r>
              <a:rPr lang="pt-BR" sz="2000" u="sng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2"/>
              </a:rPr>
              <a:t>pt</a:t>
            </a:r>
            <a:r>
              <a:rPr lang="pt-BR" sz="20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2"/>
              </a:rPr>
              <a:t>-BR/</a:t>
            </a:r>
            <a:r>
              <a:rPr lang="pt-BR" sz="2000" u="sng" dirty="0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2"/>
              </a:rPr>
              <a:t>docs</a:t>
            </a:r>
            <a:r>
              <a:rPr lang="pt-BR" sz="20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2"/>
              </a:rPr>
              <a:t>/Web/HTML/Element</a:t>
            </a: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pt-BR" sz="20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Títulos</a:t>
            </a:r>
            <a:endParaRPr lang="pt-B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Os elementos HTML </a:t>
            </a:r>
            <a:r>
              <a:rPr lang="pt-BR" sz="20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&lt;h1&gt;</a:t>
            </a: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 </a:t>
            </a:r>
            <a:r>
              <a:rPr lang="pt-BR" sz="20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&lt;h6&gt;</a:t>
            </a: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representam seis níveis de título de seção. </a:t>
            </a:r>
            <a:r>
              <a:rPr lang="pt-BR" sz="20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&lt;h1&gt;</a:t>
            </a: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é o nível de seção mais alto e </a:t>
            </a:r>
            <a:r>
              <a:rPr lang="pt-BR" sz="20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&lt;h6&gt;</a:t>
            </a: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é o mais baixo.</a:t>
            </a:r>
            <a:endParaRPr lang="pt-B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pt-B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061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2C6C23-368E-BE28-0CD7-6861DBBB85F9}"/>
              </a:ext>
            </a:extLst>
          </p:cNvPr>
          <p:cNvSpPr/>
          <p:nvPr/>
        </p:nvSpPr>
        <p:spPr>
          <a:xfrm>
            <a:off x="199564" y="822659"/>
            <a:ext cx="3452997" cy="579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750"/>
              </a:lnSpc>
            </a:pPr>
            <a:r>
              <a:rPr lang="pt-BR" sz="3600" b="1" dirty="0">
                <a:latin typeface="+mj-lt"/>
                <a:ea typeface="Esphimere" panose="020B0603030202020204" pitchFamily="34" charset="0"/>
              </a:rPr>
              <a:t>Linguagem HTML:</a:t>
            </a:r>
            <a:endParaRPr lang="pt-BR" sz="3600" b="1" dirty="0">
              <a:latin typeface="+mj-l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C04BB7A-B814-550D-2E38-0447301B9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77" y="1402369"/>
            <a:ext cx="11347168" cy="493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901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8D14F32-BC6D-C4FB-CB72-73ED813F0EA2}"/>
              </a:ext>
            </a:extLst>
          </p:cNvPr>
          <p:cNvSpPr txBox="1"/>
          <p:nvPr/>
        </p:nvSpPr>
        <p:spPr>
          <a:xfrm>
            <a:off x="1040860" y="754434"/>
            <a:ext cx="99513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FATEC Prof. Francisco de Moura  - JACAREÍ</a:t>
            </a:r>
          </a:p>
          <a:p>
            <a:pPr algn="ctr"/>
            <a:r>
              <a:rPr lang="pt-BR" sz="3200" dirty="0"/>
              <a:t>DSM – 1º SEMESTRE 2024-2</a:t>
            </a:r>
          </a:p>
          <a:p>
            <a:pPr algn="ctr"/>
            <a:endParaRPr lang="pt-BR" sz="3200" dirty="0"/>
          </a:p>
          <a:p>
            <a:pPr algn="ctr"/>
            <a:endParaRPr lang="pt-BR" sz="3200" dirty="0"/>
          </a:p>
          <a:p>
            <a:pPr algn="ctr"/>
            <a:endParaRPr lang="pt-BR" sz="3200" dirty="0"/>
          </a:p>
          <a:p>
            <a:pPr algn="ctr"/>
            <a:r>
              <a:rPr lang="pt-BR" sz="3200" dirty="0"/>
              <a:t>PROGRAMAÇÃO WEB I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EA2891E-D4B6-20A4-B206-2101D78132BF}"/>
              </a:ext>
            </a:extLst>
          </p:cNvPr>
          <p:cNvSpPr txBox="1"/>
          <p:nvPr/>
        </p:nvSpPr>
        <p:spPr>
          <a:xfrm>
            <a:off x="1040860" y="4489789"/>
            <a:ext cx="99513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PROF. CLÁUDIO GOMES</a:t>
            </a:r>
          </a:p>
          <a:p>
            <a:pPr algn="ctr"/>
            <a:r>
              <a:rPr lang="pt-BR" sz="3200" dirty="0"/>
              <a:t>claudio.gomes5@fatec.sp.gov.br</a:t>
            </a:r>
          </a:p>
        </p:txBody>
      </p:sp>
    </p:spTree>
    <p:extLst>
      <p:ext uri="{BB962C8B-B14F-4D97-AF65-F5344CB8AC3E}">
        <p14:creationId xmlns:p14="http://schemas.microsoft.com/office/powerpoint/2010/main" val="2347594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2C6C23-368E-BE28-0CD7-6861DBBB85F9}"/>
              </a:ext>
            </a:extLst>
          </p:cNvPr>
          <p:cNvSpPr/>
          <p:nvPr/>
        </p:nvSpPr>
        <p:spPr>
          <a:xfrm>
            <a:off x="199564" y="822659"/>
            <a:ext cx="3452997" cy="579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750"/>
              </a:lnSpc>
            </a:pPr>
            <a:r>
              <a:rPr lang="pt-BR" sz="3600" b="1" dirty="0">
                <a:latin typeface="+mj-lt"/>
                <a:ea typeface="Esphimere" panose="020B0603030202020204" pitchFamily="34" charset="0"/>
              </a:rPr>
              <a:t>Linguagem HTML:</a:t>
            </a:r>
            <a:endParaRPr lang="pt-BR" sz="3600" b="1" dirty="0">
              <a:latin typeface="+mj-l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A966DF7-4463-20A1-152C-4461E952FA37}"/>
              </a:ext>
            </a:extLst>
          </p:cNvPr>
          <p:cNvSpPr/>
          <p:nvPr/>
        </p:nvSpPr>
        <p:spPr>
          <a:xfrm>
            <a:off x="169497" y="1222640"/>
            <a:ext cx="11853006" cy="1889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Parágrafo</a:t>
            </a:r>
            <a:endParaRPr lang="pt-B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 elemento </a:t>
            </a:r>
            <a:r>
              <a:rPr lang="pt-BR" sz="20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&lt;p&gt;</a:t>
            </a: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representa um parágrafo. Em mídias visuais, parágrafos são representados como blocos indentados de texto com a primeira letra avançada e separados por linhas em branco. Já em HTML, parágrafos são usados para agrupar conteúdos relacionados de qualquer tipo, como imagens e campos de um formulário.</a:t>
            </a:r>
            <a:endParaRPr lang="pt-BR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868D5AB-F509-89FF-4983-BAC1635F8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97" y="3112260"/>
            <a:ext cx="10130624" cy="362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264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2C6C23-368E-BE28-0CD7-6861DBBB85F9}"/>
              </a:ext>
            </a:extLst>
          </p:cNvPr>
          <p:cNvSpPr/>
          <p:nvPr/>
        </p:nvSpPr>
        <p:spPr>
          <a:xfrm>
            <a:off x="199564" y="822659"/>
            <a:ext cx="3452997" cy="579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750"/>
              </a:lnSpc>
            </a:pPr>
            <a:r>
              <a:rPr lang="pt-BR" sz="3600" b="1" dirty="0">
                <a:latin typeface="+mj-lt"/>
                <a:ea typeface="Esphimere" panose="020B0603030202020204" pitchFamily="34" charset="0"/>
              </a:rPr>
              <a:t>Linguagem HTML:</a:t>
            </a:r>
            <a:endParaRPr lang="pt-BR" sz="3600" b="1" dirty="0">
              <a:latin typeface="+mj-l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A966DF7-4463-20A1-152C-4461E952FA37}"/>
              </a:ext>
            </a:extLst>
          </p:cNvPr>
          <p:cNvSpPr/>
          <p:nvPr/>
        </p:nvSpPr>
        <p:spPr>
          <a:xfrm>
            <a:off x="169497" y="1402369"/>
            <a:ext cx="11853006" cy="1427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Divisão</a:t>
            </a:r>
            <a:endParaRPr lang="pt-B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 elemento de divisão </a:t>
            </a:r>
            <a:r>
              <a:rPr lang="pt-BR" sz="20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lang="pt-BR" sz="200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é um container genérico para conteúdo, que de certa forma não representa nada. O </a:t>
            </a:r>
            <a:r>
              <a:rPr lang="pt-BR" sz="20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lang="pt-BR" sz="200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fará sentido quando aplicarmos formatações de estilos.</a:t>
            </a:r>
            <a:endParaRPr lang="pt-B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3E09796-7AA3-C64C-FA15-6E7AC9B35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39" y="2830324"/>
            <a:ext cx="9755106" cy="388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875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2C6C23-368E-BE28-0CD7-6861DBBB85F9}"/>
              </a:ext>
            </a:extLst>
          </p:cNvPr>
          <p:cNvSpPr/>
          <p:nvPr/>
        </p:nvSpPr>
        <p:spPr>
          <a:xfrm>
            <a:off x="199564" y="822659"/>
            <a:ext cx="3452997" cy="579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750"/>
              </a:lnSpc>
            </a:pPr>
            <a:r>
              <a:rPr lang="pt-BR" sz="3600" b="1" dirty="0">
                <a:latin typeface="+mj-lt"/>
                <a:ea typeface="Esphimere" panose="020B0603030202020204" pitchFamily="34" charset="0"/>
              </a:rPr>
              <a:t>Linguagem HTML:</a:t>
            </a:r>
            <a:endParaRPr lang="pt-BR" sz="3600" b="1" dirty="0">
              <a:latin typeface="+mj-l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A966DF7-4463-20A1-152C-4461E952FA37}"/>
              </a:ext>
            </a:extLst>
          </p:cNvPr>
          <p:cNvSpPr/>
          <p:nvPr/>
        </p:nvSpPr>
        <p:spPr>
          <a:xfrm>
            <a:off x="169497" y="1402369"/>
            <a:ext cx="11853006" cy="2540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Hyperlink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 elemento hyperlink </a:t>
            </a:r>
            <a:r>
              <a:rPr lang="pt-BR" sz="18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&lt;a&gt;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é o que torna a web uma rede, pois é através deles que navegamos de uma página para outra.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Um hyperlink é criado envolvendo um texto ou outros elementos HTML com a marcação </a:t>
            </a:r>
            <a:r>
              <a:rPr lang="pt-BR" sz="18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&lt;a&gt;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No exemplo a seguir os textos </a:t>
            </a:r>
            <a:r>
              <a:rPr lang="pt-BR" sz="18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G1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e </a:t>
            </a:r>
            <a:r>
              <a:rPr lang="pt-BR" sz="18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UOL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foram envolvidos pela marcação </a:t>
            </a:r>
            <a:r>
              <a:rPr lang="pt-BR" sz="18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&lt;a&gt;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desta forma, a navegação de uma página para outra ocorrerá ao clicar no texto </a:t>
            </a:r>
            <a:r>
              <a:rPr lang="pt-BR" sz="18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G1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ou </a:t>
            </a:r>
            <a:r>
              <a:rPr lang="pt-BR" sz="18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UOL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No outro exemplo a navegação ocorrerá ao clicar nos textos Buscador ou Google, pois a marcação </a:t>
            </a:r>
            <a:r>
              <a:rPr lang="pt-BR" sz="18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&lt;a&gt;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envolve as marcações </a:t>
            </a:r>
            <a:r>
              <a:rPr lang="pt-BR" sz="18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&lt;p&gt;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940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2C6C23-368E-BE28-0CD7-6861DBBB85F9}"/>
              </a:ext>
            </a:extLst>
          </p:cNvPr>
          <p:cNvSpPr/>
          <p:nvPr/>
        </p:nvSpPr>
        <p:spPr>
          <a:xfrm>
            <a:off x="199564" y="822659"/>
            <a:ext cx="3452997" cy="579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750"/>
              </a:lnSpc>
            </a:pPr>
            <a:r>
              <a:rPr lang="pt-BR" sz="3600" b="1" dirty="0">
                <a:latin typeface="+mj-lt"/>
                <a:ea typeface="Esphimere" panose="020B0603030202020204" pitchFamily="34" charset="0"/>
              </a:rPr>
              <a:t>Linguagem HTML:</a:t>
            </a:r>
            <a:endParaRPr lang="pt-BR" sz="3600" b="1" dirty="0">
              <a:latin typeface="+mj-l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A966DF7-4463-20A1-152C-4461E952FA37}"/>
              </a:ext>
            </a:extLst>
          </p:cNvPr>
          <p:cNvSpPr/>
          <p:nvPr/>
        </p:nvSpPr>
        <p:spPr>
          <a:xfrm>
            <a:off x="169497" y="1402369"/>
            <a:ext cx="11853006" cy="463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Hyperlink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D826F2D-2CB7-3B24-F071-B1FD3E3CB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628" y="98307"/>
            <a:ext cx="8475040" cy="609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547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2C6C23-368E-BE28-0CD7-6861DBBB85F9}"/>
              </a:ext>
            </a:extLst>
          </p:cNvPr>
          <p:cNvSpPr/>
          <p:nvPr/>
        </p:nvSpPr>
        <p:spPr>
          <a:xfrm>
            <a:off x="199564" y="822659"/>
            <a:ext cx="3452997" cy="579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750"/>
              </a:lnSpc>
            </a:pPr>
            <a:r>
              <a:rPr lang="pt-BR" sz="3600" b="1" dirty="0">
                <a:latin typeface="+mj-lt"/>
                <a:ea typeface="Esphimere" panose="020B0603030202020204" pitchFamily="34" charset="0"/>
              </a:rPr>
              <a:t>Linguagem HTML:</a:t>
            </a:r>
            <a:endParaRPr lang="pt-BR" sz="3600" b="1" dirty="0">
              <a:latin typeface="+mj-l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A966DF7-4463-20A1-152C-4461E952FA37}"/>
              </a:ext>
            </a:extLst>
          </p:cNvPr>
          <p:cNvSpPr/>
          <p:nvPr/>
        </p:nvSpPr>
        <p:spPr>
          <a:xfrm>
            <a:off x="169497" y="1402369"/>
            <a:ext cx="11853006" cy="4618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b="1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Hyperlinks</a:t>
            </a:r>
            <a:r>
              <a:rPr lang="pt-BR" sz="1800" b="1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18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Observações:</a:t>
            </a:r>
            <a:endParaRPr lang="pt-BR" sz="1800" dirty="0" smtClean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18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O atributo </a:t>
            </a:r>
            <a:r>
              <a:rPr lang="pt-BR" sz="1800" dirty="0" err="1" smtClean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href</a:t>
            </a:r>
            <a:r>
              <a:rPr lang="pt-BR" sz="18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 cria a </a:t>
            </a:r>
            <a:r>
              <a:rPr lang="pt-BR" sz="1800" dirty="0" err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hiperligação</a:t>
            </a:r>
            <a:r>
              <a:rPr lang="pt-BR" sz="18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 entre as páginas. O </a:t>
            </a:r>
            <a:r>
              <a:rPr lang="pt-BR" sz="1800" dirty="0" err="1" smtClean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href</a:t>
            </a:r>
            <a:r>
              <a:rPr lang="pt-BR" sz="18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 recebe a URL (</a:t>
            </a:r>
            <a:r>
              <a:rPr lang="pt-BR" sz="1800" dirty="0" err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Uniform</a:t>
            </a:r>
            <a:r>
              <a:rPr lang="pt-BR" sz="18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pt-BR" sz="1800" dirty="0" err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Resource</a:t>
            </a:r>
            <a:r>
              <a:rPr lang="pt-BR" sz="18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pt-BR" sz="1800" dirty="0" err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Locator</a:t>
            </a:r>
            <a:r>
              <a:rPr lang="pt-BR" sz="18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 - Localizador Uniforme de Recursos) de destino;</a:t>
            </a:r>
            <a:endParaRPr lang="pt-BR" sz="1800" dirty="0" smtClean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18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A marcação a seguir não é um hyperlink pela falta do atributo </a:t>
            </a:r>
            <a:r>
              <a:rPr lang="pt-BR" sz="1800" dirty="0" err="1" smtClean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href</a:t>
            </a:r>
            <a:r>
              <a:rPr lang="pt-BR" sz="18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:</a:t>
            </a:r>
            <a:endParaRPr lang="pt-BR" sz="1800" dirty="0" smtClean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1800" dirty="0" smtClean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&lt;a&gt;</a:t>
            </a:r>
            <a:r>
              <a:rPr lang="pt-BR" sz="18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Não é um hyperlink</a:t>
            </a:r>
            <a:r>
              <a:rPr lang="pt-BR" sz="1800" dirty="0" smtClean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&lt;/a&gt;</a:t>
            </a:r>
            <a:endParaRPr lang="pt-BR" sz="1800" dirty="0" smtClean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18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O valor </a:t>
            </a:r>
            <a:r>
              <a:rPr lang="pt-BR" sz="1800" dirty="0" smtClea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#</a:t>
            </a:r>
            <a:r>
              <a:rPr lang="pt-BR" sz="18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 no atributo </a:t>
            </a:r>
            <a:r>
              <a:rPr lang="pt-BR" sz="1800" dirty="0" err="1" smtClean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href</a:t>
            </a:r>
            <a:r>
              <a:rPr lang="pt-BR" sz="18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 é usado para fazer um link para a própria página, isto é, quando o usuário clicar no texto </a:t>
            </a:r>
            <a:r>
              <a:rPr lang="pt-BR" sz="1800" dirty="0" smtClean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Página atual</a:t>
            </a:r>
            <a:r>
              <a:rPr lang="pt-BR" sz="18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 o navegador abrirá a página atual novamente;</a:t>
            </a:r>
            <a:endParaRPr lang="pt-BR" sz="1800" dirty="0" smtClean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18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O atributo </a:t>
            </a:r>
            <a:r>
              <a:rPr lang="pt-BR" sz="1800" dirty="0" err="1" smtClean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target</a:t>
            </a:r>
            <a:r>
              <a:rPr lang="pt-BR" sz="18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 com valor </a:t>
            </a:r>
            <a:r>
              <a:rPr lang="pt-BR" sz="1800" dirty="0" smtClea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_</a:t>
            </a:r>
            <a:r>
              <a:rPr lang="pt-BR" sz="1800" dirty="0" err="1" smtClea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blank</a:t>
            </a:r>
            <a:r>
              <a:rPr lang="pt-BR" sz="18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 indica que o link será aberto em outra aba do navegador, sendo que o padrão é </a:t>
            </a:r>
            <a:r>
              <a:rPr lang="pt-BR" sz="1800" dirty="0" smtClea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_self</a:t>
            </a:r>
            <a:r>
              <a:rPr lang="pt-BR" sz="18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, que significa abrir na aba atual;</a:t>
            </a:r>
            <a:endParaRPr lang="pt-BR" sz="1800" dirty="0" smtClean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18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O atributo </a:t>
            </a:r>
            <a:r>
              <a:rPr lang="pt-BR" sz="1800" dirty="0" err="1" smtClean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title</a:t>
            </a:r>
            <a:r>
              <a:rPr lang="pt-BR" sz="18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 é usado para exibir um texto quando o usuário posicionar o cursor sobre o elemento.</a:t>
            </a:r>
            <a:endParaRPr lang="pt-BR" sz="18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14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2C6C23-368E-BE28-0CD7-6861DBBB85F9}"/>
              </a:ext>
            </a:extLst>
          </p:cNvPr>
          <p:cNvSpPr/>
          <p:nvPr/>
        </p:nvSpPr>
        <p:spPr>
          <a:xfrm>
            <a:off x="199564" y="822659"/>
            <a:ext cx="3452997" cy="579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750"/>
              </a:lnSpc>
            </a:pPr>
            <a:r>
              <a:rPr lang="pt-BR" sz="3600" b="1" dirty="0">
                <a:latin typeface="+mj-lt"/>
                <a:ea typeface="Esphimere" panose="020B0603030202020204" pitchFamily="34" charset="0"/>
              </a:rPr>
              <a:t>Linguagem HTML:</a:t>
            </a:r>
            <a:endParaRPr lang="pt-BR" sz="3600" b="1" dirty="0">
              <a:latin typeface="+mj-l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A966DF7-4463-20A1-152C-4461E952FA37}"/>
              </a:ext>
            </a:extLst>
          </p:cNvPr>
          <p:cNvSpPr/>
          <p:nvPr/>
        </p:nvSpPr>
        <p:spPr>
          <a:xfrm>
            <a:off x="169497" y="1402369"/>
            <a:ext cx="11853006" cy="2503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800" b="1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Imagens: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Times New Roman" panose="02020603050405020304" pitchFamily="18" charset="0"/>
              </a:rPr>
              <a:t>O elemento </a:t>
            </a: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lang="pt-BR" sz="1600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img</a:t>
            </a: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r>
              <a:rPr lang="pt-BR" dirty="0">
                <a:latin typeface="Calibri" panose="020F0502020204030204" pitchFamily="34" charset="0"/>
                <a:ea typeface="Times New Roman" panose="02020603050405020304" pitchFamily="18" charset="0"/>
              </a:rPr>
              <a:t> é usado para incorporar uma imagem na página. No processo de carregamento da página, primeiramente o navegador carrega o documento HTML e na sequência ele faz a requisição dos recursos incorporados, assim como as imagens. No exemplo a seguir a imagem logo.png é um arquivo a parte, isto é, ele não fica dentro do arquivo HTML.</a:t>
            </a:r>
            <a:endParaRPr lang="pt-BR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ts val="1425"/>
              </a:lnSpc>
              <a:spcAft>
                <a:spcPts val="1200"/>
              </a:spcAft>
            </a:pP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img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E5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src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'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imagens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/git.png'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E5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'GitHub'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E5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width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"50"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E5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height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"50"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E5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title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Mensagem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endParaRPr lang="pt-BR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endParaRPr lang="pt-BR" sz="18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030420"/>
              </p:ext>
            </p:extLst>
          </p:nvPr>
        </p:nvGraphicFramePr>
        <p:xfrm>
          <a:off x="199564" y="3545571"/>
          <a:ext cx="11713036" cy="2366486"/>
        </p:xfrm>
        <a:graphic>
          <a:graphicData uri="http://schemas.openxmlformats.org/drawingml/2006/table">
            <a:tbl>
              <a:tblPr firstRow="1" firstCol="1" bandRow="1"/>
              <a:tblGrid>
                <a:gridCol w="9751994">
                  <a:extLst>
                    <a:ext uri="{9D8B030D-6E8A-4147-A177-3AD203B41FA5}">
                      <a16:colId xmlns:a16="http://schemas.microsoft.com/office/drawing/2014/main" val="4229482772"/>
                    </a:ext>
                  </a:extLst>
                </a:gridCol>
                <a:gridCol w="1961042">
                  <a:extLst>
                    <a:ext uri="{9D8B030D-6E8A-4147-A177-3AD203B41FA5}">
                      <a16:colId xmlns:a16="http://schemas.microsoft.com/office/drawing/2014/main" val="3915498364"/>
                    </a:ext>
                  </a:extLst>
                </a:gridCol>
              </a:tblGrid>
              <a:tr h="2366486"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pt-BR" sz="16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src</a:t>
                      </a:r>
                      <a:r>
                        <a:rPr lang="pt-BR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: 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s</a:t>
                      </a:r>
                      <a:r>
                        <a:rPr lang="pt-BR" sz="18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ou</a:t>
                      </a:r>
                      <a:r>
                        <a:rPr lang="pt-BR" sz="1800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rc</a:t>
                      </a:r>
                      <a:r>
                        <a:rPr lang="pt-BR" sz="18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e</a:t>
                      </a:r>
                      <a:r>
                        <a:rPr lang="pt-BR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 - fonte - recebe a URL relativa ou absoluta para o arquivo da imagem.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Uma URL absoluta é aquela que possui o caminho completo, desde a raiz, por exemplo, </a:t>
                      </a:r>
                      <a:r>
                        <a:rPr lang="pt-BR" sz="16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C:\Users\Desktop\exemplos\imagens\git.png</a:t>
                      </a:r>
                      <a:r>
                        <a:rPr lang="pt-BR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.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  <a:p>
                      <a:pPr marL="45720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Um caminho relativo parte do local onde está a marcação até a imagem, como estamos no arquivo index.html, então para chegarmos no arquivo git.png temos de ter </a:t>
                      </a:r>
                      <a:r>
                        <a:rPr lang="pt-BR" sz="16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imagens/git.png</a:t>
                      </a:r>
                      <a:r>
                        <a:rPr lang="pt-BR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.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369255"/>
                  </a:ext>
                </a:extLst>
              </a:tr>
            </a:tbl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297280"/>
              </p:ext>
            </p:extLst>
          </p:nvPr>
        </p:nvGraphicFramePr>
        <p:xfrm>
          <a:off x="10736263" y="4309714"/>
          <a:ext cx="914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Imagem de Bitmap" r:id="rId3" imgW="914286" imgH="838095" progId="Paint.Picture">
                  <p:embed/>
                </p:oleObj>
              </mc:Choice>
              <mc:Fallback>
                <p:oleObj name="Imagem de Bitmap" r:id="rId3" imgW="914286" imgH="838095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6263" y="4309714"/>
                        <a:ext cx="9144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5009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2C6C23-368E-BE28-0CD7-6861DBBB85F9}"/>
              </a:ext>
            </a:extLst>
          </p:cNvPr>
          <p:cNvSpPr/>
          <p:nvPr/>
        </p:nvSpPr>
        <p:spPr>
          <a:xfrm>
            <a:off x="199564" y="822659"/>
            <a:ext cx="3452997" cy="579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750"/>
              </a:lnSpc>
            </a:pPr>
            <a:r>
              <a:rPr lang="pt-BR" sz="3600" b="1" dirty="0">
                <a:latin typeface="+mj-lt"/>
                <a:ea typeface="Esphimere" panose="020B0603030202020204" pitchFamily="34" charset="0"/>
              </a:rPr>
              <a:t>Linguagem HTML:</a:t>
            </a:r>
            <a:endParaRPr lang="pt-BR" sz="3600" b="1" dirty="0">
              <a:latin typeface="+mj-lt"/>
            </a:endParaRPr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297280"/>
              </p:ext>
            </p:extLst>
          </p:nvPr>
        </p:nvGraphicFramePr>
        <p:xfrm>
          <a:off x="10736263" y="4309714"/>
          <a:ext cx="914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Imagem de Bitmap" r:id="rId3" imgW="914286" imgH="838095" progId="Paint.Picture">
                  <p:embed/>
                </p:oleObj>
              </mc:Choice>
              <mc:Fallback>
                <p:oleObj name="Imagem de Bitmap" r:id="rId3" imgW="914286" imgH="838095" progId="Paint.Picture">
                  <p:embed/>
                  <p:pic>
                    <p:nvPicPr>
                      <p:cNvPr id="6" name="Objeto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6263" y="4309714"/>
                        <a:ext cx="9144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tângulo 3"/>
          <p:cNvSpPr/>
          <p:nvPr/>
        </p:nvSpPr>
        <p:spPr>
          <a:xfrm>
            <a:off x="199563" y="1527585"/>
            <a:ext cx="11562945" cy="4755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14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alt</a:t>
            </a:r>
            <a:r>
              <a:rPr lang="pt-BR" sz="1600" dirty="0">
                <a:latin typeface="Calibri" panose="020F0502020204030204" pitchFamily="34" charset="0"/>
                <a:ea typeface="Times New Roman" panose="02020603050405020304" pitchFamily="18" charset="0"/>
              </a:rPr>
              <a:t>: texto a ser exibido se o arquivo da imagem não puder ser localizado. O atributo </a:t>
            </a:r>
            <a:r>
              <a:rPr lang="pt-BR" sz="16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alt</a:t>
            </a:r>
            <a:r>
              <a:rPr lang="pt-BR" sz="1600" dirty="0">
                <a:latin typeface="Calibri" panose="020F0502020204030204" pitchFamily="34" charset="0"/>
                <a:ea typeface="Times New Roman" panose="02020603050405020304" pitchFamily="18" charset="0"/>
              </a:rPr>
              <a:t> é usado pelos mecanismos de buscas e pelos leitores de telas para deficientes visuais;</a:t>
            </a:r>
            <a:endParaRPr lang="pt-B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14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width</a:t>
            </a:r>
            <a:r>
              <a:rPr lang="pt-BR" sz="1600" dirty="0">
                <a:latin typeface="Calibri" panose="020F0502020204030204" pitchFamily="34" charset="0"/>
                <a:ea typeface="Times New Roman" panose="02020603050405020304" pitchFamily="18" charset="0"/>
              </a:rPr>
              <a:t> e </a:t>
            </a:r>
            <a:r>
              <a:rPr lang="pt-BR" sz="14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height</a:t>
            </a:r>
            <a:r>
              <a:rPr lang="pt-BR" sz="1600" dirty="0">
                <a:latin typeface="Calibri" panose="020F0502020204030204" pitchFamily="34" charset="0"/>
                <a:ea typeface="Times New Roman" panose="02020603050405020304" pitchFamily="18" charset="0"/>
              </a:rPr>
              <a:t>: não são obrigatórios, mas ao especificar eles, a página é </a:t>
            </a:r>
            <a:r>
              <a:rPr lang="pt-BR" sz="16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renderizada</a:t>
            </a:r>
            <a:r>
              <a:rPr lang="pt-BR" sz="1600" dirty="0">
                <a:latin typeface="Calibri" panose="020F0502020204030204" pitchFamily="34" charset="0"/>
                <a:ea typeface="Times New Roman" panose="02020603050405020304" pitchFamily="18" charset="0"/>
              </a:rPr>
              <a:t> já considerando a largura e altura da imagem a ser carregada, isso faz diferença em redes lentas. A unidade de medida é pixels no HTML 5, ou seja, no exemplo anterior a imagem será </a:t>
            </a:r>
            <a:r>
              <a:rPr lang="pt-BR" sz="16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renderizada</a:t>
            </a:r>
            <a:r>
              <a:rPr lang="pt-BR" sz="1600" dirty="0">
                <a:latin typeface="Calibri" panose="020F0502020204030204" pitchFamily="34" charset="0"/>
                <a:ea typeface="Times New Roman" panose="02020603050405020304" pitchFamily="18" charset="0"/>
              </a:rPr>
              <a:t> numa área de 50x50px;</a:t>
            </a:r>
            <a:endParaRPr lang="pt-BR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pt-BR" sz="1400" dirty="0" err="1">
                <a:solidFill>
                  <a:srgbClr val="FF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title</a:t>
            </a:r>
            <a:r>
              <a:rPr lang="pt-BR" sz="1600" dirty="0">
                <a:latin typeface="Calibri" panose="020F0502020204030204" pitchFamily="34" charset="0"/>
                <a:ea typeface="Times New Roman" panose="02020603050405020304" pitchFamily="18" charset="0"/>
              </a:rPr>
              <a:t>: assim como em qualquer outro elemento HTML, o atributo </a:t>
            </a:r>
            <a:r>
              <a:rPr lang="pt-BR" sz="16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title</a:t>
            </a:r>
            <a:r>
              <a:rPr lang="pt-BR" sz="1600" dirty="0">
                <a:latin typeface="Calibri" panose="020F0502020204030204" pitchFamily="34" charset="0"/>
                <a:ea typeface="Times New Roman" panose="02020603050405020304" pitchFamily="18" charset="0"/>
              </a:rPr>
              <a:t> é usado para mostrar um texto quando o usuário posiciona o cursor sobre o elemento</a:t>
            </a:r>
            <a:r>
              <a:rPr lang="pt-BR" sz="1600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pt-BR" dirty="0">
                <a:latin typeface="Calibri" panose="020F0502020204030204" pitchFamily="34" charset="0"/>
                <a:ea typeface="Times New Roman" panose="02020603050405020304" pitchFamily="18" charset="0"/>
              </a:rPr>
              <a:t>O elemento </a:t>
            </a: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lang="pt-BR" sz="1600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img</a:t>
            </a: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r>
              <a:rPr lang="pt-BR" dirty="0">
                <a:latin typeface="Calibri" panose="020F0502020204030204" pitchFamily="34" charset="0"/>
                <a:ea typeface="Times New Roman" panose="02020603050405020304" pitchFamily="18" charset="0"/>
              </a:rPr>
              <a:t> não forma bloco, o seja, ele segue o fluxo do texto. Por este motivo, no exemplo a seguir, a imagem foi inserida no texto do elemento </a:t>
            </a: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&lt;p&gt;</a:t>
            </a:r>
            <a:r>
              <a:rPr lang="pt-BR" dirty="0">
                <a:latin typeface="Calibri" panose="020F0502020204030204" pitchFamily="34" charset="0"/>
                <a:ea typeface="Times New Roman" panose="02020603050405020304" pitchFamily="18" charset="0"/>
              </a:rPr>
              <a:t> sem quebrar o texto. Para </a:t>
            </a:r>
            <a:r>
              <a:rPr lang="pt-BR" dirty="0" err="1">
                <a:latin typeface="Calibri" panose="020F0502020204030204" pitchFamily="34" charset="0"/>
                <a:ea typeface="Times New Roman" panose="02020603050405020304" pitchFamily="18" charset="0"/>
              </a:rPr>
              <a:t>renderizar</a:t>
            </a:r>
            <a:r>
              <a:rPr lang="pt-BR" dirty="0">
                <a:latin typeface="Calibri" panose="020F0502020204030204" pitchFamily="34" charset="0"/>
                <a:ea typeface="Times New Roman" panose="02020603050405020304" pitchFamily="18" charset="0"/>
              </a:rPr>
              <a:t> a imagem em um bloco (nada à esquerda e direita) precisamos colocar o elemento </a:t>
            </a: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lang="pt-BR" sz="1600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img</a:t>
            </a: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r>
              <a:rPr lang="pt-BR" dirty="0">
                <a:latin typeface="Calibri" panose="020F0502020204030204" pitchFamily="34" charset="0"/>
                <a:ea typeface="Times New Roman" panose="02020603050405020304" pitchFamily="18" charset="0"/>
              </a:rPr>
              <a:t> dentro de um elemento que forma bloco, assim como colocamos em </a:t>
            </a: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lang="pt-BR" sz="1600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div</a:t>
            </a: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r>
              <a:rPr lang="pt-BR" dirty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lang="pt-BR" sz="1600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img</a:t>
            </a: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r>
              <a:rPr lang="pt-BR" dirty="0"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&lt;/</a:t>
            </a:r>
            <a:r>
              <a:rPr lang="pt-BR" sz="1600" dirty="0" err="1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div</a:t>
            </a: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r>
              <a:rPr lang="pt-BR" dirty="0"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endParaRPr lang="pt-BR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endParaRPr lang="pt-B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004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2C6C23-368E-BE28-0CD7-6861DBBB85F9}"/>
              </a:ext>
            </a:extLst>
          </p:cNvPr>
          <p:cNvSpPr/>
          <p:nvPr/>
        </p:nvSpPr>
        <p:spPr>
          <a:xfrm>
            <a:off x="199564" y="822659"/>
            <a:ext cx="3452997" cy="579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750"/>
              </a:lnSpc>
            </a:pPr>
            <a:r>
              <a:rPr lang="pt-BR" sz="3600" b="1" dirty="0">
                <a:latin typeface="+mj-lt"/>
                <a:ea typeface="Esphimere" panose="020B0603030202020204" pitchFamily="34" charset="0"/>
              </a:rPr>
              <a:t>Linguagem HTML:</a:t>
            </a:r>
            <a:endParaRPr lang="pt-BR" sz="3600" b="1" dirty="0">
              <a:latin typeface="+mj-lt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/>
          <a:srcRect l="14930" t="20248" r="16319" b="23827"/>
          <a:stretch/>
        </p:blipFill>
        <p:spPr>
          <a:xfrm>
            <a:off x="199564" y="1402368"/>
            <a:ext cx="11205036" cy="512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0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B7F9E381-056B-491C-71C0-B64F1433B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10505"/>
            <a:ext cx="12192001" cy="145732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2048CA6E-79FE-BF7D-AF35-0F458ED105B9}"/>
              </a:ext>
            </a:extLst>
          </p:cNvPr>
          <p:cNvSpPr txBox="1">
            <a:spLocks/>
          </p:cNvSpPr>
          <p:nvPr/>
        </p:nvSpPr>
        <p:spPr>
          <a:xfrm>
            <a:off x="4574087" y="4794337"/>
            <a:ext cx="3043825" cy="27557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FIM DA </a:t>
            </a:r>
            <a:r>
              <a:rPr lang="pt-BR" sz="1800" b="1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PARTE </a:t>
            </a:r>
            <a:r>
              <a:rPr lang="pt-BR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11822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2C6C23-368E-BE28-0CD7-6861DBBB85F9}"/>
              </a:ext>
            </a:extLst>
          </p:cNvPr>
          <p:cNvSpPr/>
          <p:nvPr/>
        </p:nvSpPr>
        <p:spPr>
          <a:xfrm>
            <a:off x="189837" y="970160"/>
            <a:ext cx="2283317" cy="579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750"/>
              </a:lnSpc>
            </a:pPr>
            <a:r>
              <a:rPr lang="pt-BR" sz="3600" b="1" dirty="0">
                <a:latin typeface="+mj-lt"/>
              </a:rPr>
              <a:t>OBJETIVOS: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A966DF7-4463-20A1-152C-4461E952FA37}"/>
              </a:ext>
            </a:extLst>
          </p:cNvPr>
          <p:cNvSpPr/>
          <p:nvPr/>
        </p:nvSpPr>
        <p:spPr>
          <a:xfrm>
            <a:off x="189837" y="1861155"/>
            <a:ext cx="1077323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3200" dirty="0"/>
              <a:t>Visual Studio Code;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3200" dirty="0"/>
              <a:t>Conceitos básicos da linguagem de marcação HTML;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3200" dirty="0"/>
              <a:t>Caracteres especiais no documento HTML;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3200" dirty="0"/>
              <a:t>Comentários no HTML;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3200" dirty="0"/>
              <a:t>Principais elementos do corpo de uma página HTML.</a:t>
            </a:r>
          </a:p>
          <a:p>
            <a:pPr marL="1079500" lvl="3" indent="-271463">
              <a:buFont typeface="Wingdings" panose="05000000000000000000" pitchFamily="2" charset="2"/>
              <a:buChar char="§"/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827540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2C6C23-368E-BE28-0CD7-6861DBBB85F9}"/>
              </a:ext>
            </a:extLst>
          </p:cNvPr>
          <p:cNvSpPr/>
          <p:nvPr/>
        </p:nvSpPr>
        <p:spPr>
          <a:xfrm>
            <a:off x="199564" y="822659"/>
            <a:ext cx="6091026" cy="579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750"/>
              </a:lnSpc>
            </a:pPr>
            <a:r>
              <a:rPr lang="pt-BR" sz="3600" b="1" dirty="0">
                <a:latin typeface="+mj-lt"/>
                <a:ea typeface="Esphimere" panose="020B0603030202020204" pitchFamily="34" charset="0"/>
              </a:rPr>
              <a:t>Plataforma – Visual Studio Code:</a:t>
            </a:r>
            <a:endParaRPr lang="pt-BR" sz="3600" b="1" dirty="0">
              <a:latin typeface="+mj-l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A966DF7-4463-20A1-152C-4461E952FA37}"/>
              </a:ext>
            </a:extLst>
          </p:cNvPr>
          <p:cNvSpPr/>
          <p:nvPr/>
        </p:nvSpPr>
        <p:spPr>
          <a:xfrm>
            <a:off x="199564" y="1433138"/>
            <a:ext cx="11853006" cy="4659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Para fazer as páginas HTML utilizaremos o VS Code. Porém, os arquivos HTML podem ser salvos em qualquer editor de texto do seu computador que aceita salvar nas extensões </a:t>
            </a:r>
            <a:r>
              <a:rPr lang="pt-BR" sz="2000" dirty="0" err="1">
                <a:solidFill>
                  <a:srgbClr val="00B0F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html</a:t>
            </a: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ou </a:t>
            </a:r>
            <a:r>
              <a:rPr lang="pt-BR" sz="2000" dirty="0" err="1">
                <a:solidFill>
                  <a:srgbClr val="00B0F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htm</a:t>
            </a: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endParaRPr lang="pt-B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pt-BR" sz="20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Passos para criar uma página HTML no VS Code:</a:t>
            </a:r>
            <a:endParaRPr lang="pt-BR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Crie uma pasta de nome </a:t>
            </a:r>
            <a:r>
              <a:rPr lang="pt-BR" sz="20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exemplos</a:t>
            </a: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no desktop (área de trabalho do seu computador) ou em qualquer outro local do seu computador.</a:t>
            </a:r>
            <a:r>
              <a:rPr lang="pt-BR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Aqui foi sugerido o nome </a:t>
            </a:r>
            <a:r>
              <a:rPr lang="pt-BR" sz="20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exemplos</a:t>
            </a: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mas poderia ser qualquer nome de pasta sem espaços e caracteres especiais (acentos e cedilha);</a:t>
            </a:r>
            <a:endParaRPr lang="pt-B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 prompt de comando do Windows (</a:t>
            </a:r>
            <a:r>
              <a:rPr lang="pt-BR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cmd</a:t>
            </a: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) é um ambiente que nos permite executar os programas sem o recurso do clique do ambiente janelado do Windows. A seguir estão os passos para abrir o CMD (prompt de comando do Windows) na pasta </a:t>
            </a:r>
            <a:r>
              <a:rPr lang="pt-BR" sz="20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exemplos</a:t>
            </a: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 </a:t>
            </a:r>
            <a:endParaRPr lang="pt-B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174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2C6C23-368E-BE28-0CD7-6861DBBB85F9}"/>
              </a:ext>
            </a:extLst>
          </p:cNvPr>
          <p:cNvSpPr/>
          <p:nvPr/>
        </p:nvSpPr>
        <p:spPr>
          <a:xfrm>
            <a:off x="199564" y="822659"/>
            <a:ext cx="6091026" cy="579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750"/>
              </a:lnSpc>
            </a:pPr>
            <a:r>
              <a:rPr lang="pt-BR" sz="3600" b="1" dirty="0">
                <a:latin typeface="+mj-lt"/>
                <a:ea typeface="Esphimere" panose="020B0603030202020204" pitchFamily="34" charset="0"/>
              </a:rPr>
              <a:t>Plataforma – Visual Studio Code:</a:t>
            </a:r>
            <a:endParaRPr lang="pt-BR" sz="3600" b="1" dirty="0">
              <a:latin typeface="+mj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29C2660-A4B9-54F9-5F13-68FCA1959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77" y="1561188"/>
            <a:ext cx="11742004" cy="3090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4490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2C6C23-368E-BE28-0CD7-6861DBBB85F9}"/>
              </a:ext>
            </a:extLst>
          </p:cNvPr>
          <p:cNvSpPr/>
          <p:nvPr/>
        </p:nvSpPr>
        <p:spPr>
          <a:xfrm>
            <a:off x="199564" y="822659"/>
            <a:ext cx="6091026" cy="579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750"/>
              </a:lnSpc>
            </a:pPr>
            <a:r>
              <a:rPr lang="pt-BR" sz="3600" b="1" dirty="0">
                <a:latin typeface="+mj-lt"/>
                <a:ea typeface="Esphimere" panose="020B0603030202020204" pitchFamily="34" charset="0"/>
              </a:rPr>
              <a:t>Plataforma – Visual Studio Code:</a:t>
            </a:r>
            <a:endParaRPr lang="pt-BR" sz="3600" b="1" dirty="0">
              <a:latin typeface="+mj-l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A966DF7-4463-20A1-152C-4461E952FA37}"/>
              </a:ext>
            </a:extLst>
          </p:cNvPr>
          <p:cNvSpPr/>
          <p:nvPr/>
        </p:nvSpPr>
        <p:spPr>
          <a:xfrm>
            <a:off x="199564" y="1402369"/>
            <a:ext cx="11853006" cy="4197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50000"/>
              </a:lnSpc>
              <a:buFont typeface="+mj-lt"/>
              <a:buAutoNum type="arabicParenR" startAt="3"/>
            </a:pP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Veja que o prompt de comando abriu na pasta </a:t>
            </a:r>
            <a:r>
              <a:rPr lang="pt-BR" sz="20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exemplos</a:t>
            </a: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Digite </a:t>
            </a:r>
            <a:r>
              <a:rPr lang="pt-BR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code</a:t>
            </a: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espaço ponto (</a:t>
            </a:r>
            <a:r>
              <a:rPr lang="pt-BR" sz="2000" dirty="0" err="1">
                <a:solidFill>
                  <a:srgbClr val="00B0F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code</a:t>
            </a: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) e pressione &lt;</a:t>
            </a:r>
            <a:r>
              <a:rPr lang="pt-BR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enter</a:t>
            </a: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&gt; para abrir o VS Code na pasta </a:t>
            </a:r>
            <a:r>
              <a:rPr lang="pt-BR" sz="20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exemplos</a:t>
            </a: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</a:t>
            </a: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arenR" startAt="3"/>
            </a:pPr>
            <a:endParaRPr lang="pt-BR" sz="20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arenR" startAt="3"/>
            </a:pPr>
            <a:endParaRPr lang="pt-BR" sz="20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arenR" startAt="3"/>
            </a:pPr>
            <a:endParaRPr lang="pt-BR" sz="20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arenR" startAt="3"/>
            </a:pPr>
            <a:endParaRPr lang="pt-BR" sz="20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457200" lvl="0" indent="-457200" algn="just">
              <a:lnSpc>
                <a:spcPct val="150000"/>
              </a:lnSpc>
              <a:buFont typeface="+mj-lt"/>
              <a:buAutoNum type="arabicParenR" startAt="3"/>
            </a:pPr>
            <a:endParaRPr lang="pt-BR" sz="20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 VS Code será aberto na pasta </a:t>
            </a:r>
            <a:r>
              <a:rPr lang="pt-BR" sz="20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exemplos</a:t>
            </a: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Existem outras formas de abrir o VS Code numa pasta, porém esta é a sequência adotada pelos desenvolvedores da comunidade Web.</a:t>
            </a:r>
            <a:endParaRPr lang="pt-BR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92BEED3-C2E6-9FFE-B3DF-A2FBCDE9E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97" y="2572864"/>
            <a:ext cx="9499552" cy="196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4151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2C6C23-368E-BE28-0CD7-6861DBBB85F9}"/>
              </a:ext>
            </a:extLst>
          </p:cNvPr>
          <p:cNvSpPr/>
          <p:nvPr/>
        </p:nvSpPr>
        <p:spPr>
          <a:xfrm>
            <a:off x="199564" y="822659"/>
            <a:ext cx="6091026" cy="579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750"/>
              </a:lnSpc>
            </a:pPr>
            <a:r>
              <a:rPr lang="pt-BR" sz="3600" b="1" dirty="0">
                <a:latin typeface="+mj-lt"/>
                <a:ea typeface="Esphimere" panose="020B0603030202020204" pitchFamily="34" charset="0"/>
              </a:rPr>
              <a:t>Plataforma – Visual Studio Code:</a:t>
            </a:r>
            <a:endParaRPr lang="pt-BR" sz="3600" b="1" dirty="0">
              <a:latin typeface="+mj-l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A966DF7-4463-20A1-152C-4461E952FA37}"/>
              </a:ext>
            </a:extLst>
          </p:cNvPr>
          <p:cNvSpPr/>
          <p:nvPr/>
        </p:nvSpPr>
        <p:spPr>
          <a:xfrm>
            <a:off x="169497" y="1402369"/>
            <a:ext cx="11853006" cy="966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arenR" startAt="4"/>
            </a:pP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Crie o arquivo </a:t>
            </a:r>
            <a:r>
              <a:rPr lang="pt-BR" sz="20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index.html</a:t>
            </a: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na pasta </a:t>
            </a:r>
            <a:r>
              <a:rPr lang="pt-BR" sz="20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exemplos</a:t>
            </a: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e coloque um texto qualquer no arquivo. Após salvar o arquivo, abra ele no navegador.</a:t>
            </a:r>
            <a:endParaRPr lang="pt-B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BFFB0DC-A40C-B4A1-181D-829C5F540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61" y="2777221"/>
            <a:ext cx="7266955" cy="3095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1683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2C6C23-368E-BE28-0CD7-6861DBBB85F9}"/>
              </a:ext>
            </a:extLst>
          </p:cNvPr>
          <p:cNvSpPr/>
          <p:nvPr/>
        </p:nvSpPr>
        <p:spPr>
          <a:xfrm>
            <a:off x="199564" y="822659"/>
            <a:ext cx="3770519" cy="579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750"/>
              </a:lnSpc>
            </a:pPr>
            <a:r>
              <a:rPr lang="pt-BR" sz="3600" b="1" dirty="0">
                <a:latin typeface="+mj-lt"/>
                <a:ea typeface="Esphimere" panose="020B0603030202020204" pitchFamily="34" charset="0"/>
              </a:rPr>
              <a:t>LINGUAGEM HTML:</a:t>
            </a:r>
            <a:endParaRPr lang="pt-BR" sz="3600" b="1" dirty="0">
              <a:latin typeface="+mj-l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A966DF7-4463-20A1-152C-4461E952FA37}"/>
              </a:ext>
            </a:extLst>
          </p:cNvPr>
          <p:cNvSpPr/>
          <p:nvPr/>
        </p:nvSpPr>
        <p:spPr>
          <a:xfrm>
            <a:off x="169497" y="1402369"/>
            <a:ext cx="11853006" cy="3881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HTML (</a:t>
            </a:r>
            <a:r>
              <a:rPr lang="pt-BR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HyperText</a:t>
            </a: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Markup </a:t>
            </a:r>
            <a:r>
              <a:rPr lang="pt-BR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Language</a:t>
            </a: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) </a:t>
            </a:r>
            <a:r>
              <a:rPr lang="pt-BR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não é uma linguagem de programação</a:t>
            </a: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HTML é uma linguagem de </a:t>
            </a:r>
            <a:r>
              <a:rPr lang="pt-BR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marcação</a:t>
            </a: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utilizada para dizer ao navegador como estruturar a página web. HTML usa marcações para representar textos, imagens e outros conteúdos para exibição no navegador.</a:t>
            </a:r>
            <a:endParaRPr lang="pt-B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Uma marcação possui a seguinte estrutura:</a:t>
            </a:r>
          </a:p>
          <a:p>
            <a:pPr algn="just">
              <a:lnSpc>
                <a:spcPct val="150000"/>
              </a:lnSpc>
            </a:pPr>
            <a:endParaRPr lang="pt-B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20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pt-BR" sz="2200" b="1" dirty="0" err="1">
                <a:solidFill>
                  <a:schemeClr val="accent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tagname</a:t>
            </a:r>
            <a:r>
              <a:rPr lang="pt-BR" sz="2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pt-BR" sz="2200" b="1" dirty="0" err="1">
                <a:solidFill>
                  <a:srgbClr val="C459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atributoA</a:t>
            </a:r>
            <a:r>
              <a:rPr lang="pt-BR" sz="2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="</a:t>
            </a:r>
            <a:r>
              <a:rPr lang="pt-BR" sz="2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valorDoAtributoA</a:t>
            </a:r>
            <a:r>
              <a:rPr lang="pt-BR" sz="2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 </a:t>
            </a:r>
            <a:r>
              <a:rPr lang="pt-BR" sz="2200" b="1" dirty="0" err="1">
                <a:solidFill>
                  <a:srgbClr val="C459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atributoB</a:t>
            </a:r>
            <a:r>
              <a:rPr lang="pt-BR" sz="2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=" </a:t>
            </a:r>
            <a:r>
              <a:rPr lang="pt-BR" sz="22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valorDoAtributoB</a:t>
            </a:r>
            <a:r>
              <a:rPr lang="pt-BR" sz="2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pt-BR" sz="22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endParaRPr lang="pt-BR" sz="2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22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Conteúdo</a:t>
            </a:r>
            <a:endParaRPr lang="pt-BR" sz="2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22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pt-BR" sz="22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/</a:t>
            </a:r>
            <a:r>
              <a:rPr lang="pt-BR" sz="2200" b="1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tagname</a:t>
            </a:r>
            <a:r>
              <a:rPr lang="pt-BR" sz="22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endParaRPr lang="pt-BR" sz="22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171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2C6C23-368E-BE28-0CD7-6861DBBB85F9}"/>
              </a:ext>
            </a:extLst>
          </p:cNvPr>
          <p:cNvSpPr/>
          <p:nvPr/>
        </p:nvSpPr>
        <p:spPr>
          <a:xfrm>
            <a:off x="199564" y="822659"/>
            <a:ext cx="3452997" cy="579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750"/>
              </a:lnSpc>
            </a:pPr>
            <a:r>
              <a:rPr lang="pt-BR" sz="3600" b="1" dirty="0">
                <a:latin typeface="+mj-lt"/>
                <a:ea typeface="Esphimere" panose="020B0603030202020204" pitchFamily="34" charset="0"/>
              </a:rPr>
              <a:t>Linguagem HTML:</a:t>
            </a:r>
            <a:endParaRPr lang="pt-BR" sz="3600" b="1" dirty="0">
              <a:latin typeface="+mj-l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A966DF7-4463-20A1-152C-4461E952FA37}"/>
              </a:ext>
            </a:extLst>
          </p:cNvPr>
          <p:cNvSpPr/>
          <p:nvPr/>
        </p:nvSpPr>
        <p:spPr>
          <a:xfrm>
            <a:off x="169497" y="1402369"/>
            <a:ext cx="11853006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Calibri" panose="020F0502020204030204" pitchFamily="34" charset="0"/>
              <a:buChar char="•"/>
            </a:pPr>
            <a:r>
              <a:rPr lang="pt-BR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tagname</a:t>
            </a: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 é o nome da marcação;</a:t>
            </a:r>
            <a:endParaRPr lang="pt-B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Calibri" panose="020F0502020204030204" pitchFamily="34" charset="0"/>
              <a:buChar char="•"/>
            </a:pP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atributo: é algo utilizado pela marcação. O valor do atributo precisa estar entre aspas simples ou duplas;</a:t>
            </a:r>
            <a:endParaRPr lang="pt-B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Calibri" panose="020F0502020204030204" pitchFamily="34" charset="0"/>
              <a:buChar char="•"/>
            </a:pP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conteúdo: pode ser um texto ou outras marcações;</a:t>
            </a:r>
            <a:endParaRPr lang="pt-B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Calibri" panose="020F0502020204030204" pitchFamily="34" charset="0"/>
              <a:buChar char="•"/>
            </a:pP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fechamento: toda marcação que possui conteúdo precisa ter a marcação de fechamento. A marcação de fechamento possui a barra de divisão </a:t>
            </a:r>
            <a:r>
              <a:rPr lang="pt-BR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/</a:t>
            </a: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buFont typeface="Calibri" panose="020F0502020204030204" pitchFamily="34" charset="0"/>
              <a:buChar char="•"/>
            </a:pPr>
            <a:endParaRPr lang="pt-B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Algumas marcações não possuem conteúdo, desta forma, elas são formadas apenas pela marcação de abertura:</a:t>
            </a:r>
            <a:endParaRPr lang="pt-B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BR" sz="2000" b="1" dirty="0">
              <a:solidFill>
                <a:srgbClr val="00B05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r>
              <a:rPr lang="pt-BR" sz="20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pt-BR" sz="2000" b="1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tagname</a:t>
            </a:r>
            <a:r>
              <a:rPr lang="pt-BR" sz="20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C459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atributoA</a:t>
            </a:r>
            <a:r>
              <a:rPr lang="pt-BR" sz="20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="</a:t>
            </a:r>
            <a:r>
              <a:rPr lang="pt-BR" sz="20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valorDoAtributoA</a:t>
            </a:r>
            <a:r>
              <a:rPr lang="pt-BR" sz="20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pt-BR" sz="20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endParaRPr lang="pt-BR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5683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EC85873618D994AB0C16BDB9D3193AD" ma:contentTypeVersion="4" ma:contentTypeDescription="Crie um novo documento." ma:contentTypeScope="" ma:versionID="20f35a1f053202dea60e6cee950bd9b9">
  <xsd:schema xmlns:xsd="http://www.w3.org/2001/XMLSchema" xmlns:xs="http://www.w3.org/2001/XMLSchema" xmlns:p="http://schemas.microsoft.com/office/2006/metadata/properties" xmlns:ns2="5eedd824-f057-49b9-939b-2d4bda0cdafd" targetNamespace="http://schemas.microsoft.com/office/2006/metadata/properties" ma:root="true" ma:fieldsID="62c2be1d773036889a62d12fc645dae5" ns2:_="">
    <xsd:import namespace="5eedd824-f057-49b9-939b-2d4bda0cdaf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edd824-f057-49b9-939b-2d4bda0cda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4BDCC91-27AD-481B-B469-4C69D4E761CE}"/>
</file>

<file path=customXml/itemProps2.xml><?xml version="1.0" encoding="utf-8"?>
<ds:datastoreItem xmlns:ds="http://schemas.openxmlformats.org/officeDocument/2006/customXml" ds:itemID="{EF92CC2E-234E-4EC5-AE8B-D82FD1F56F20}"/>
</file>

<file path=customXml/itemProps3.xml><?xml version="1.0" encoding="utf-8"?>
<ds:datastoreItem xmlns:ds="http://schemas.openxmlformats.org/officeDocument/2006/customXml" ds:itemID="{C5969781-B221-484C-9121-9BCC0EA46E4F}"/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2052</Words>
  <Application>Microsoft Office PowerPoint</Application>
  <PresentationFormat>Widescreen</PresentationFormat>
  <Paragraphs>159</Paragraphs>
  <Slides>28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Courier New</vt:lpstr>
      <vt:lpstr>Esphimere</vt:lpstr>
      <vt:lpstr>Symbol</vt:lpstr>
      <vt:lpstr>Times New Roman</vt:lpstr>
      <vt:lpstr>Verdana</vt:lpstr>
      <vt:lpstr>Wingdings</vt:lpstr>
      <vt:lpstr>Tema do Office</vt:lpstr>
      <vt:lpstr>Imagem do Paintbrush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Rocha</dc:creator>
  <cp:lastModifiedBy>LAB-79</cp:lastModifiedBy>
  <cp:revision>59</cp:revision>
  <dcterms:created xsi:type="dcterms:W3CDTF">2023-03-16T21:20:46Z</dcterms:created>
  <dcterms:modified xsi:type="dcterms:W3CDTF">2024-08-14T01:58:37Z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0x0101004EC85873618D994AB0C16BDB9D3193AD</vt:lpwstr>
  </property>
</Properties>
</file>