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sldIdLst>
    <p:sldId id="256" r:id="rId5"/>
    <p:sldId id="257" r:id="rId6"/>
    <p:sldId id="260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302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1" r:id="rId38"/>
    <p:sldId id="25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93C171-E2ED-C368-D4E9-C3C72A2169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520" y="315713"/>
            <a:ext cx="996004" cy="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Glossary/D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ML/Elem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DESENVOVIMENTO WEB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06/08/2024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5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considerações: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página HTML é chamada de documento no navegador. Isso ocorre pelo fato de o navegador carregar as marcações no DOM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Object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Model - Modelo de Objeto de Documentos). O DOM é uma API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Application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Programming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Interface) definida pelo W3C (World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Web Consortium - Consórcio da Rede Mundial) para representar e interagir com qualquer documento HTML ou XML. O W3C é uma sociedade internacional que mantém as regras e frameworks relacionadas à Web;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DOM é um modelo de documento carregado pelo navegador. Este documento é representado através de uma árvore de nós (marcações), onde cada um destes nós representa uma parte do documento (por exemplo, um texto, uma imagem ou comentário) (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https://developer.mozilla.org/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pt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-BR/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docs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Glossary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/DOM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3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44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considerações: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página é formada por marcações;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marcação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em inglês) é muitas vezes chamada de elemento HTML;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 documento HTML possui a extensão .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.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documento HTML tem como marcação raiz o </a:t>
            </a:r>
            <a:r>
              <a:rPr lang="en-US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ou seja, </a:t>
            </a:r>
            <a:r>
              <a:rPr lang="pt-BR" sz="2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todo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documento HTML deverá ser filho do elemento raiz. Em outras palavras, o conteúdo do documento será o conteúdo entre as marcações 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 &lt;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1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531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considerações: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&lt;html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lang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"pt-BR"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&lt;head&gt;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&lt;meta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charset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"utf-8"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&lt;title&gt;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Exemplo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&lt;/title&gt;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&lt;/head&gt;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&lt;body&gt;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Boa noite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&lt;/p&gt;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&lt;/body&gt;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BB3489D-55A4-C7BF-0A2E-EB9CFC3E7322}"/>
              </a:ext>
            </a:extLst>
          </p:cNvPr>
          <p:cNvCxnSpPr>
            <a:cxnSpLocks/>
          </p:cNvCxnSpPr>
          <p:nvPr/>
        </p:nvCxnSpPr>
        <p:spPr>
          <a:xfrm>
            <a:off x="317770" y="3346315"/>
            <a:ext cx="0" cy="308366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28CFB0-67BD-05AA-2816-2E4C83749C21}"/>
              </a:ext>
            </a:extLst>
          </p:cNvPr>
          <p:cNvCxnSpPr>
            <a:cxnSpLocks/>
          </p:cNvCxnSpPr>
          <p:nvPr/>
        </p:nvCxnSpPr>
        <p:spPr>
          <a:xfrm>
            <a:off x="771727" y="3677055"/>
            <a:ext cx="0" cy="1070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A49182F-7E0B-D8C8-AD0F-C801DB0EC402}"/>
              </a:ext>
            </a:extLst>
          </p:cNvPr>
          <p:cNvCxnSpPr>
            <a:cxnSpLocks/>
          </p:cNvCxnSpPr>
          <p:nvPr/>
        </p:nvCxnSpPr>
        <p:spPr>
          <a:xfrm>
            <a:off x="791182" y="5311303"/>
            <a:ext cx="0" cy="65823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73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Estrutura de um documento HTML</a:t>
            </a:r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deve ser colocado no topo do documento. O navegador usa o atributo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 saber a versão que o documento HTML foi escrito. O atributo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em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indica que o documento está na versão HTML 5 (última versão disponível).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</a:pP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Observação: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não é considerado marcação.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 &lt;/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as </a:t>
            </a:r>
            <a:r>
              <a:rPr lang="pt-BR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marcaçõe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envolve o conteúdo da página inteira e é conhecido como o "elemento raiz" da página HTML. Dentro das marcações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devem estar apenas as marcações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ou seja, as marcações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são consideradas filhas da marcação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lang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na marcação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usado para indicar o idioma do texto da página. Este recurso é interessante para os sites de buscas.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1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Estrutura de um documento HTML</a:t>
            </a:r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 &lt;/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o 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um documento HTML é a parte que não é exibida no navegador quando a página é renderizada (exibida). O elemento 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recebe as marcações utilizadas para instruir o navegador na construção da página, tais como: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As marcações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meta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usadas para definir metadados da página. Os metadados são definidos pelos atributos da marcação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meta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pt-BR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indica ao navegador a codificação dos caracteres do documento. Quando o navegador renderiza a página usando uma codificação diferente da usada na criação da página, os caracteres acentuados e cedilha podem ser exibidos errados, tal como, na palavra Sebastião (</a:t>
            </a:r>
            <a:r>
              <a:rPr lang="pt-B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SebastiÃƒÂ£o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  <a:endParaRPr lang="pt-BR" dirty="0">
              <a:solidFill>
                <a:srgbClr val="8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&lt;meta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viewport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content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=device-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initial-scale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=1.0"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especifica a área visível da página na tela. Varia de acordo com o dispositivo (navegador, celular etc.).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67790" algn="just">
              <a:lnSpc>
                <a:spcPct val="150000"/>
              </a:lnSpc>
            </a:pP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=device-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define que a página deve ocupar a largura da tela.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67790" algn="just">
              <a:lnSpc>
                <a:spcPct val="150000"/>
              </a:lnSpc>
            </a:pP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initial-scale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=1.0 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define o zoom ao exibir a página.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900" dirty="0">
              <a:solidFill>
                <a:srgbClr val="8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9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31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Estrutura de um documento HTML</a:t>
            </a:r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Exemplo</a:t>
            </a: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9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conteúdo da marcação será o título da página. Aparecerá na guia do navegador na qual a página está carregada e é usado para descrevê-la quando o usuário salvar nos favoritos.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endParaRPr lang="pt-BR" sz="19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&lt;body&gt; &lt;/body&gt;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o elemento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contém aquilo que será exibido na tela do navegador. O conteúdo serão outras marcações, tais como, marcações de parágrafo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divisão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hiperlink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etc.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900" dirty="0">
              <a:solidFill>
                <a:srgbClr val="8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7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36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Comentários no HTML: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marcadores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&lt;!--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são usados para delimitar o bloco a ser ignorado pelo navegador, isto é, ficará invisível para o usuário na tela do navegador. No exemplo a seguir as marcações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&lt;p&gt;Boa tarde&lt;/p&gt;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&lt;p&gt;Boa noite&lt;/p&gt;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não foram renderizadas na tela do navegador.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marcações de comentários são usadas para ignorar um bloco de código ou para o programador deixar alguma descrição para outros programadores, assim como aconteceu em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&lt;!-- exemplo de uso de comentários --&gt;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4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DBC4B3E-4EAC-1E12-4D21-86BD1D62B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48417"/>
              </p:ext>
            </p:extLst>
          </p:nvPr>
        </p:nvGraphicFramePr>
        <p:xfrm>
          <a:off x="398834" y="1607490"/>
          <a:ext cx="9105088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1369">
                  <a:extLst>
                    <a:ext uri="{9D8B030D-6E8A-4147-A177-3AD203B41FA5}">
                      <a16:colId xmlns:a16="http://schemas.microsoft.com/office/drawing/2014/main" val="4263904781"/>
                    </a:ext>
                  </a:extLst>
                </a:gridCol>
                <a:gridCol w="3363719">
                  <a:extLst>
                    <a:ext uri="{9D8B030D-6E8A-4147-A177-3AD203B41FA5}">
                      <a16:colId xmlns:a16="http://schemas.microsoft.com/office/drawing/2014/main" val="3047219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tx1"/>
                          </a:solidFill>
                          <a:effectLst/>
                        </a:rPr>
                        <a:t>Código do arquivo index.html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tx1"/>
                          </a:solidFill>
                          <a:effectLst/>
                        </a:rPr>
                        <a:t>Resultado no navegador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4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dia</a:t>
                      </a:r>
                    </a:p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 semana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94617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0423116-0F52-53D8-583D-27F1A32F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48367"/>
            <a:ext cx="4699813" cy="426674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5EB6A75-7805-2CF9-5F26-6B3A340D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0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Principais elementos do corpo de uma página HTML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linguagem HTML possui vários marcadores e cada um possui a sua função na composição do documento HTML. Aqui serão apresentados apenas os mais utilizados na construção das páginas. Para mais detalhes veja a lista de marcações em </a:t>
            </a:r>
            <a:r>
              <a:rPr lang="pt-B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https://developer.mozilla.org/</a:t>
            </a:r>
            <a:r>
              <a:rPr lang="pt-BR" sz="20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pt</a:t>
            </a:r>
            <a:r>
              <a:rPr lang="pt-B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-BR/</a:t>
            </a:r>
            <a:r>
              <a:rPr lang="pt-BR" sz="20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docs</a:t>
            </a:r>
            <a:r>
              <a:rPr lang="pt-B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/Web/HTML/Element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Títulos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elementos HTML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&lt;h1&gt;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&lt;h6&gt;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representam seis níveis de título de seção.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&lt;h1&gt;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o nível de seção mais alto e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&lt;h6&gt;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o mais baixo.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6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4BB7A-B814-550D-2E38-0447301B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7" y="1402369"/>
            <a:ext cx="11347168" cy="49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D14F32-BC6D-C4FB-CB72-73ED813F0EA2}"/>
              </a:ext>
            </a:extLst>
          </p:cNvPr>
          <p:cNvSpPr txBox="1"/>
          <p:nvPr/>
        </p:nvSpPr>
        <p:spPr>
          <a:xfrm>
            <a:off x="1040860" y="754434"/>
            <a:ext cx="9951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FATEC Prof. Francisco de Moura  - JACAREÍ</a:t>
            </a:r>
          </a:p>
          <a:p>
            <a:pPr algn="ctr"/>
            <a:r>
              <a:rPr lang="pt-BR" sz="3200" dirty="0"/>
              <a:t>DSM – 1º SEMESTRE 2024-2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PROGRAMAÇÃO WEB 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A2891E-D4B6-20A4-B206-2101D78132BF}"/>
              </a:ext>
            </a:extLst>
          </p:cNvPr>
          <p:cNvSpPr txBox="1"/>
          <p:nvPr/>
        </p:nvSpPr>
        <p:spPr>
          <a:xfrm>
            <a:off x="1040860" y="4489789"/>
            <a:ext cx="9951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PROF. CLÁUDIO GOMES</a:t>
            </a:r>
          </a:p>
          <a:p>
            <a:pPr algn="ctr"/>
            <a:r>
              <a:rPr lang="pt-BR" sz="3200" dirty="0"/>
              <a:t>claudio.gomes5@fatec.sp.gov.br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222640"/>
            <a:ext cx="11853006" cy="188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Parágrafo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representa um parágrafo. Em mídias visuais, parágrafos são representados como blocos indentados de texto com a primeira letra avançada e separados por linhas em branco. Já em HTML, parágrafos são usados para agrupar conteúdos relacionados de qualquer tipo, como imagens e campos de um formulário.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68D5AB-F509-89FF-4983-BAC1635F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" y="3112260"/>
            <a:ext cx="10130624" cy="36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6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142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Divisão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de divisão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um container genérico para conteúdo, que de certa forma não representa nada. O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fará sentido quando aplicarmos formatações de estilos.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E09796-7AA3-C64C-FA15-6E7AC9B3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9" y="2830324"/>
            <a:ext cx="9755106" cy="38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Hyperlink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hyperlink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o que torna a web uma rede, pois é através deles que navegamos de uma página para outra.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 hyperlink é criado envolvendo um texto ou outros elementos HTML com a marcação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No exemplo a seguir os textos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G1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UOL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foram envolvidos pela marcação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desta forma, a navegação de uma página para outra ocorrerá ao clicar no texto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G1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UOL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No outro exemplo a navegação ocorrerá ao clicar nos textos Buscador ou Google, pois a marcação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envolve as marcações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4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Hyperlink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826F2D-2CB7-3B24-F071-B1FD3E3C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28" y="98307"/>
            <a:ext cx="8475040" cy="6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Hyperlink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Observações: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cria a hiperligação entre as páginas. 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recebe a URL (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Uniform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Resource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Locator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- Localizador Uniforme de Recursos) de destino;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 marcação a seguir não é um hyperlink pela falta do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Não é um hyperlink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&lt;/a&gt;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valor 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#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no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é usado para fazer um link para a própria página, isto é, quando o usuário clicar no texto </a:t>
            </a:r>
            <a:r>
              <a:rPr lang="pt-BR" sz="18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Página atual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navegador abrirá a página atual novamente;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target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com valor 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_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blank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indica que o link será aberto em outra aba do navegador, sendo que o padrão é 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_self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que significa abrir na aba atual;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é usado para exibir um texto quando o usuário posicionar o cursor sobre o elemento.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3806179" y="4370301"/>
            <a:ext cx="4579641" cy="1139535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 – FIM DA PARTE 2</a:t>
            </a:r>
          </a:p>
        </p:txBody>
      </p:sp>
    </p:spTree>
    <p:extLst>
      <p:ext uri="{BB962C8B-B14F-4D97-AF65-F5344CB8AC3E}">
        <p14:creationId xmlns:p14="http://schemas.microsoft.com/office/powerpoint/2010/main" val="78355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Listas ordenadas e não ordenadas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elementos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&lt;ol&gt;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180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rdered </a:t>
            </a:r>
            <a:r>
              <a:rPr lang="pt-BR" sz="180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ist) e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&lt;ul&gt;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180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nordered </a:t>
            </a:r>
            <a:r>
              <a:rPr lang="pt-BR" sz="180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ist) são usados para criar listas, porém esses elementos sozinhos não são capazes de criar as listas, pois uma lista é formada por itens, que são criados pelos elementos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&lt;li&gt;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180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 </a:t>
            </a:r>
            <a:r>
              <a:rPr lang="pt-BR" sz="180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tem). A seguir temos alguns exemplos de listas.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20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249DD8-2E44-FED3-10DC-B16C5F4C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6" y="1402369"/>
            <a:ext cx="531160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0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EBB6C-4E72-EAF6-D0D6-A4CFFC7B9B2A}"/>
              </a:ext>
            </a:extLst>
          </p:cNvPr>
          <p:cNvSpPr txBox="1"/>
          <p:nvPr/>
        </p:nvSpPr>
        <p:spPr>
          <a:xfrm>
            <a:off x="199564" y="1402369"/>
            <a:ext cx="609437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Atributos do elemento </a:t>
            </a:r>
            <a:r>
              <a:rPr lang="pt-BR" sz="16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ol</a:t>
            </a:r>
            <a:r>
              <a:rPr lang="pt-BR" sz="16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 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recebe o tipo de numeração, que pode ser: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B331BD-C9A2-2D28-AC43-5E74AFC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4" y="2281264"/>
            <a:ext cx="9883997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C7BD10-A047-6573-90E4-1CD9E833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" y="1402369"/>
            <a:ext cx="858848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89837" y="970160"/>
            <a:ext cx="228331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OBJETIVOS: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89837" y="1861155"/>
            <a:ext cx="10773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Visual Studio Code;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Conceitos básicos da linguagem de marcação HTML;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Caracteres especiais no documento HTML;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Comentários no HTML;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Principais elementos do corpo de uma página HTML.</a:t>
            </a:r>
          </a:p>
          <a:p>
            <a:pPr marL="1079500" lvl="3" indent="-271463"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27540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C7BD10-A047-6573-90E4-1CD9E833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" y="1402369"/>
            <a:ext cx="858848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6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Tabela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tabela é formada por linhas e colunas, que constituem as células da tabela. Desta forma, 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table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precisa de outros elementos para criar uma tabela.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tabela é formada por linhas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able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ow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e cada linha é formada por células que podem ser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able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eader) ou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able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ata), que definem, respectivamente, as células do título e corpo da tabela.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possui uma formatação em negrito e centralizado horizontalmente. A tabela é uma estrutura rígida, onde todas as linhas precisam ter o mesmo número de colunas e todas as colunas precisam ter o mesmo número de linhas. Para resolver esse problema usamos os atributos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 indicar que uma célula ocupa mais de uma coluna e linha, respectivamente. No exemplo a seguir o atributo 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foi usado para fazer a célula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"3"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4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ocupar o espaço horizontal de 3 células e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Técnico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foi usado para ocupar o espaço vertical de 2 células.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7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Os elementos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thead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tbody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tfoot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opcionais. Eles são usados para definir blocos de linhas da tabela, essa estrutura é interessante no momento de aplicarmos formatação, pois os elementos do corpo (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tbody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) podem receber uma formatação diferente dos elementos do cabeçalho (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thead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) e rodapé (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tfoot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Como 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table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os seus sub elementos não possuem a propriedade de borda, então tivemos de usar um estilo CSS para adicionar essa formatação. Porém, a explicação de CSS estará em aulas futuras.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9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D8EA1BC-146B-C65F-DB8B-A28B17857749}"/>
              </a:ext>
            </a:extLst>
          </p:cNvPr>
          <p:cNvSpPr txBox="1"/>
          <p:nvPr/>
        </p:nvSpPr>
        <p:spPr>
          <a:xfrm>
            <a:off x="116732" y="895350"/>
            <a:ext cx="456086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&lt;html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lang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"pt-BR"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&lt;head&gt;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&lt;meta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charset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"utf-8"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&lt;title&gt;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Exemplo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&lt;/title&gt;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&lt;style&gt;table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sz="16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1px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solid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}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sz="16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1px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solid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}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&lt;/style&gt;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&lt;/head&gt;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&lt;body&gt;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&lt;table&gt;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&lt;tr&gt;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Nome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Idade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Escolaridade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&lt;/tr&gt;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F38041-0496-06C4-0E72-D38E18E9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-696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01AC78-A8F0-17F3-5B36-F8F904CF27A4}"/>
              </a:ext>
            </a:extLst>
          </p:cNvPr>
          <p:cNvSpPr txBox="1"/>
          <p:nvPr/>
        </p:nvSpPr>
        <p:spPr>
          <a:xfrm>
            <a:off x="4928965" y="895350"/>
            <a:ext cx="360387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tbody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&lt;tr&gt;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Ana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&lt;/td&gt;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20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Médio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&lt;/tr&gt;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&lt;tr&gt;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José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&lt;/td&gt;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28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&lt;/td&gt;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Superior</a:t>
            </a:r>
            <a:r>
              <a:rPr lang="en-US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&lt;/td&gt;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Object 1">
            <a:extLst>
              <a:ext uri="{FF2B5EF4-FFF2-40B4-BE49-F238E27FC236}">
                <a16:creationId xmlns:a16="http://schemas.microsoft.com/office/drawing/2014/main" id="{9F0003C0-BDDB-E581-A487-ABDE142A8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r="18096" b="63772"/>
          <a:stretch/>
        </p:blipFill>
        <p:spPr bwMode="auto">
          <a:xfrm>
            <a:off x="8910535" y="895350"/>
            <a:ext cx="3018817" cy="117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D8EA1BC-146B-C65F-DB8B-A28B17857749}"/>
              </a:ext>
            </a:extLst>
          </p:cNvPr>
          <p:cNvSpPr txBox="1"/>
          <p:nvPr/>
        </p:nvSpPr>
        <p:spPr>
          <a:xfrm>
            <a:off x="107004" y="768890"/>
            <a:ext cx="5795176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Maria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21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rowspan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"2"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Técnico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Pedro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30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td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&lt;!-- essa linha não pode ter a 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      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3a coluna por causa do </a:t>
            </a:r>
            <a:r>
              <a:rPr lang="pt-BR" sz="16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rowspan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da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      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linha anterior --&gt;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tbody</a:t>
            </a:r>
            <a:r>
              <a:rPr lang="pt-BR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tfoot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&lt;tr&gt;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colspan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"3"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Total: 4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&lt;/td&gt;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&lt;!-- essa linha só pode ter a 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 coluna por causa do </a:t>
            </a:r>
            <a:r>
              <a:rPr lang="pt-BR" sz="16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colspan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ocupar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</a:t>
            </a:r>
            <a:r>
              <a:rPr lang="pt-BR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3 colunas --&gt;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&lt;/tr&gt;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tfoot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&lt;/table&gt;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&lt;/body&gt;</a:t>
            </a:r>
            <a:endParaRPr lang="pt-BR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pt-BR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F38041-0496-06C4-0E72-D38E18E9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-696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Object 1">
            <a:extLst>
              <a:ext uri="{FF2B5EF4-FFF2-40B4-BE49-F238E27FC236}">
                <a16:creationId xmlns:a16="http://schemas.microsoft.com/office/drawing/2014/main" id="{9F0003C0-BDDB-E581-A487-ABDE142A8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t="-1" r="4486" b="4803"/>
          <a:stretch/>
        </p:blipFill>
        <p:spPr bwMode="auto">
          <a:xfrm>
            <a:off x="7577845" y="914806"/>
            <a:ext cx="3677057" cy="30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55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3806179" y="4370301"/>
            <a:ext cx="4579641" cy="1139535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 – FIM DA PARTE 3</a:t>
            </a:r>
          </a:p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465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 fazer as páginas HTML utilizaremos o VS Code. Porém, os arquivos HTML podem ser salvos em qualquer editor de texto do seu computador que aceita salvar nas extensões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Passos para criar uma página HTML no VS Code:</a:t>
            </a:r>
            <a:endParaRPr lang="pt-B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Crie uma pasta de nome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no desktop (área de trabalho do seu computador) ou em qualquer outro local do seu computador.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Aqui foi sugerido o nome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mas poderia ser qualquer nome de pasta sem espaços e caracteres especiais (acentos e cedilha);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prompt de comando do Windows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cmd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é um ambiente que nos permite executar os programas sem o recurso do clique do ambiente janelado do Windows. A seguir estão os passos para abrir o CMD (prompt de comando do Windows)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C2660-A4B9-54F9-5F13-68FCA195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7" y="1561188"/>
            <a:ext cx="11742004" cy="309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49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02369"/>
            <a:ext cx="11853006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Veja que o prompt de comando abriu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Digite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espaço ponto (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e pressione &lt;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&gt; para abrir o VS Code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VS Code será aberto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Existem outras formas de abrir o VS Code numa pasta, porém esta é a sequência adotada pelos desenvolvedores da comunidade Web.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2BEED3-C2E6-9FFE-B3DF-A2FBCDE9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7" y="2572864"/>
            <a:ext cx="9499552" cy="196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arenR" startAt="4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Crie o arquivo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index.html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coloque um texto qualquer no arquivo. Após salvar o arquivo, abra ele no navegador.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FFB0DC-A40C-B4A1-181D-829C5F54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61" y="2777221"/>
            <a:ext cx="7266955" cy="309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6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770519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88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HyperText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Markup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Language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não é uma linguagem de programação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HTML é uma linguagem de </a:t>
            </a: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marcação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utilizada para dizer ao navegador como estruturar a página web. HTML usa marcações para representar textos, imagens e outros conteúdos para exibição no navegador.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marcação possui a seguinte estrutura: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sz="2200" b="1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atributoA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pt-BR" sz="2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valorDoAtributoA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pt-BR" sz="22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atributoB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 </a:t>
            </a:r>
            <a:r>
              <a:rPr lang="pt-BR" sz="2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valorDoAtributoB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pt-BR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Conteúdo</a:t>
            </a:r>
            <a:endParaRPr lang="pt-BR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sz="2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pt-BR" sz="22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pt-BR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tagname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é o nome da marcação;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atributo: é algo utilizado pela marcação. O valor do atributo precisa estar entre aspas simples ou duplas;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conteúdo: pode ser um texto ou outras marcações;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fechamento: toda marcação que possui conteúdo precisa ter a marcação de fechamento. A marcação de fechamento possui a barra de divisão </a:t>
            </a: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marcações não possuem conteúdo, desta forma, elas são formadas apenas pela marcação de abertura: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2000" b="1" dirty="0">
              <a:solidFill>
                <a:srgbClr val="00B05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pt-BR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atributoA</a:t>
            </a:r>
            <a:r>
              <a:rPr lang="pt-BR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pt-BR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valorDoAtributoA</a:t>
            </a:r>
            <a:r>
              <a:rPr lang="pt-BR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pt-BR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pt-B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68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C85873618D994AB0C16BDB9D3193AD" ma:contentTypeVersion="4" ma:contentTypeDescription="Crie um novo documento." ma:contentTypeScope="" ma:versionID="20f35a1f053202dea60e6cee950bd9b9">
  <xsd:schema xmlns:xsd="http://www.w3.org/2001/XMLSchema" xmlns:xs="http://www.w3.org/2001/XMLSchema" xmlns:p="http://schemas.microsoft.com/office/2006/metadata/properties" xmlns:ns2="5eedd824-f057-49b9-939b-2d4bda0cdafd" targetNamespace="http://schemas.microsoft.com/office/2006/metadata/properties" ma:root="true" ma:fieldsID="62c2be1d773036889a62d12fc645dae5" ns2:_="">
    <xsd:import namespace="5eedd824-f057-49b9-939b-2d4bda0cd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dd824-f057-49b9-939b-2d4bda0cd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59475-C16F-41EA-975E-B6E6E082B117}"/>
</file>

<file path=customXml/itemProps2.xml><?xml version="1.0" encoding="utf-8"?>
<ds:datastoreItem xmlns:ds="http://schemas.openxmlformats.org/officeDocument/2006/customXml" ds:itemID="{CB8E86EF-091B-49F8-8654-4BBD87E84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494571-F585-4C04-A8D2-D238AAA2777B}">
  <ds:schemaRefs>
    <ds:schemaRef ds:uri="http://schemas.microsoft.com/office/2006/documentManagement/types"/>
    <ds:schemaRef ds:uri="http://purl.org/dc/dcmitype/"/>
    <ds:schemaRef ds:uri="5661f347-469f-4244-bbfe-ed8d6cddd5a7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f0dc5b57-9251-4449-bac5-91242ff06ea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2558</Words>
  <Application>Microsoft Office PowerPoint</Application>
  <PresentationFormat>Widescreen</PresentationFormat>
  <Paragraphs>221</Paragraphs>
  <Slides>35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Tema do Office</vt:lpstr>
      <vt:lpstr>PBrush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CLAUDIO JOSE SILVA GOMES</cp:lastModifiedBy>
  <cp:revision>60</cp:revision>
  <dcterms:created xsi:type="dcterms:W3CDTF">2023-03-16T21:20:46Z</dcterms:created>
  <dcterms:modified xsi:type="dcterms:W3CDTF">2024-08-20T03:17:45Z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0x0101004EC85873618D994AB0C16BDB9D3193AD</vt:lpwstr>
  </property>
</Properties>
</file>