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1"/>
  </p:sldMasterIdLst>
  <p:sldIdLst>
    <p:sldId id="256" r:id="rId2"/>
    <p:sldId id="257" r:id="rId3"/>
    <p:sldId id="260" r:id="rId4"/>
    <p:sldId id="268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258" r:id="rId1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Estilo Claro 1 - Ênfase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/>
  </p:normalViewPr>
  <p:slideViewPr>
    <p:cSldViewPr snapToGrid="0">
      <p:cViewPr>
        <p:scale>
          <a:sx n="50" d="100"/>
          <a:sy n="50" d="100"/>
        </p:scale>
        <p:origin x="1862" y="6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png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emf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Imagem 11">
            <a:extLst>
              <a:ext uri="{FF2B5EF4-FFF2-40B4-BE49-F238E27FC236}">
                <a16:creationId xmlns:a16="http://schemas.microsoft.com/office/drawing/2014/main" id="{13166C7A-2093-D6C3-1015-7D2F617163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pic>
        <p:nvPicPr>
          <p:cNvPr id="13" name="Imagem 12" descr="Ícone&#10;&#10;Descrição gerada automaticamente">
            <a:extLst>
              <a:ext uri="{FF2B5EF4-FFF2-40B4-BE49-F238E27FC236}">
                <a16:creationId xmlns:a16="http://schemas.microsoft.com/office/drawing/2014/main" id="{A316BF18-71C4-6DFB-3899-55975135C04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70780" y="4186431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2606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BC81048-106F-8A9F-3659-84DE7A503A8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609540" y="112734"/>
            <a:ext cx="432148" cy="202979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2" name="Imagem 1">
            <a:extLst>
              <a:ext uri="{FF2B5EF4-FFF2-40B4-BE49-F238E27FC236}">
                <a16:creationId xmlns:a16="http://schemas.microsoft.com/office/drawing/2014/main" id="{2BA6CA09-CC7F-1786-B476-36C72373C4A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50312" y="112734"/>
            <a:ext cx="1876817" cy="88669"/>
          </a:xfrm>
          <a:prstGeom prst="rect">
            <a:avLst/>
          </a:prstGeom>
        </p:spPr>
      </p:pic>
      <p:pic>
        <p:nvPicPr>
          <p:cNvPr id="3" name="Imagem 2">
            <a:extLst>
              <a:ext uri="{FF2B5EF4-FFF2-40B4-BE49-F238E27FC236}">
                <a16:creationId xmlns:a16="http://schemas.microsoft.com/office/drawing/2014/main" id="{6D93C171-E2ED-C368-D4E9-C3C72A216914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51520" y="315713"/>
            <a:ext cx="996004" cy="416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819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709CC232-D3EB-DEAC-D4F6-2814567339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pic>
        <p:nvPicPr>
          <p:cNvPr id="4" name="Imagem 3" descr="Ícone&#10;&#10;Descrição gerada automaticamente">
            <a:extLst>
              <a:ext uri="{FF2B5EF4-FFF2-40B4-BE49-F238E27FC236}">
                <a16:creationId xmlns:a16="http://schemas.microsoft.com/office/drawing/2014/main" id="{77005AB1-27D9-0AF0-A364-55A4177135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92995" y="1924406"/>
            <a:ext cx="6006010" cy="2458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823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4066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ítulo 1">
            <a:extLst>
              <a:ext uri="{FF2B5EF4-FFF2-40B4-BE49-F238E27FC236}">
                <a16:creationId xmlns:a16="http://schemas.microsoft.com/office/drawing/2014/main" id="{B8D3994E-2F48-AC7A-CB89-89DE77EB8EAA}"/>
              </a:ext>
            </a:extLst>
          </p:cNvPr>
          <p:cNvSpPr txBox="1">
            <a:spLocks/>
          </p:cNvSpPr>
          <p:nvPr/>
        </p:nvSpPr>
        <p:spPr>
          <a:xfrm>
            <a:off x="7728559" y="5019805"/>
            <a:ext cx="3532341" cy="767219"/>
          </a:xfrm>
          <a:prstGeom prst="rect">
            <a:avLst/>
          </a:prstGeom>
        </p:spPr>
        <p:txBody>
          <a:bodyPr anchor="t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BR" sz="1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DESENVOVIMENTO WEB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AULA 3</a:t>
            </a:r>
          </a:p>
          <a:p>
            <a:pPr>
              <a:lnSpc>
                <a:spcPct val="150000"/>
              </a:lnSpc>
            </a:pPr>
            <a:r>
              <a:rPr lang="pt-BR" sz="1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19/08/2024</a:t>
            </a:r>
          </a:p>
        </p:txBody>
      </p:sp>
    </p:spTree>
    <p:extLst>
      <p:ext uri="{BB962C8B-B14F-4D97-AF65-F5344CB8AC3E}">
        <p14:creationId xmlns:p14="http://schemas.microsoft.com/office/powerpoint/2010/main" val="35412787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99564" y="1433138"/>
            <a:ext cx="11853006" cy="12890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 comportamento do elemento 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&lt;input&gt;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varia de acordo com o valor do atributo </a:t>
            </a:r>
            <a:r>
              <a:rPr lang="pt-BR" sz="180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. No exemplo a seguir usou-se os valores </a:t>
            </a:r>
            <a:r>
              <a:rPr lang="pt-BR" sz="18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email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password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(senha).</a:t>
            </a:r>
          </a:p>
          <a:p>
            <a:pPr algn="just">
              <a:lnSpc>
                <a:spcPct val="150000"/>
              </a:lnSpc>
            </a:pP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CD1582D1-C334-830E-1072-F247BB7AE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4" y="2401503"/>
            <a:ext cx="7466156" cy="4146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1582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99564" y="1433138"/>
            <a:ext cx="11853006" cy="1889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atributo opcional </a:t>
            </a: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disabled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pode ser utilizado em todos os itens do </a:t>
            </a:r>
            <a:r>
              <a:rPr lang="pt-BR" sz="180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&lt;form&gt;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para indicar que o item não está disponível para interação. O atributo </a:t>
            </a: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disabled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recebe um valor booleano true ou false. Como exemplo, adicione este atributo no elemento a seguir: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ts val="1425"/>
              </a:lnSpc>
            </a:pPr>
            <a:r>
              <a:rPr lang="en-US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&lt;input</a:t>
            </a:r>
            <a:r>
              <a:rPr lang="en-US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type</a:t>
            </a:r>
            <a:r>
              <a:rPr lang="en-US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"email"</a:t>
            </a:r>
            <a:r>
              <a:rPr lang="en-US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id</a:t>
            </a:r>
            <a:r>
              <a:rPr lang="en-US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"mail"</a:t>
            </a:r>
            <a:r>
              <a:rPr lang="en-US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en-US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en-US" sz="180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"mail"</a:t>
            </a:r>
            <a:r>
              <a:rPr lang="en-US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en-US" sz="180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disabled</a:t>
            </a:r>
            <a:r>
              <a:rPr lang="en-US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endParaRPr lang="pt-BR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0207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99564" y="1433138"/>
            <a:ext cx="11853006" cy="461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b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Radio button</a:t>
            </a:r>
            <a:endParaRPr lang="pt-BR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180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&lt;input&gt;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com o atributo </a:t>
            </a: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type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com valor </a:t>
            </a:r>
            <a:r>
              <a:rPr lang="pt-BR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radio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é usado para criar um botão de escolha.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Atributos do elemento radio button: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value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define o valor a ser enviado por este item ao enviar os dados do formulário. O atributo </a:t>
            </a: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value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possui o mesmo sentido em qualquer campo de entrada do formulário;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checked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usado para indicar que o elemento está selecionado por padrão ao carregar a página no navegador. No exemplo a seguir a opção Banana estará selecionada por padrão;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usado para criar um grupo de escolha, apenas um botão de escolha no grupo pode estar selecionado a cada momento. Botões de escolha que têm o mesmo valor para o atributo </a:t>
            </a: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estão no mesmo "grupo de botões de escolha". No exemplo a seguir, existem dois grupos de escolha formados pelos atributos </a:t>
            </a: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"fruta"</a:t>
            </a:r>
            <a:r>
              <a:rPr lang="pt-BR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"verdura"</a:t>
            </a:r>
            <a:r>
              <a:rPr lang="pt-BR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9485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99564" y="1433138"/>
            <a:ext cx="11853006" cy="1294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&lt;fieldset&gt;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é usado para agrupar elementos dentro de um formulário web. O 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&lt;fieldset&gt;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define uma moldura envolta dos elementos agrupados. O elemento 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&lt;fieldset&gt;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recebe como conteúdo opcional o elemento 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&lt;legend&gt;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. O elemento 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&lt;legend&gt;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define um rótulo para o componente 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&lt;fieldset&gt;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9211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CDA4D8A0-6C00-951A-FE59-5E47C7B1E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9920" y="36577"/>
            <a:ext cx="5821680" cy="674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523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D4178D5C-0A8E-8091-3CE5-1323814D4D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555" y="2156324"/>
            <a:ext cx="10950889" cy="3124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4287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99564" y="1433138"/>
            <a:ext cx="11853006" cy="37873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b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Textarea</a:t>
            </a:r>
            <a:endParaRPr lang="pt-BR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180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&lt;textarea&gt;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cria uma caixa de texto com várias linhas, útil quando o usuário precisa informar um texto extenso.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Atributos do elemento textarea: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rows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cols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define o tamanho exato do textarea;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maxlength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quantidade máxima de caracteres aceitos no textarea;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: nome do campo de entrada.</a:t>
            </a:r>
            <a:endParaRPr lang="pt-BR" sz="1800"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 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Código do arquivo index.html. O elemento </a:t>
            </a:r>
            <a:r>
              <a:rPr lang="pt-BR" sz="180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&lt;textarea&gt;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precisou ser colocado como conteúdo de uma </a:t>
            </a:r>
            <a:r>
              <a:rPr lang="pt-BR" sz="180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&lt;div&gt;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pelo fato do </a:t>
            </a:r>
            <a:r>
              <a:rPr lang="pt-BR" sz="180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</a:rPr>
              <a:t>&lt;textarea&gt;</a:t>
            </a:r>
            <a:r>
              <a:rPr lang="pt-BR" sz="180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não formar bloco, ou seja, ele é inline (na linha – acompanha o fluxo):</a:t>
            </a:r>
            <a:endParaRPr lang="pt-BR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82296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D49FB0EB-CB64-18C5-BFCE-D3547B5A0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96" y="1325773"/>
            <a:ext cx="9433923" cy="5300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52582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>
            <a:extLst>
              <a:ext uri="{FF2B5EF4-FFF2-40B4-BE49-F238E27FC236}">
                <a16:creationId xmlns:a16="http://schemas.microsoft.com/office/drawing/2014/main" id="{B7F9E381-056B-491C-71C0-B64F1433BA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10505"/>
            <a:ext cx="12192001" cy="145732"/>
          </a:xfrm>
          <a:prstGeom prst="rect">
            <a:avLst/>
          </a:prstGeom>
        </p:spPr>
      </p:pic>
      <p:sp>
        <p:nvSpPr>
          <p:cNvPr id="8" name="Título 1">
            <a:extLst>
              <a:ext uri="{FF2B5EF4-FFF2-40B4-BE49-F238E27FC236}">
                <a16:creationId xmlns:a16="http://schemas.microsoft.com/office/drawing/2014/main" id="{2048CA6E-79FE-BF7D-AF35-0F458ED105B9}"/>
              </a:ext>
            </a:extLst>
          </p:cNvPr>
          <p:cNvSpPr txBox="1">
            <a:spLocks/>
          </p:cNvSpPr>
          <p:nvPr/>
        </p:nvSpPr>
        <p:spPr>
          <a:xfrm>
            <a:off x="4574087" y="4794337"/>
            <a:ext cx="3043825" cy="275573"/>
          </a:xfrm>
          <a:prstGeom prst="rect">
            <a:avLst/>
          </a:prstGeom>
        </p:spPr>
        <p:txBody>
          <a:bodyPr anchor="ctr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18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AULA 1 – PARTE 2</a:t>
            </a:r>
          </a:p>
        </p:txBody>
      </p:sp>
    </p:spTree>
    <p:extLst>
      <p:ext uri="{BB962C8B-B14F-4D97-AF65-F5344CB8AC3E}">
        <p14:creationId xmlns:p14="http://schemas.microsoft.com/office/powerpoint/2010/main" val="261182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ixaDeTexto 1">
            <a:extLst>
              <a:ext uri="{FF2B5EF4-FFF2-40B4-BE49-F238E27FC236}">
                <a16:creationId xmlns:a16="http://schemas.microsoft.com/office/drawing/2014/main" id="{F8D14F32-BC6D-C4FB-CB72-73ED813F0EA2}"/>
              </a:ext>
            </a:extLst>
          </p:cNvPr>
          <p:cNvSpPr txBox="1"/>
          <p:nvPr/>
        </p:nvSpPr>
        <p:spPr>
          <a:xfrm>
            <a:off x="1040860" y="754434"/>
            <a:ext cx="995139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FATEC Prof. Francisco de Moura  - JACAREÍ</a:t>
            </a:r>
          </a:p>
          <a:p>
            <a:pPr algn="ctr"/>
            <a:r>
              <a:rPr lang="pt-BR" sz="3200" dirty="0"/>
              <a:t>DSM – 1º SEMESTRE 2024-2</a:t>
            </a:r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endParaRPr lang="pt-BR" sz="3200" dirty="0"/>
          </a:p>
          <a:p>
            <a:pPr algn="ctr"/>
            <a:r>
              <a:rPr lang="pt-BR" sz="3200" dirty="0"/>
              <a:t>PROGRAMAÇÃO WEB I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8EA2891E-D4B6-20A4-B206-2101D78132BF}"/>
              </a:ext>
            </a:extLst>
          </p:cNvPr>
          <p:cNvSpPr txBox="1"/>
          <p:nvPr/>
        </p:nvSpPr>
        <p:spPr>
          <a:xfrm>
            <a:off x="1040860" y="4489789"/>
            <a:ext cx="995139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200" dirty="0"/>
              <a:t>PROF. CLÁUDIO GOMES</a:t>
            </a:r>
          </a:p>
          <a:p>
            <a:pPr algn="ctr"/>
            <a:r>
              <a:rPr lang="pt-BR" sz="3200" dirty="0"/>
              <a:t>claudio.gomes5@fatec.sp.gov.br</a:t>
            </a:r>
          </a:p>
        </p:txBody>
      </p:sp>
    </p:spTree>
    <p:extLst>
      <p:ext uri="{BB962C8B-B14F-4D97-AF65-F5344CB8AC3E}">
        <p14:creationId xmlns:p14="http://schemas.microsoft.com/office/powerpoint/2010/main" val="2347594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89837" y="970160"/>
            <a:ext cx="2283317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</a:rPr>
              <a:t>OBJETIVOS: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8A5A167-7B7A-BCAE-445F-B1926942F334}"/>
              </a:ext>
            </a:extLst>
          </p:cNvPr>
          <p:cNvSpPr txBox="1"/>
          <p:nvPr/>
        </p:nvSpPr>
        <p:spPr>
          <a:xfrm>
            <a:off x="189837" y="1957971"/>
            <a:ext cx="11638997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4000" dirty="0"/>
              <a:t>I. Formulários HTML: 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Campo de entrada;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/>
              <a:t>Radio </a:t>
            </a:r>
            <a:r>
              <a:rPr lang="pt-BR" sz="4000" dirty="0" err="1"/>
              <a:t>button</a:t>
            </a:r>
            <a:r>
              <a:rPr lang="pt-BR" sz="4000" dirty="0"/>
              <a:t>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err="1"/>
              <a:t>Checkbox</a:t>
            </a:r>
            <a:r>
              <a:rPr lang="pt-BR" sz="4000" dirty="0"/>
              <a:t>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err="1"/>
              <a:t>Textarea</a:t>
            </a:r>
            <a:r>
              <a:rPr lang="pt-BR" sz="4000" dirty="0"/>
              <a:t>;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pt-BR" sz="4000" dirty="0" err="1"/>
              <a:t>Select</a:t>
            </a:r>
            <a:r>
              <a:rPr lang="pt-BR" sz="4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7540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99564" y="1433138"/>
            <a:ext cx="11853006" cy="3879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form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 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é um envoltório para os elementos que compõem um formulário, tais como, campos de entrada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campos de seleção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select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campo para entrada de texto com várias linhas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textarea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 botões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pt-BR" sz="1800" dirty="0" err="1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button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2000" dirty="0">
              <a:effectLst/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Para fazer as páginas HTML utilizaremos o VS </a:t>
            </a:r>
            <a:r>
              <a:rPr lang="pt-BR" sz="2000" dirty="0" err="1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Code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 Porém, os arquivos HTML podem ser salvos em qualquer editor de texto do seu computador que aceita salvar nas extensões </a:t>
            </a:r>
            <a:r>
              <a:rPr lang="pt-BR" sz="200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html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ou </a:t>
            </a:r>
            <a:r>
              <a:rPr lang="pt-BR" sz="2000" dirty="0" err="1">
                <a:solidFill>
                  <a:srgbClr val="00B0F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htm</a:t>
            </a:r>
            <a:r>
              <a:rPr lang="pt-BR" sz="20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</a:p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&lt;input&gt; 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é usado para criar diferentes tipos de marcação, a diferença está no valor do atributo </a:t>
            </a:r>
            <a:r>
              <a:rPr lang="pt-BR" sz="180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2000" dirty="0">
              <a:solidFill>
                <a:srgbClr val="000000"/>
              </a:solidFill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pt-BR" sz="1800" b="1" dirty="0">
              <a:solidFill>
                <a:srgbClr val="000000"/>
              </a:solidFill>
              <a:effectLst/>
              <a:highlight>
                <a:srgbClr val="FFFFFF"/>
              </a:highlight>
              <a:latin typeface="Calibri" panose="020F0502020204030204" pitchFamily="34" charset="0"/>
              <a:ea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r>
              <a:rPr lang="pt-BR" sz="1800" b="1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Campo de entrada</a:t>
            </a:r>
          </a:p>
          <a:p>
            <a:pPr>
              <a:lnSpc>
                <a:spcPct val="150000"/>
              </a:lnSpc>
            </a:pP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&lt;input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"nome" </a:t>
            </a:r>
            <a:r>
              <a:rPr lang="pt-BR" sz="18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rgbClr val="0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"nome"</a:t>
            </a:r>
            <a:r>
              <a:rPr lang="pt-BR" sz="1800" dirty="0">
                <a:solidFill>
                  <a:srgbClr val="80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cria um campo de entrada do tipo texto. O atributo </a:t>
            </a:r>
            <a:r>
              <a:rPr lang="pt-BR" sz="1800" dirty="0" err="1">
                <a:solidFill>
                  <a:srgbClr val="E50000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assume o valor padrão </a:t>
            </a:r>
            <a:r>
              <a:rPr lang="pt-BR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text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mas existem outros valores possíveis, tais como, </a:t>
            </a:r>
            <a:r>
              <a:rPr lang="pt-BR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number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, </a:t>
            </a:r>
            <a:r>
              <a:rPr lang="pt-BR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email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0000FF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password</a:t>
            </a:r>
            <a:r>
              <a:rPr lang="pt-BR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 etc.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8174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99564" y="1433138"/>
            <a:ext cx="11853006" cy="5033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Apesar do elemento 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&lt;input&gt;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receber vários atributos opcionais, aqui estão os mais relevantes: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180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value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: recebe o valor inicial do campo de entrada. No exemplo a seguir o campo cidade inicia com o valor Jacareí;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: recebe um valor usado como identificador para o elemento no DOM. Este valor precisa ser único no DOM, ou seja, não pode ter outro elemento no documento com o mesmo valor;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18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: nome do campo de entrada. Ele é enviado junto com os dados do formulário ao fazer uma submissão para o servidor. No exemplo a seguir os atributos </a:t>
            </a:r>
            <a:r>
              <a:rPr lang="pt-BR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1800" dirty="0" err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possuem os mesmos valores, porém eles podem receber valores distintos.</a:t>
            </a:r>
          </a:p>
          <a:p>
            <a:pPr marL="34290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8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(rótulo) representa uma legenda para um elemento da página. O atributo </a:t>
            </a:r>
            <a:r>
              <a:rPr lang="pt-BR" sz="1800" dirty="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, em 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8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"nome"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, recebe o </a:t>
            </a:r>
            <a:r>
              <a:rPr lang="pt-BR" sz="180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(identificador) de outro elemento do formulário. A vantagem de ter o </a:t>
            </a:r>
            <a:r>
              <a:rPr lang="pt-BR" sz="18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vinculado a um campo de entrada é que ao clicar no </a:t>
            </a:r>
            <a:r>
              <a:rPr lang="pt-BR" sz="18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o cursor será colocado no campo de entrada. Como exemplo, 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</a:t>
            </a:r>
            <a:r>
              <a:rPr lang="pt-BR" sz="18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"nome"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Nome: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&lt;/</a:t>
            </a:r>
            <a:r>
              <a:rPr lang="pt-BR" sz="1800" dirty="0" err="1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 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 </a:t>
            </a:r>
            <a:r>
              <a:rPr lang="pt-BR" sz="180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label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está vinculado ao campo de entrada 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&lt;input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type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pt-BR" sz="180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text</a:t>
            </a:r>
            <a:r>
              <a:rPr lang="pt-BR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sz="1800" dirty="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id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"nome"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sz="1800" dirty="0" err="1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"nome"</a:t>
            </a:r>
            <a:r>
              <a:rPr lang="pt-BR" sz="1800" dirty="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através do atributo </a:t>
            </a:r>
            <a:r>
              <a:rPr lang="pt-BR" sz="1800" dirty="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for</a:t>
            </a:r>
            <a:r>
              <a:rPr lang="pt-BR" sz="180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1800" dirty="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38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1C8C9B9-139C-F0A5-7F47-E38F546CB1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515" y="1402369"/>
            <a:ext cx="10036410" cy="5235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20090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7A966DF7-4463-20A1-152C-4461E952FA37}"/>
              </a:ext>
            </a:extLst>
          </p:cNvPr>
          <p:cNvSpPr/>
          <p:nvPr/>
        </p:nvSpPr>
        <p:spPr>
          <a:xfrm>
            <a:off x="199564" y="1433138"/>
            <a:ext cx="11853006" cy="4618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O elemento 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&lt;button&gt;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cria um botão. O botão dentro do formulário faz os campos do formulário serem enviados para o recurso de destino. Como no exemplo a seguir não temos um destino, então a página é recarregada e os campos do formulário serão colocados como parâmetros no final da URL:</a:t>
            </a:r>
            <a:endParaRPr lang="pt-BR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file:///D:/aulas/index.html</a:t>
            </a:r>
            <a:r>
              <a:rPr lang="pt-BR" sz="1800" b="1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?</a:t>
            </a:r>
            <a:r>
              <a:rPr lang="pt-BR" sz="180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nome</a:t>
            </a:r>
            <a:r>
              <a:rPr lang="pt-BR" sz="180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pt-BR" sz="180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Ana+Maria</a:t>
            </a:r>
            <a:r>
              <a:rPr lang="pt-BR" sz="1800" b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&amp;</a:t>
            </a:r>
            <a:r>
              <a:rPr lang="pt-BR" sz="180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cidade</a:t>
            </a:r>
            <a:r>
              <a:rPr lang="pt-BR" sz="180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=</a:t>
            </a:r>
            <a:r>
              <a:rPr lang="pt-BR" sz="180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Courier New" panose="02070309020205020404" pitchFamily="49" charset="0"/>
                <a:ea typeface="Times New Roman" panose="02020603050405020304" pitchFamily="18" charset="0"/>
              </a:rPr>
              <a:t>Jacareí</a:t>
            </a:r>
            <a:endParaRPr lang="pt-BR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Interrogação: indica que tudo à sua direita são parâmetros;</a:t>
            </a:r>
            <a:endParaRPr lang="pt-BR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Calibri" panose="020F0502020204030204" pitchFamily="34" charset="0"/>
              <a:buChar char="•"/>
            </a:pP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Parâmetro: cada parâmetro é formado por </a:t>
            </a:r>
            <a:r>
              <a:rPr lang="pt-BR" sz="180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name</a:t>
            </a:r>
            <a:r>
              <a:rPr lang="pt-BR" sz="180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=</a:t>
            </a:r>
            <a:r>
              <a:rPr lang="pt-BR" sz="180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value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. Nesse exemplo, </a:t>
            </a:r>
            <a:r>
              <a:rPr lang="pt-BR" sz="180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nome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180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cidade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são os nomes dos parâmetros e </a:t>
            </a:r>
            <a:r>
              <a:rPr lang="pt-BR" sz="180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Ana Maria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e </a:t>
            </a:r>
            <a:r>
              <a:rPr lang="pt-BR" sz="1800">
                <a:solidFill>
                  <a:srgbClr val="FFC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Jacareí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são os valores dos parâmetros. Observe que o conteúdo do atributo </a:t>
            </a:r>
            <a:r>
              <a:rPr lang="pt-BR" sz="180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será o nome do parâmetro 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&lt;input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sz="180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type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"text"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sz="1800">
                <a:solidFill>
                  <a:srgbClr val="E5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id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"nome"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 </a:t>
            </a:r>
            <a:r>
              <a:rPr lang="pt-BR" sz="1800">
                <a:solidFill>
                  <a:srgbClr val="E5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=</a:t>
            </a:r>
            <a:r>
              <a:rPr lang="pt-BR" sz="180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"nome"</a:t>
            </a:r>
            <a:r>
              <a:rPr lang="pt-BR" sz="1800">
                <a:solidFill>
                  <a:srgbClr val="8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&gt;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, por este motivo temos de fornecer o atributo </a:t>
            </a:r>
            <a:r>
              <a:rPr lang="pt-BR" sz="1800">
                <a:solidFill>
                  <a:srgbClr val="FF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  <a:ea typeface="Times New Roman" panose="02020603050405020304" pitchFamily="18" charset="0"/>
              </a:rPr>
              <a:t>name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na marcação que possui um campo de entrada de formulário;</a:t>
            </a:r>
            <a:endParaRPr lang="pt-BR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 algn="just">
              <a:lnSpc>
                <a:spcPct val="150000"/>
              </a:lnSpc>
              <a:buFont typeface="Symbol" panose="05050102010706020507" pitchFamily="18" charset="2"/>
              <a:buChar char=""/>
            </a:pP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&amp;: delimitador de parâmetros. Nesse exemplo, o &amp; indica que terminou o parâmetro </a:t>
            </a:r>
            <a:r>
              <a:rPr lang="pt-BR" sz="180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nome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 e começou o parâmetro </a:t>
            </a:r>
            <a:r>
              <a:rPr lang="pt-BR" sz="1800">
                <a:solidFill>
                  <a:srgbClr val="00B05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cidade</a:t>
            </a:r>
            <a:r>
              <a:rPr lang="pt-BR" sz="180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alibri" panose="020F0502020204030204" pitchFamily="34" charset="0"/>
                <a:ea typeface="Times New Roman" panose="02020603050405020304" pitchFamily="18" charset="0"/>
              </a:rPr>
              <a:t>.</a:t>
            </a:r>
            <a:endParaRPr lang="pt-BR" sz="1800">
              <a:effectLst/>
              <a:highlight>
                <a:srgbClr val="FFFFFF"/>
              </a:highlight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7791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27D2DBF-91A7-35E3-848F-7C5E50151E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5" y="1402370"/>
            <a:ext cx="8441516" cy="5203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06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ângulo 1">
            <a:extLst>
              <a:ext uri="{FF2B5EF4-FFF2-40B4-BE49-F238E27FC236}">
                <a16:creationId xmlns:a16="http://schemas.microsoft.com/office/drawing/2014/main" id="{C52C6C23-368E-BE28-0CD7-6861DBBB85F9}"/>
              </a:ext>
            </a:extLst>
          </p:cNvPr>
          <p:cNvSpPr/>
          <p:nvPr/>
        </p:nvSpPr>
        <p:spPr>
          <a:xfrm>
            <a:off x="199564" y="822659"/>
            <a:ext cx="3642023" cy="5797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ts val="3750"/>
              </a:lnSpc>
            </a:pPr>
            <a:r>
              <a:rPr lang="pt-BR" sz="3600" b="1" dirty="0">
                <a:latin typeface="+mj-lt"/>
                <a:ea typeface="Esphimere" panose="020B0603030202020204" pitchFamily="34" charset="0"/>
              </a:rPr>
              <a:t>Formulários HTML:</a:t>
            </a:r>
            <a:endParaRPr lang="pt-BR" sz="3600" b="1" dirty="0">
              <a:latin typeface="+mj-lt"/>
            </a:endParaRP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C78DE7A-66B5-C176-D85B-BEB914B08D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64" y="1668611"/>
            <a:ext cx="12051130" cy="4579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92600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4EC85873618D994AB0C16BDB9D3193AD" ma:contentTypeVersion="4" ma:contentTypeDescription="Crie um novo documento." ma:contentTypeScope="" ma:versionID="20f35a1f053202dea60e6cee950bd9b9">
  <xsd:schema xmlns:xsd="http://www.w3.org/2001/XMLSchema" xmlns:xs="http://www.w3.org/2001/XMLSchema" xmlns:p="http://schemas.microsoft.com/office/2006/metadata/properties" xmlns:ns2="5eedd824-f057-49b9-939b-2d4bda0cdafd" targetNamespace="http://schemas.microsoft.com/office/2006/metadata/properties" ma:root="true" ma:fieldsID="62c2be1d773036889a62d12fc645dae5" ns2:_="">
    <xsd:import namespace="5eedd824-f057-49b9-939b-2d4bda0cdaf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edd824-f057-49b9-939b-2d4bda0cdaf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467CDEC4-D2C1-40C4-A028-04DF0B067019}"/>
</file>

<file path=customXml/itemProps2.xml><?xml version="1.0" encoding="utf-8"?>
<ds:datastoreItem xmlns:ds="http://schemas.openxmlformats.org/officeDocument/2006/customXml" ds:itemID="{C13613EE-3E5A-4554-BBD3-8C3D0AE200D4}"/>
</file>

<file path=customXml/itemProps3.xml><?xml version="1.0" encoding="utf-8"?>
<ds:datastoreItem xmlns:ds="http://schemas.openxmlformats.org/officeDocument/2006/customXml" ds:itemID="{69EE75AA-9F18-49D8-B3BA-F207C068D8A8}"/>
</file>

<file path=docProps/app.xml><?xml version="1.0" encoding="utf-8"?>
<Properties xmlns="http://schemas.openxmlformats.org/officeDocument/2006/extended-properties" xmlns:vt="http://schemas.openxmlformats.org/officeDocument/2006/docPropsVTypes">
  <TotalTime>1202</TotalTime>
  <Words>1094</Words>
  <Application>Microsoft Office PowerPoint</Application>
  <PresentationFormat>Widescreen</PresentationFormat>
  <Paragraphs>67</Paragraphs>
  <Slides>18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Consolas</vt:lpstr>
      <vt:lpstr>Courier New</vt:lpstr>
      <vt:lpstr>Symbol</vt:lpstr>
      <vt:lpstr>Times New Roman</vt:lpstr>
      <vt:lpstr>Verdana</vt:lpstr>
      <vt:lpstr>Tema do Office</vt:lpstr>
      <vt:lpstr>PBrush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Thiago Rocha</dc:creator>
  <cp:lastModifiedBy>CLAUDIO JOSE SILVA GOMES</cp:lastModifiedBy>
  <cp:revision>60</cp:revision>
  <dcterms:created xsi:type="dcterms:W3CDTF">2023-03-16T21:20:46Z</dcterms:created>
  <dcterms:modified xsi:type="dcterms:W3CDTF">2024-08-20T01:59:40Z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0x0101004EC85873618D994AB0C16BDB9D3193AD</vt:lpwstr>
  </property>
</Properties>
</file>