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48" r:id="rId1"/>
  </p:sldMasterIdLst>
  <p:sldIdLst>
    <p:sldId id="256" r:id="rId2"/>
    <p:sldId id="257" r:id="rId3"/>
    <p:sldId id="260" r:id="rId4"/>
    <p:sldId id="268" r:id="rId5"/>
    <p:sldId id="269" r:id="rId6"/>
    <p:sldId id="270" r:id="rId7"/>
    <p:sldId id="271" r:id="rId8"/>
    <p:sldId id="272" r:id="rId9"/>
    <p:sldId id="273" r:id="rId10"/>
    <p:sldId id="275" r:id="rId11"/>
    <p:sldId id="276" r:id="rId12"/>
    <p:sldId id="277" r:id="rId13"/>
    <p:sldId id="278" r:id="rId14"/>
    <p:sldId id="280" r:id="rId15"/>
    <p:sldId id="282" r:id="rId16"/>
    <p:sldId id="283" r:id="rId17"/>
    <p:sldId id="284" r:id="rId18"/>
    <p:sldId id="285" r:id="rId19"/>
    <p:sldId id="281" r:id="rId20"/>
    <p:sldId id="258"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p:normalViewPr>
  <p:slideViewPr>
    <p:cSldViewPr snapToGrid="0">
      <p:cViewPr varScale="1">
        <p:scale>
          <a:sx n="115" d="100"/>
          <a:sy n="115" d="100"/>
        </p:scale>
        <p:origin x="43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13166C7A-2093-D6C3-1015-7D2F61716367}"/>
              </a:ext>
            </a:extLst>
          </p:cNvPr>
          <p:cNvPicPr>
            <a:picLocks noChangeAspect="1"/>
          </p:cNvPicPr>
          <p:nvPr userDrawn="1"/>
        </p:nvPicPr>
        <p:blipFill>
          <a:blip r:embed="rId2"/>
          <a:stretch>
            <a:fillRect/>
          </a:stretch>
        </p:blipFill>
        <p:spPr>
          <a:xfrm>
            <a:off x="0" y="1"/>
            <a:ext cx="12192000" cy="6858000"/>
          </a:xfrm>
          <a:prstGeom prst="rect">
            <a:avLst/>
          </a:prstGeom>
        </p:spPr>
      </p:pic>
      <p:pic>
        <p:nvPicPr>
          <p:cNvPr id="13" name="Imagem 12" descr="Ícone&#10;&#10;Descrição gerada automaticamente">
            <a:extLst>
              <a:ext uri="{FF2B5EF4-FFF2-40B4-BE49-F238E27FC236}">
                <a16:creationId xmlns:a16="http://schemas.microsoft.com/office/drawing/2014/main" id="{A316BF18-71C4-6DFB-3899-55975135C04A}"/>
              </a:ext>
            </a:extLst>
          </p:cNvPr>
          <p:cNvPicPr>
            <a:picLocks noChangeAspect="1"/>
          </p:cNvPicPr>
          <p:nvPr userDrawn="1"/>
        </p:nvPicPr>
        <p:blipFill>
          <a:blip r:embed="rId3"/>
          <a:stretch>
            <a:fillRect/>
          </a:stretch>
        </p:blipFill>
        <p:spPr>
          <a:xfrm>
            <a:off x="870780" y="4186431"/>
            <a:ext cx="6006010" cy="2458672"/>
          </a:xfrm>
          <a:prstGeom prst="rect">
            <a:avLst/>
          </a:prstGeom>
        </p:spPr>
      </p:pic>
    </p:spTree>
    <p:extLst>
      <p:ext uri="{BB962C8B-B14F-4D97-AF65-F5344CB8AC3E}">
        <p14:creationId xmlns:p14="http://schemas.microsoft.com/office/powerpoint/2010/main" val="145260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2BC81048-106F-8A9F-3659-84DE7A503A84}"/>
              </a:ext>
            </a:extLst>
          </p:cNvPr>
          <p:cNvPicPr>
            <a:picLocks noChangeAspect="1"/>
          </p:cNvPicPr>
          <p:nvPr userDrawn="1"/>
        </p:nvPicPr>
        <p:blipFill>
          <a:blip r:embed="rId2"/>
          <a:stretch>
            <a:fillRect/>
          </a:stretch>
        </p:blipFill>
        <p:spPr>
          <a:xfrm>
            <a:off x="11609540" y="112734"/>
            <a:ext cx="432148" cy="202979"/>
          </a:xfrm>
          <a:prstGeom prst="rect">
            <a:avLst/>
          </a:prstGeom>
        </p:spPr>
      </p:pic>
      <p:pic>
        <p:nvPicPr>
          <p:cNvPr id="9" name="Imagem 8">
            <a:extLst>
              <a:ext uri="{FF2B5EF4-FFF2-40B4-BE49-F238E27FC236}">
                <a16:creationId xmlns:a16="http://schemas.microsoft.com/office/drawing/2014/main" id="{709CC232-D3EB-DEAC-D4F6-281456733994}"/>
              </a:ext>
            </a:extLst>
          </p:cNvPr>
          <p:cNvPicPr>
            <a:picLocks noChangeAspect="1"/>
          </p:cNvPicPr>
          <p:nvPr userDrawn="1"/>
        </p:nvPicPr>
        <p:blipFill>
          <a:blip r:embed="rId3"/>
          <a:stretch>
            <a:fillRect/>
          </a:stretch>
        </p:blipFill>
        <p:spPr>
          <a:xfrm>
            <a:off x="0" y="6710505"/>
            <a:ext cx="12192001" cy="145732"/>
          </a:xfrm>
          <a:prstGeom prst="rect">
            <a:avLst/>
          </a:prstGeom>
        </p:spPr>
      </p:pic>
      <p:pic>
        <p:nvPicPr>
          <p:cNvPr id="2" name="Imagem 1">
            <a:extLst>
              <a:ext uri="{FF2B5EF4-FFF2-40B4-BE49-F238E27FC236}">
                <a16:creationId xmlns:a16="http://schemas.microsoft.com/office/drawing/2014/main" id="{2BA6CA09-CC7F-1786-B476-36C72373C4AE}"/>
              </a:ext>
            </a:extLst>
          </p:cNvPr>
          <p:cNvPicPr>
            <a:picLocks noChangeAspect="1"/>
          </p:cNvPicPr>
          <p:nvPr userDrawn="1"/>
        </p:nvPicPr>
        <p:blipFill>
          <a:blip r:embed="rId4"/>
          <a:stretch>
            <a:fillRect/>
          </a:stretch>
        </p:blipFill>
        <p:spPr>
          <a:xfrm>
            <a:off x="150312" y="112734"/>
            <a:ext cx="1876817" cy="88669"/>
          </a:xfrm>
          <a:prstGeom prst="rect">
            <a:avLst/>
          </a:prstGeom>
        </p:spPr>
      </p:pic>
      <p:pic>
        <p:nvPicPr>
          <p:cNvPr id="3" name="Imagem 2">
            <a:extLst>
              <a:ext uri="{FF2B5EF4-FFF2-40B4-BE49-F238E27FC236}">
                <a16:creationId xmlns:a16="http://schemas.microsoft.com/office/drawing/2014/main" id="{6D93C171-E2ED-C368-D4E9-C3C72A216914}"/>
              </a:ext>
            </a:extLst>
          </p:cNvPr>
          <p:cNvPicPr>
            <a:picLocks noChangeAspect="1"/>
          </p:cNvPicPr>
          <p:nvPr userDrawn="1"/>
        </p:nvPicPr>
        <p:blipFill>
          <a:blip r:embed="rId5"/>
          <a:stretch>
            <a:fillRect/>
          </a:stretch>
        </p:blipFill>
        <p:spPr>
          <a:xfrm>
            <a:off x="251520" y="315713"/>
            <a:ext cx="996004" cy="416198"/>
          </a:xfrm>
          <a:prstGeom prst="rect">
            <a:avLst/>
          </a:prstGeom>
        </p:spPr>
      </p:pic>
    </p:spTree>
    <p:extLst>
      <p:ext uri="{BB962C8B-B14F-4D97-AF65-F5344CB8AC3E}">
        <p14:creationId xmlns:p14="http://schemas.microsoft.com/office/powerpoint/2010/main" val="322781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lide de Título">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709CC232-D3EB-DEAC-D4F6-281456733994}"/>
              </a:ext>
            </a:extLst>
          </p:cNvPr>
          <p:cNvPicPr>
            <a:picLocks noChangeAspect="1"/>
          </p:cNvPicPr>
          <p:nvPr userDrawn="1"/>
        </p:nvPicPr>
        <p:blipFill>
          <a:blip r:embed="rId2"/>
          <a:stretch>
            <a:fillRect/>
          </a:stretch>
        </p:blipFill>
        <p:spPr>
          <a:xfrm>
            <a:off x="0" y="6710505"/>
            <a:ext cx="12192001" cy="145732"/>
          </a:xfrm>
          <a:prstGeom prst="rect">
            <a:avLst/>
          </a:prstGeom>
        </p:spPr>
      </p:pic>
      <p:pic>
        <p:nvPicPr>
          <p:cNvPr id="4" name="Imagem 3" descr="Ícone&#10;&#10;Descrição gerada automaticamente">
            <a:extLst>
              <a:ext uri="{FF2B5EF4-FFF2-40B4-BE49-F238E27FC236}">
                <a16:creationId xmlns:a16="http://schemas.microsoft.com/office/drawing/2014/main" id="{77005AB1-27D9-0AF0-A364-55A4177135FA}"/>
              </a:ext>
            </a:extLst>
          </p:cNvPr>
          <p:cNvPicPr>
            <a:picLocks noChangeAspect="1"/>
          </p:cNvPicPr>
          <p:nvPr userDrawn="1"/>
        </p:nvPicPr>
        <p:blipFill>
          <a:blip r:embed="rId3"/>
          <a:stretch>
            <a:fillRect/>
          </a:stretch>
        </p:blipFill>
        <p:spPr>
          <a:xfrm>
            <a:off x="3092995" y="1924406"/>
            <a:ext cx="6006010" cy="2458672"/>
          </a:xfrm>
          <a:prstGeom prst="rect">
            <a:avLst/>
          </a:prstGeom>
        </p:spPr>
      </p:pic>
    </p:spTree>
    <p:extLst>
      <p:ext uri="{BB962C8B-B14F-4D97-AF65-F5344CB8AC3E}">
        <p14:creationId xmlns:p14="http://schemas.microsoft.com/office/powerpoint/2010/main" val="41538231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066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pt-BR/docs/Learn/CSS/First_steps/What_is_C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cssref/css_colors_legal.ph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css/css_border.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mozilla.org/pt-BR/docs/Learn/CSS/First_steps/How_CSS_is_structur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B8D3994E-2F48-AC7A-CB89-89DE77EB8EAA}"/>
              </a:ext>
            </a:extLst>
          </p:cNvPr>
          <p:cNvSpPr txBox="1">
            <a:spLocks/>
          </p:cNvSpPr>
          <p:nvPr/>
        </p:nvSpPr>
        <p:spPr>
          <a:xfrm>
            <a:off x="7728559" y="5019805"/>
            <a:ext cx="3532341" cy="767219"/>
          </a:xfrm>
          <a:prstGeom prst="rect">
            <a:avLst/>
          </a:prstGeom>
        </p:spPr>
        <p:txBody>
          <a:bodyPr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pt-BR" sz="1000" b="1" dirty="0">
                <a:latin typeface="Verdana" panose="020B0604030504040204" pitchFamily="34" charset="0"/>
                <a:ea typeface="Verdana" panose="020B0604030504040204" pitchFamily="34" charset="0"/>
                <a:cs typeface="Verdana" panose="020B0604030504040204" pitchFamily="34" charset="0"/>
              </a:rPr>
              <a:t>DESENVOVIMENTO WEB</a:t>
            </a:r>
          </a:p>
          <a:p>
            <a:pPr>
              <a:lnSpc>
                <a:spcPct val="150000"/>
              </a:lnSpc>
            </a:pPr>
            <a:r>
              <a:rPr lang="pt-BR" sz="1000" dirty="0">
                <a:latin typeface="Verdana" panose="020B0604030504040204" pitchFamily="34" charset="0"/>
                <a:ea typeface="Verdana" panose="020B0604030504040204" pitchFamily="34" charset="0"/>
                <a:cs typeface="Verdana" panose="020B0604030504040204" pitchFamily="34" charset="0"/>
              </a:rPr>
              <a:t>AULA 7</a:t>
            </a:r>
          </a:p>
          <a:p>
            <a:pPr>
              <a:lnSpc>
                <a:spcPct val="150000"/>
              </a:lnSpc>
            </a:pPr>
            <a:r>
              <a:rPr lang="pt-BR" sz="1000" dirty="0">
                <a:latin typeface="Verdana" panose="020B0604030504040204" pitchFamily="34" charset="0"/>
                <a:ea typeface="Verdana" panose="020B0604030504040204" pitchFamily="34" charset="0"/>
                <a:cs typeface="Verdana" panose="020B0604030504040204" pitchFamily="34" charset="0"/>
              </a:rPr>
              <a:t>17/09/2024</a:t>
            </a:r>
          </a:p>
        </p:txBody>
      </p:sp>
    </p:spTree>
    <p:extLst>
      <p:ext uri="{BB962C8B-B14F-4D97-AF65-F5344CB8AC3E}">
        <p14:creationId xmlns:p14="http://schemas.microsoft.com/office/powerpoint/2010/main" val="3541278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3920945"/>
          </a:xfrm>
          <a:prstGeom prst="rect">
            <a:avLst/>
          </a:prstGeom>
        </p:spPr>
        <p:txBody>
          <a:bodyPr wrap="square">
            <a:spAutoFit/>
          </a:bodyPr>
          <a:lstStyle/>
          <a:p>
            <a:pPr marL="342900" lvl="0" indent="-342900" algn="just">
              <a:lnSpc>
                <a:spcPct val="150000"/>
              </a:lnSpc>
              <a:buFont typeface="+mj-lt"/>
              <a:buAutoNum type="romanUcPeriod"/>
            </a:pPr>
            <a:r>
              <a:rPr lang="pt-BR" b="1">
                <a:effectLst/>
                <a:latin typeface="Calibri" panose="020F0502020204030204" pitchFamily="34" charset="0"/>
                <a:ea typeface="Times New Roman" panose="02020603050405020304" pitchFamily="18" charset="0"/>
              </a:rPr>
              <a:t>Folha de estilos interna</a:t>
            </a:r>
            <a:endParaRPr lang="pt-BR" sz="2000">
              <a:effectLst/>
              <a:latin typeface="Times New Roman" panose="02020603050405020304" pitchFamily="18" charset="0"/>
              <a:ea typeface="Times New Roman" panose="02020603050405020304" pitchFamily="18" charset="0"/>
            </a:endParaRPr>
          </a:p>
          <a:p>
            <a:pPr algn="just">
              <a:lnSpc>
                <a:spcPct val="150000"/>
              </a:lnSpc>
            </a:pPr>
            <a:r>
              <a:rPr lang="pt-BR">
                <a:effectLst/>
                <a:latin typeface="Calibri" panose="020F0502020204030204" pitchFamily="34" charset="0"/>
                <a:ea typeface="Times New Roman" panose="02020603050405020304" pitchFamily="18" charset="0"/>
              </a:rPr>
              <a:t>As propriedades CSS são declaradas no elemento </a:t>
            </a:r>
            <a:r>
              <a:rPr lang="pt-BR" sz="1400">
                <a:solidFill>
                  <a:srgbClr val="800000"/>
                </a:solidFill>
                <a:effectLst/>
                <a:latin typeface="Consolas" panose="020B0609020204030204" pitchFamily="49" charset="0"/>
                <a:ea typeface="Times New Roman" panose="02020603050405020304" pitchFamily="18" charset="0"/>
              </a:rPr>
              <a:t>&lt;style&gt;</a:t>
            </a:r>
            <a:r>
              <a:rPr lang="pt-BR">
                <a:effectLst/>
                <a:latin typeface="Calibri" panose="020F0502020204030204" pitchFamily="34" charset="0"/>
                <a:ea typeface="Times New Roman" panose="02020603050405020304" pitchFamily="18" charset="0"/>
              </a:rPr>
              <a:t>, que, preferencialmente, deve estar no cabeçalho do documento </a:t>
            </a:r>
            <a:r>
              <a:rPr lang="pt-BR" sz="1400">
                <a:solidFill>
                  <a:srgbClr val="800000"/>
                </a:solidFill>
                <a:effectLst/>
                <a:latin typeface="Consolas" panose="020B0609020204030204" pitchFamily="49" charset="0"/>
                <a:ea typeface="Times New Roman" panose="02020603050405020304" pitchFamily="18" charset="0"/>
              </a:rPr>
              <a:t>&lt;head&gt;</a:t>
            </a:r>
            <a:r>
              <a:rPr lang="pt-BR">
                <a:effectLst/>
                <a:latin typeface="Calibri" panose="020F0502020204030204" pitchFamily="34" charset="0"/>
                <a:ea typeface="Times New Roman" panose="02020603050405020304" pitchFamily="18" charset="0"/>
              </a:rPr>
              <a:t>. Para aplicar a formatação aos elementos específicos do documento precisamos vincular as formatações aos seletores de elementos HTML – posteriormente será explicado sobre seletores CSS. No exemplo a seguir:</a:t>
            </a:r>
            <a:endParaRPr lang="pt-BR" sz="200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pt-BR">
                <a:effectLst/>
                <a:latin typeface="Calibri" panose="020F0502020204030204" pitchFamily="34" charset="0"/>
                <a:ea typeface="Times New Roman" panose="02020603050405020304" pitchFamily="18" charset="0"/>
              </a:rPr>
              <a:t>Todos os elementos </a:t>
            </a:r>
            <a:r>
              <a:rPr lang="pt-BR" sz="1400">
                <a:solidFill>
                  <a:srgbClr val="800000"/>
                </a:solidFill>
                <a:effectLst/>
                <a:latin typeface="Consolas" panose="020B0609020204030204" pitchFamily="49" charset="0"/>
                <a:ea typeface="Times New Roman" panose="02020603050405020304" pitchFamily="18" charset="0"/>
              </a:rPr>
              <a:t>&lt;p&gt;</a:t>
            </a:r>
            <a:r>
              <a:rPr lang="pt-BR">
                <a:effectLst/>
                <a:latin typeface="Calibri" panose="020F0502020204030204" pitchFamily="34" charset="0"/>
                <a:ea typeface="Times New Roman" panose="02020603050405020304" pitchFamily="18" charset="0"/>
              </a:rPr>
              <a:t> do documento receberão a formatação de cor de fonte vermelha e fundo amarelo;</a:t>
            </a:r>
            <a:endParaRPr lang="pt-BR" sz="200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pt-BR">
                <a:effectLst/>
                <a:latin typeface="Calibri" panose="020F0502020204030204" pitchFamily="34" charset="0"/>
                <a:ea typeface="Times New Roman" panose="02020603050405020304" pitchFamily="18" charset="0"/>
              </a:rPr>
              <a:t>Todos os elementos </a:t>
            </a:r>
            <a:r>
              <a:rPr lang="pt-BR" sz="1400">
                <a:solidFill>
                  <a:srgbClr val="800000"/>
                </a:solidFill>
                <a:effectLst/>
                <a:latin typeface="Consolas" panose="020B0609020204030204" pitchFamily="49" charset="0"/>
                <a:ea typeface="Times New Roman" panose="02020603050405020304" pitchFamily="18" charset="0"/>
              </a:rPr>
              <a:t>&lt;div&gt;</a:t>
            </a:r>
            <a:r>
              <a:rPr lang="pt-BR">
                <a:effectLst/>
                <a:latin typeface="Calibri" panose="020F0502020204030204" pitchFamily="34" charset="0"/>
                <a:ea typeface="Times New Roman" panose="02020603050405020304" pitchFamily="18" charset="0"/>
              </a:rPr>
              <a:t> do documento receberão a formatação de cor de fonte verde e tamanho de 28 pixels.</a:t>
            </a:r>
            <a:endParaRPr lang="pt-BR" sz="2000">
              <a:effectLst/>
              <a:latin typeface="Times New Roman" panose="02020603050405020304" pitchFamily="18" charset="0"/>
              <a:ea typeface="Times New Roman" panose="02020603050405020304" pitchFamily="18" charset="0"/>
            </a:endParaRPr>
          </a:p>
          <a:p>
            <a:pPr algn="just">
              <a:lnSpc>
                <a:spcPct val="150000"/>
              </a:lnSpc>
              <a:spcAft>
                <a:spcPts val="600"/>
              </a:spcAft>
            </a:pPr>
            <a:r>
              <a:rPr lang="pt-BR">
                <a:solidFill>
                  <a:srgbClr val="000000"/>
                </a:solidFill>
                <a:effectLst/>
                <a:latin typeface="Calibri" panose="020F0502020204030204" pitchFamily="34" charset="0"/>
                <a:ea typeface="Times New Roman" panose="02020603050405020304" pitchFamily="18" charset="0"/>
              </a:rPr>
              <a:t>Observe que ao colocar as propriedades CSS no elemento </a:t>
            </a:r>
            <a:r>
              <a:rPr lang="pt-BR" sz="1400">
                <a:solidFill>
                  <a:srgbClr val="800000"/>
                </a:solidFill>
                <a:effectLst/>
                <a:latin typeface="Consolas" panose="020B0609020204030204" pitchFamily="49" charset="0"/>
                <a:ea typeface="Times New Roman" panose="02020603050405020304" pitchFamily="18" charset="0"/>
              </a:rPr>
              <a:t>&lt;style&gt;</a:t>
            </a:r>
            <a:r>
              <a:rPr lang="pt-BR">
                <a:solidFill>
                  <a:srgbClr val="000000"/>
                </a:solidFill>
                <a:effectLst/>
                <a:latin typeface="Calibri" panose="020F0502020204030204" pitchFamily="34" charset="0"/>
                <a:ea typeface="Times New Roman" panose="02020603050405020304" pitchFamily="18" charset="0"/>
              </a:rPr>
              <a:t>, no </a:t>
            </a:r>
            <a:r>
              <a:rPr lang="pt-BR" sz="1400">
                <a:solidFill>
                  <a:srgbClr val="800000"/>
                </a:solidFill>
                <a:effectLst/>
                <a:latin typeface="Consolas" panose="020B0609020204030204" pitchFamily="49" charset="0"/>
                <a:ea typeface="Times New Roman" panose="02020603050405020304" pitchFamily="18" charset="0"/>
              </a:rPr>
              <a:t>&lt;head&gt;</a:t>
            </a:r>
            <a:r>
              <a:rPr lang="pt-BR">
                <a:solidFill>
                  <a:srgbClr val="000000"/>
                </a:solidFill>
                <a:effectLst/>
                <a:latin typeface="Calibri" panose="020F0502020204030204" pitchFamily="34" charset="0"/>
                <a:ea typeface="Times New Roman" panose="02020603050405020304" pitchFamily="18" charset="0"/>
              </a:rPr>
              <a:t>, as marcações </a:t>
            </a:r>
            <a:r>
              <a:rPr lang="pt-BR" sz="1400">
                <a:solidFill>
                  <a:srgbClr val="800000"/>
                </a:solidFill>
                <a:effectLst/>
                <a:latin typeface="Consolas" panose="020B0609020204030204" pitchFamily="49" charset="0"/>
                <a:ea typeface="Times New Roman" panose="02020603050405020304" pitchFamily="18" charset="0"/>
              </a:rPr>
              <a:t>&lt;div&gt;</a:t>
            </a:r>
            <a:r>
              <a:rPr lang="pt-BR">
                <a:solidFill>
                  <a:srgbClr val="000000"/>
                </a:solidFill>
                <a:effectLst/>
                <a:latin typeface="Calibri" panose="020F0502020204030204" pitchFamily="34" charset="0"/>
                <a:ea typeface="Times New Roman" panose="02020603050405020304" pitchFamily="18" charset="0"/>
              </a:rPr>
              <a:t> e </a:t>
            </a:r>
            <a:r>
              <a:rPr lang="pt-BR" sz="1400">
                <a:solidFill>
                  <a:srgbClr val="800000"/>
                </a:solidFill>
                <a:effectLst/>
                <a:latin typeface="Consolas" panose="020B0609020204030204" pitchFamily="49" charset="0"/>
                <a:ea typeface="Times New Roman" panose="02020603050405020304" pitchFamily="18" charset="0"/>
              </a:rPr>
              <a:t>&lt;p&gt;</a:t>
            </a:r>
            <a:r>
              <a:rPr lang="pt-BR">
                <a:solidFill>
                  <a:srgbClr val="000000"/>
                </a:solidFill>
                <a:effectLst/>
                <a:latin typeface="Calibri" panose="020F0502020204030204" pitchFamily="34" charset="0"/>
                <a:ea typeface="Times New Roman" panose="02020603050405020304" pitchFamily="18" charset="0"/>
              </a:rPr>
              <a:t>, no </a:t>
            </a:r>
            <a:r>
              <a:rPr lang="pt-BR" sz="1400">
                <a:solidFill>
                  <a:srgbClr val="800000"/>
                </a:solidFill>
                <a:effectLst/>
                <a:latin typeface="Consolas" panose="020B0609020204030204" pitchFamily="49" charset="0"/>
                <a:ea typeface="Times New Roman" panose="02020603050405020304" pitchFamily="18" charset="0"/>
              </a:rPr>
              <a:t>&lt;body&gt;</a:t>
            </a:r>
            <a:r>
              <a:rPr lang="pt-BR">
                <a:solidFill>
                  <a:srgbClr val="000000"/>
                </a:solidFill>
                <a:effectLst/>
                <a:latin typeface="Calibri" panose="020F0502020204030204" pitchFamily="34" charset="0"/>
                <a:ea typeface="Times New Roman" panose="02020603050405020304" pitchFamily="18" charset="0"/>
              </a:rPr>
              <a:t>, possuem apenas a estrutura HTML, ou seja, não possuem as formatações. Constitui boa prática separar a estrutura HTML da formatação CSS. Em outras palavras, deve-se evitar estilos inline.</a:t>
            </a:r>
            <a:endParaRPr lang="pt-BR" sz="20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185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pic>
        <p:nvPicPr>
          <p:cNvPr id="4" name="Imagem 3">
            <a:extLst>
              <a:ext uri="{FF2B5EF4-FFF2-40B4-BE49-F238E27FC236}">
                <a16:creationId xmlns:a16="http://schemas.microsoft.com/office/drawing/2014/main" id="{33F3572B-C3FA-AE8C-6088-B455471F59AE}"/>
              </a:ext>
            </a:extLst>
          </p:cNvPr>
          <p:cNvPicPr>
            <a:picLocks noChangeAspect="1"/>
          </p:cNvPicPr>
          <p:nvPr/>
        </p:nvPicPr>
        <p:blipFill>
          <a:blip r:embed="rId2"/>
          <a:stretch>
            <a:fillRect/>
          </a:stretch>
        </p:blipFill>
        <p:spPr>
          <a:xfrm>
            <a:off x="603116" y="1348965"/>
            <a:ext cx="5835006" cy="5339030"/>
          </a:xfrm>
          <a:prstGeom prst="rect">
            <a:avLst/>
          </a:prstGeom>
        </p:spPr>
      </p:pic>
    </p:spTree>
    <p:extLst>
      <p:ext uri="{BB962C8B-B14F-4D97-AF65-F5344CB8AC3E}">
        <p14:creationId xmlns:p14="http://schemas.microsoft.com/office/powerpoint/2010/main" val="406165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5080045"/>
          </a:xfrm>
          <a:prstGeom prst="rect">
            <a:avLst/>
          </a:prstGeom>
        </p:spPr>
        <p:txBody>
          <a:bodyPr wrap="square">
            <a:spAutoFit/>
          </a:bodyPr>
          <a:lstStyle/>
          <a:p>
            <a:pPr marL="342900" lvl="0" indent="-342900" algn="just">
              <a:lnSpc>
                <a:spcPct val="150000"/>
              </a:lnSpc>
              <a:buFont typeface="+mj-lt"/>
              <a:buAutoNum type="romanUcPeriod"/>
            </a:pPr>
            <a:r>
              <a:rPr lang="pt-BR" sz="2000" b="1" dirty="0">
                <a:effectLst/>
                <a:latin typeface="Calibri" panose="020F0502020204030204" pitchFamily="34" charset="0"/>
                <a:ea typeface="Times New Roman" panose="02020603050405020304" pitchFamily="18" charset="0"/>
              </a:rPr>
              <a:t>Folha de estilos externa</a:t>
            </a:r>
            <a:endParaRPr lang="pt-BR" sz="2400" dirty="0">
              <a:effectLst/>
              <a:latin typeface="Times New Roman" panose="02020603050405020304" pitchFamily="18" charset="0"/>
              <a:ea typeface="Times New Roman" panose="02020603050405020304" pitchFamily="18" charset="0"/>
            </a:endParaRPr>
          </a:p>
          <a:p>
            <a:pPr algn="just">
              <a:lnSpc>
                <a:spcPct val="150000"/>
              </a:lnSpc>
            </a:pPr>
            <a:r>
              <a:rPr lang="pt-BR" sz="2000" dirty="0">
                <a:effectLst/>
                <a:latin typeface="Calibri" panose="020F0502020204030204" pitchFamily="34" charset="0"/>
                <a:ea typeface="Times New Roman" panose="02020603050405020304" pitchFamily="18" charset="0"/>
              </a:rPr>
              <a:t>Uma folha de estilos externa é quando as propriedades CSS são colocadas em um arquivo .</a:t>
            </a:r>
            <a:r>
              <a:rPr lang="pt-BR" sz="2000" dirty="0" err="1">
                <a:effectLst/>
                <a:latin typeface="Calibri" panose="020F0502020204030204" pitchFamily="34" charset="0"/>
                <a:ea typeface="Times New Roman" panose="02020603050405020304" pitchFamily="18" charset="0"/>
              </a:rPr>
              <a:t>css</a:t>
            </a:r>
            <a:r>
              <a:rPr lang="pt-BR" sz="2000" dirty="0">
                <a:effectLst/>
                <a:latin typeface="Calibri" panose="020F0502020204030204" pitchFamily="34" charset="0"/>
                <a:ea typeface="Times New Roman" panose="02020603050405020304" pitchFamily="18" charset="0"/>
              </a:rPr>
              <a:t> e vinculadas ao documento HTML através do elemento </a:t>
            </a:r>
            <a:r>
              <a:rPr lang="pt-BR" sz="1600" dirty="0">
                <a:solidFill>
                  <a:srgbClr val="800000"/>
                </a:solidFill>
                <a:effectLst/>
                <a:latin typeface="Consolas" panose="020B0609020204030204" pitchFamily="49" charset="0"/>
                <a:ea typeface="Times New Roman" panose="02020603050405020304" pitchFamily="18" charset="0"/>
              </a:rPr>
              <a:t>&lt;link&gt;</a:t>
            </a:r>
            <a:r>
              <a:rPr lang="pt-BR" sz="2000" dirty="0">
                <a:effectLst/>
                <a:latin typeface="Calibri" panose="020F0502020204030204" pitchFamily="34" charset="0"/>
                <a:ea typeface="Times New Roman" panose="02020603050405020304" pitchFamily="18" charset="0"/>
              </a:rPr>
              <a:t>. O elemento </a:t>
            </a:r>
            <a:r>
              <a:rPr lang="pt-BR" sz="1600" dirty="0">
                <a:solidFill>
                  <a:srgbClr val="800000"/>
                </a:solidFill>
                <a:effectLst/>
                <a:latin typeface="Consolas" panose="020B0609020204030204" pitchFamily="49" charset="0"/>
                <a:ea typeface="Times New Roman" panose="02020603050405020304" pitchFamily="18" charset="0"/>
              </a:rPr>
              <a:t>&lt;link&gt;</a:t>
            </a:r>
            <a:r>
              <a:rPr lang="pt-BR" sz="2000" dirty="0">
                <a:effectLst/>
                <a:latin typeface="Calibri" panose="020F0502020204030204" pitchFamily="34" charset="0"/>
                <a:ea typeface="Times New Roman" panose="02020603050405020304" pitchFamily="18" charset="0"/>
              </a:rPr>
              <a:t>, preferencialmente, deve estar no cabeçalho do documento </a:t>
            </a:r>
            <a:r>
              <a:rPr lang="pt-BR" sz="1600" dirty="0">
                <a:solidFill>
                  <a:srgbClr val="800000"/>
                </a:solidFill>
                <a:effectLst/>
                <a:latin typeface="Consolas" panose="020B0609020204030204" pitchFamily="49" charset="0"/>
                <a:ea typeface="Times New Roman" panose="02020603050405020304" pitchFamily="18" charset="0"/>
              </a:rPr>
              <a:t>&lt;</a:t>
            </a:r>
            <a:r>
              <a:rPr lang="pt-BR" sz="1600" dirty="0" err="1">
                <a:solidFill>
                  <a:srgbClr val="800000"/>
                </a:solidFill>
                <a:effectLst/>
                <a:latin typeface="Consolas" panose="020B0609020204030204" pitchFamily="49" charset="0"/>
                <a:ea typeface="Times New Roman" panose="02020603050405020304" pitchFamily="18" charset="0"/>
              </a:rPr>
              <a:t>head</a:t>
            </a:r>
            <a:r>
              <a:rPr lang="pt-BR" sz="1600" dirty="0">
                <a:solidFill>
                  <a:srgbClr val="800000"/>
                </a:solidFill>
                <a:effectLst/>
                <a:latin typeface="Consolas" panose="020B0609020204030204" pitchFamily="49" charset="0"/>
                <a:ea typeface="Times New Roman" panose="02020603050405020304" pitchFamily="18" charset="0"/>
              </a:rPr>
              <a:t>&gt;</a:t>
            </a:r>
            <a:r>
              <a:rPr lang="pt-BR" sz="2000" dirty="0">
                <a:effectLst/>
                <a:latin typeface="Calibri" panose="020F0502020204030204" pitchFamily="34" charset="0"/>
                <a:ea typeface="Times New Roman" panose="02020603050405020304" pitchFamily="18" charset="0"/>
              </a:rPr>
              <a:t>.</a:t>
            </a:r>
            <a:endParaRPr lang="pt-BR" sz="2400" dirty="0">
              <a:effectLst/>
              <a:latin typeface="Times New Roman" panose="02020603050405020304" pitchFamily="18" charset="0"/>
              <a:ea typeface="Times New Roman" panose="02020603050405020304" pitchFamily="18" charset="0"/>
            </a:endParaRPr>
          </a:p>
          <a:p>
            <a:pPr algn="just">
              <a:lnSpc>
                <a:spcPct val="150000"/>
              </a:lnSpc>
            </a:pPr>
            <a:r>
              <a:rPr lang="pt-BR" sz="2000" dirty="0">
                <a:solidFill>
                  <a:srgbClr val="000000"/>
                </a:solidFill>
                <a:effectLst/>
                <a:latin typeface="Calibri" panose="020F0502020204030204" pitchFamily="34" charset="0"/>
                <a:ea typeface="Times New Roman" panose="02020603050405020304" pitchFamily="18" charset="0"/>
              </a:rPr>
              <a:t>O elemento </a:t>
            </a:r>
            <a:r>
              <a:rPr lang="pt-BR" sz="1600" dirty="0">
                <a:solidFill>
                  <a:srgbClr val="800000"/>
                </a:solidFill>
                <a:effectLst/>
                <a:latin typeface="Consolas" panose="020B0609020204030204" pitchFamily="49" charset="0"/>
                <a:ea typeface="Times New Roman" panose="02020603050405020304" pitchFamily="18" charset="0"/>
              </a:rPr>
              <a:t>&lt;link&gt;</a:t>
            </a:r>
            <a:r>
              <a:rPr lang="pt-BR" sz="2000" dirty="0">
                <a:solidFill>
                  <a:srgbClr val="000000"/>
                </a:solidFill>
                <a:effectLst/>
                <a:latin typeface="Calibri" panose="020F0502020204030204" pitchFamily="34" charset="0"/>
                <a:ea typeface="Times New Roman" panose="02020603050405020304" pitchFamily="18" charset="0"/>
              </a:rPr>
              <a:t> recebe os seguintes atributos:</a:t>
            </a:r>
            <a:endParaRPr lang="pt-BR" sz="24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en-US" sz="1600" dirty="0" err="1">
                <a:solidFill>
                  <a:srgbClr val="E50000"/>
                </a:solidFill>
                <a:effectLst/>
                <a:latin typeface="Consolas" panose="020B0609020204030204" pitchFamily="49" charset="0"/>
                <a:ea typeface="Times New Roman" panose="02020603050405020304" pitchFamily="18" charset="0"/>
              </a:rPr>
              <a:t>href</a:t>
            </a:r>
            <a:r>
              <a:rPr lang="pt-BR" sz="2000" dirty="0">
                <a:effectLst/>
                <a:latin typeface="Calibri" panose="020F0502020204030204" pitchFamily="34" charset="0"/>
                <a:ea typeface="Times New Roman" panose="02020603050405020304" pitchFamily="18" charset="0"/>
              </a:rPr>
              <a:t>: especifica a URL relativa ou absoluta do arquivo a ser vinculado;</a:t>
            </a:r>
            <a:endParaRPr lang="pt-BR" sz="24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en-US" sz="1600" dirty="0" err="1">
                <a:solidFill>
                  <a:srgbClr val="E50000"/>
                </a:solidFill>
                <a:effectLst/>
                <a:latin typeface="Consolas" panose="020B0609020204030204" pitchFamily="49" charset="0"/>
                <a:ea typeface="Times New Roman" panose="02020603050405020304" pitchFamily="18" charset="0"/>
              </a:rPr>
              <a:t>rel</a:t>
            </a:r>
            <a:r>
              <a:rPr lang="pt-BR" sz="2000" dirty="0">
                <a:effectLst/>
                <a:latin typeface="Calibri" panose="020F0502020204030204" pitchFamily="34" charset="0"/>
                <a:ea typeface="Times New Roman" panose="02020603050405020304" pitchFamily="18" charset="0"/>
              </a:rPr>
              <a:t>: especifica o tipo de relacionamento entre o documento HTML e o recurso vinculado. O valor </a:t>
            </a:r>
            <a:r>
              <a:rPr lang="pt-BR" sz="1600" dirty="0" err="1">
                <a:solidFill>
                  <a:srgbClr val="0000FF"/>
                </a:solidFill>
                <a:effectLst/>
                <a:latin typeface="Consolas" panose="020B0609020204030204" pitchFamily="49" charset="0"/>
                <a:ea typeface="Times New Roman" panose="02020603050405020304" pitchFamily="18" charset="0"/>
              </a:rPr>
              <a:t>stylesheet</a:t>
            </a:r>
            <a:r>
              <a:rPr lang="pt-BR" sz="2000" dirty="0">
                <a:effectLst/>
                <a:latin typeface="Calibri" panose="020F0502020204030204" pitchFamily="34" charset="0"/>
                <a:ea typeface="Times New Roman" panose="02020603050405020304" pitchFamily="18" charset="0"/>
              </a:rPr>
              <a:t> indica que está sendo vinculado um arquivo de estilos CSS;</a:t>
            </a:r>
            <a:endParaRPr lang="pt-BR" sz="24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pt-BR" sz="1600" dirty="0" err="1">
                <a:solidFill>
                  <a:srgbClr val="E50000"/>
                </a:solidFill>
                <a:effectLst/>
                <a:latin typeface="Consolas" panose="020B0609020204030204" pitchFamily="49" charset="0"/>
                <a:ea typeface="Times New Roman" panose="02020603050405020304" pitchFamily="18" charset="0"/>
              </a:rPr>
              <a:t>type</a:t>
            </a:r>
            <a:r>
              <a:rPr lang="pt-BR" sz="2000" dirty="0">
                <a:effectLst/>
                <a:latin typeface="Calibri" panose="020F0502020204030204" pitchFamily="34" charset="0"/>
                <a:ea typeface="Times New Roman" panose="02020603050405020304" pitchFamily="18" charset="0"/>
              </a:rPr>
              <a:t>: define o tipo de conteúdo vinculado. O valor do atributo deve ser um tipo MIME, como </a:t>
            </a:r>
            <a:r>
              <a:rPr lang="pt-BR" sz="1600" dirty="0" err="1">
                <a:solidFill>
                  <a:srgbClr val="0000FF"/>
                </a:solidFill>
                <a:effectLst/>
                <a:latin typeface="Consolas" panose="020B0609020204030204" pitchFamily="49" charset="0"/>
                <a:ea typeface="Times New Roman" panose="02020603050405020304" pitchFamily="18" charset="0"/>
              </a:rPr>
              <a:t>text</a:t>
            </a:r>
            <a:r>
              <a:rPr lang="pt-BR" sz="1600" dirty="0">
                <a:solidFill>
                  <a:srgbClr val="0000FF"/>
                </a:solidFill>
                <a:effectLst/>
                <a:latin typeface="Consolas" panose="020B0609020204030204" pitchFamily="49" charset="0"/>
                <a:ea typeface="Times New Roman" panose="02020603050405020304" pitchFamily="18" charset="0"/>
              </a:rPr>
              <a:t>/</a:t>
            </a:r>
            <a:r>
              <a:rPr lang="pt-BR" sz="1600" dirty="0" err="1">
                <a:solidFill>
                  <a:srgbClr val="0000FF"/>
                </a:solidFill>
                <a:effectLst/>
                <a:latin typeface="Consolas" panose="020B0609020204030204" pitchFamily="49" charset="0"/>
                <a:ea typeface="Times New Roman" panose="02020603050405020304" pitchFamily="18" charset="0"/>
              </a:rPr>
              <a:t>html</a:t>
            </a:r>
            <a:r>
              <a:rPr lang="pt-BR" sz="2000" dirty="0">
                <a:effectLst/>
                <a:latin typeface="Calibri" panose="020F0502020204030204" pitchFamily="34" charset="0"/>
                <a:ea typeface="Times New Roman" panose="02020603050405020304" pitchFamily="18" charset="0"/>
              </a:rPr>
              <a:t>, </a:t>
            </a:r>
            <a:r>
              <a:rPr lang="pt-BR" sz="1600" dirty="0" err="1">
                <a:solidFill>
                  <a:srgbClr val="0000FF"/>
                </a:solidFill>
                <a:effectLst/>
                <a:latin typeface="Consolas" panose="020B0609020204030204" pitchFamily="49" charset="0"/>
                <a:ea typeface="Times New Roman" panose="02020603050405020304" pitchFamily="18" charset="0"/>
              </a:rPr>
              <a:t>text</a:t>
            </a:r>
            <a:r>
              <a:rPr lang="pt-BR" sz="1600" dirty="0">
                <a:solidFill>
                  <a:srgbClr val="0000FF"/>
                </a:solidFill>
                <a:effectLst/>
                <a:latin typeface="Consolas" panose="020B0609020204030204" pitchFamily="49" charset="0"/>
                <a:ea typeface="Times New Roman" panose="02020603050405020304" pitchFamily="18" charset="0"/>
              </a:rPr>
              <a:t>/</a:t>
            </a:r>
            <a:r>
              <a:rPr lang="pt-BR" sz="1600" dirty="0" err="1">
                <a:solidFill>
                  <a:srgbClr val="0000FF"/>
                </a:solidFill>
                <a:effectLst/>
                <a:latin typeface="Consolas" panose="020B0609020204030204" pitchFamily="49" charset="0"/>
                <a:ea typeface="Times New Roman" panose="02020603050405020304" pitchFamily="18" charset="0"/>
              </a:rPr>
              <a:t>css</a:t>
            </a:r>
            <a:r>
              <a:rPr lang="pt-BR" sz="2000" dirty="0">
                <a:effectLst/>
                <a:latin typeface="Calibri" panose="020F0502020204030204" pitchFamily="34" charset="0"/>
                <a:ea typeface="Times New Roman" panose="02020603050405020304" pitchFamily="18" charset="0"/>
              </a:rPr>
              <a:t> etc. O uso comum desse atributo é definir o tipo de folha de estilo vinculada com o valor </a:t>
            </a:r>
            <a:r>
              <a:rPr lang="pt-BR" sz="1600" dirty="0" err="1">
                <a:solidFill>
                  <a:srgbClr val="0000FF"/>
                </a:solidFill>
                <a:effectLst/>
                <a:latin typeface="Consolas" panose="020B0609020204030204" pitchFamily="49" charset="0"/>
                <a:ea typeface="Times New Roman" panose="02020603050405020304" pitchFamily="18" charset="0"/>
              </a:rPr>
              <a:t>text</a:t>
            </a:r>
            <a:r>
              <a:rPr lang="pt-BR" sz="1600" dirty="0">
                <a:solidFill>
                  <a:srgbClr val="0000FF"/>
                </a:solidFill>
                <a:effectLst/>
                <a:latin typeface="Consolas" panose="020B0609020204030204" pitchFamily="49" charset="0"/>
                <a:ea typeface="Times New Roman" panose="02020603050405020304" pitchFamily="18" charset="0"/>
              </a:rPr>
              <a:t>/</a:t>
            </a:r>
            <a:r>
              <a:rPr lang="pt-BR" sz="1600" dirty="0" err="1">
                <a:solidFill>
                  <a:srgbClr val="0000FF"/>
                </a:solidFill>
                <a:effectLst/>
                <a:latin typeface="Consolas" panose="020B0609020204030204" pitchFamily="49" charset="0"/>
                <a:ea typeface="Times New Roman" panose="02020603050405020304" pitchFamily="18" charset="0"/>
              </a:rPr>
              <a:t>css</a:t>
            </a:r>
            <a:r>
              <a:rPr lang="pt-BR" sz="2000" dirty="0">
                <a:effectLst/>
                <a:latin typeface="Calibri" panose="020F0502020204030204" pitchFamily="34" charset="0"/>
                <a:ea typeface="Times New Roman" panose="02020603050405020304" pitchFamily="18" charset="0"/>
              </a:rPr>
              <a:t>.</a:t>
            </a:r>
            <a:endParaRPr lang="pt-B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2082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pic>
        <p:nvPicPr>
          <p:cNvPr id="8" name="Imagem 7">
            <a:extLst>
              <a:ext uri="{FF2B5EF4-FFF2-40B4-BE49-F238E27FC236}">
                <a16:creationId xmlns:a16="http://schemas.microsoft.com/office/drawing/2014/main" id="{97217CC9-1442-58F5-1402-7A710C4E724E}"/>
              </a:ext>
            </a:extLst>
          </p:cNvPr>
          <p:cNvPicPr>
            <a:picLocks noChangeAspect="1"/>
          </p:cNvPicPr>
          <p:nvPr/>
        </p:nvPicPr>
        <p:blipFill>
          <a:blip r:embed="rId2"/>
          <a:stretch>
            <a:fillRect/>
          </a:stretch>
        </p:blipFill>
        <p:spPr>
          <a:xfrm>
            <a:off x="649314" y="1505751"/>
            <a:ext cx="8664690" cy="1729890"/>
          </a:xfrm>
          <a:prstGeom prst="rect">
            <a:avLst/>
          </a:prstGeom>
        </p:spPr>
      </p:pic>
      <p:pic>
        <p:nvPicPr>
          <p:cNvPr id="10" name="Imagem 9">
            <a:extLst>
              <a:ext uri="{FF2B5EF4-FFF2-40B4-BE49-F238E27FC236}">
                <a16:creationId xmlns:a16="http://schemas.microsoft.com/office/drawing/2014/main" id="{FCCD93D0-C93D-E9F8-FBA0-12800BD45B44}"/>
              </a:ext>
            </a:extLst>
          </p:cNvPr>
          <p:cNvPicPr>
            <a:picLocks noChangeAspect="1"/>
          </p:cNvPicPr>
          <p:nvPr/>
        </p:nvPicPr>
        <p:blipFill>
          <a:blip r:embed="rId3"/>
          <a:stretch>
            <a:fillRect/>
          </a:stretch>
        </p:blipFill>
        <p:spPr>
          <a:xfrm>
            <a:off x="649313" y="3235641"/>
            <a:ext cx="8664691" cy="3444538"/>
          </a:xfrm>
          <a:prstGeom prst="rect">
            <a:avLst/>
          </a:prstGeom>
        </p:spPr>
      </p:pic>
    </p:spTree>
    <p:extLst>
      <p:ext uri="{BB962C8B-B14F-4D97-AF65-F5344CB8AC3E}">
        <p14:creationId xmlns:p14="http://schemas.microsoft.com/office/powerpoint/2010/main" val="938806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5285037"/>
          </a:xfrm>
          <a:prstGeom prst="rect">
            <a:avLst/>
          </a:prstGeom>
        </p:spPr>
        <p:txBody>
          <a:bodyPr wrap="square">
            <a:spAutoFit/>
          </a:bodyPr>
          <a:lstStyle/>
          <a:p>
            <a:pPr algn="just">
              <a:lnSpc>
                <a:spcPct val="150000"/>
              </a:lnSpc>
            </a:pPr>
            <a:r>
              <a:rPr lang="pt-BR" sz="1800" dirty="0">
                <a:solidFill>
                  <a:srgbClr val="000000"/>
                </a:solidFill>
                <a:effectLst/>
                <a:latin typeface="Calibri" panose="020F0502020204030204" pitchFamily="34" charset="0"/>
                <a:ea typeface="Times New Roman" panose="02020603050405020304" pitchFamily="18" charset="0"/>
              </a:rPr>
              <a:t>Manter os estilos num arquivo externo é o método mais utilizado para aplicar CSS em um documento HTML, pelo fato de poder utilizar as mesmas folhas de estilos (arquivos CSS) em várias páginas. Na maioria dos casos, as páginas de um portal apresentam poucas diferenças entre si, podendo utilizar as mesmas regras para o estilo padrão da página.</a:t>
            </a:r>
          </a:p>
          <a:p>
            <a:pPr algn="just">
              <a:lnSpc>
                <a:spcPct val="150000"/>
              </a:lnSpc>
            </a:pPr>
            <a:endParaRPr lang="pt-BR" sz="1800" dirty="0">
              <a:solidFill>
                <a:srgbClr val="000000"/>
              </a:solidFill>
              <a:effectLst/>
              <a:latin typeface="Calibri" panose="020F0502020204030204" pitchFamily="34" charset="0"/>
              <a:ea typeface="Times New Roman" panose="02020603050405020304" pitchFamily="18" charset="0"/>
            </a:endParaRPr>
          </a:p>
          <a:p>
            <a:pPr marL="342900" lvl="0" indent="-342900" algn="just">
              <a:lnSpc>
                <a:spcPct val="150000"/>
              </a:lnSpc>
              <a:buFont typeface="+mj-lt"/>
              <a:buAutoNum type="romanUcPeriod"/>
            </a:pPr>
            <a:r>
              <a:rPr lang="pt-BR" sz="1800" b="1" dirty="0">
                <a:effectLst/>
                <a:latin typeface="Calibri" panose="020F0502020204030204" pitchFamily="34" charset="0"/>
                <a:ea typeface="Times New Roman" panose="02020603050405020304" pitchFamily="18" charset="0"/>
              </a:rPr>
              <a:t>Seletores</a:t>
            </a:r>
            <a:endParaRPr lang="pt-BR" sz="1800" dirty="0">
              <a:effectLst/>
              <a:latin typeface="Times New Roman" panose="02020603050405020304" pitchFamily="18" charset="0"/>
              <a:ea typeface="Times New Roman" panose="02020603050405020304" pitchFamily="18" charset="0"/>
            </a:endParaRPr>
          </a:p>
          <a:p>
            <a:pPr algn="just">
              <a:lnSpc>
                <a:spcPct val="150000"/>
              </a:lnSpc>
            </a:pPr>
            <a:r>
              <a:rPr lang="pt-BR" sz="1800" dirty="0">
                <a:effectLst/>
                <a:latin typeface="Calibri" panose="020F0502020204030204" pitchFamily="34" charset="0"/>
                <a:ea typeface="Times New Roman" panose="02020603050405020304" pitchFamily="18" charset="0"/>
              </a:rPr>
              <a:t>Os seletores CSS são usados para atingir os elementos do documento HTML. Existem vários tipos de seletores, aqui apresentaremos apenas os mais usados, veja no exemplo a seguir.</a:t>
            </a:r>
          </a:p>
          <a:p>
            <a:pPr marL="342900" lvl="0" indent="-342900" algn="just">
              <a:lnSpc>
                <a:spcPct val="150000"/>
              </a:lnSpc>
              <a:buFont typeface="Symbol" panose="05050102010706020507" pitchFamily="18" charset="2"/>
              <a:buChar char=""/>
            </a:pPr>
            <a:r>
              <a:rPr lang="pt-BR" sz="1800" dirty="0">
                <a:effectLst/>
                <a:latin typeface="Calibri" panose="020F0502020204030204" pitchFamily="34" charset="0"/>
                <a:ea typeface="Times New Roman" panose="02020603050405020304" pitchFamily="18" charset="0"/>
              </a:rPr>
              <a:t>Seletor por </a:t>
            </a:r>
            <a:r>
              <a:rPr lang="pt-BR" sz="1800" dirty="0" err="1">
                <a:effectLst/>
                <a:latin typeface="Calibri" panose="020F0502020204030204" pitchFamily="34" charset="0"/>
                <a:ea typeface="Times New Roman" panose="02020603050405020304" pitchFamily="18" charset="0"/>
              </a:rPr>
              <a:t>tagname</a:t>
            </a:r>
            <a:r>
              <a:rPr lang="pt-BR" sz="1800" dirty="0">
                <a:effectLst/>
                <a:latin typeface="Calibri" panose="020F0502020204030204" pitchFamily="34" charset="0"/>
                <a:ea typeface="Times New Roman" panose="02020603050405020304" pitchFamily="18" charset="0"/>
              </a:rPr>
              <a:t>: seleciona todos os elementos do documento que possuem o </a:t>
            </a:r>
            <a:r>
              <a:rPr lang="pt-BR" sz="1800" dirty="0" err="1">
                <a:effectLst/>
                <a:latin typeface="Calibri" panose="020F0502020204030204" pitchFamily="34" charset="0"/>
                <a:ea typeface="Times New Roman" panose="02020603050405020304" pitchFamily="18" charset="0"/>
              </a:rPr>
              <a:t>tagname</a:t>
            </a:r>
            <a:r>
              <a:rPr lang="pt-BR" sz="1800" dirty="0">
                <a:effectLst/>
                <a:latin typeface="Calibri" panose="020F0502020204030204" pitchFamily="34" charset="0"/>
                <a:ea typeface="Times New Roman" panose="02020603050405020304" pitchFamily="18" charset="0"/>
              </a:rPr>
              <a:t> especificado. Por exemplo, todos os elementos </a:t>
            </a:r>
            <a:r>
              <a:rPr lang="pt-BR" sz="1800" dirty="0">
                <a:solidFill>
                  <a:srgbClr val="800000"/>
                </a:solidFill>
                <a:effectLst/>
                <a:latin typeface="Consolas" panose="020B0609020204030204" pitchFamily="49" charset="0"/>
                <a:ea typeface="Times New Roman" panose="02020603050405020304" pitchFamily="18" charset="0"/>
              </a:rPr>
              <a:t>&lt;p&gt;</a:t>
            </a:r>
            <a:r>
              <a:rPr lang="pt-BR" sz="1800" dirty="0">
                <a:effectLst/>
                <a:latin typeface="Calibri" panose="020F0502020204030204" pitchFamily="34" charset="0"/>
                <a:ea typeface="Times New Roman" panose="02020603050405020304" pitchFamily="18" charset="0"/>
              </a:rPr>
              <a:t> receberão o estilo de cor da fonte vermelha: </a:t>
            </a:r>
          </a:p>
          <a:p>
            <a:pPr lvl="0" algn="just">
              <a:lnSpc>
                <a:spcPct val="150000"/>
              </a:lnSpc>
            </a:pPr>
            <a:endParaRPr lang="pt-BR" sz="1800" dirty="0">
              <a:effectLst/>
              <a:latin typeface="Times New Roman" panose="02020603050405020304" pitchFamily="18" charset="0"/>
              <a:ea typeface="Times New Roman" panose="02020603050405020304" pitchFamily="18" charset="0"/>
            </a:endParaRPr>
          </a:p>
          <a:p>
            <a:pPr marL="629920" algn="l">
              <a:lnSpc>
                <a:spcPts val="1425"/>
              </a:lnSpc>
              <a:spcAft>
                <a:spcPts val="600"/>
              </a:spcAft>
            </a:pPr>
            <a:r>
              <a:rPr lang="en-US" sz="1800" dirty="0">
                <a:solidFill>
                  <a:srgbClr val="800000"/>
                </a:solidFill>
                <a:effectLst/>
                <a:latin typeface="Consolas" panose="020B0609020204030204" pitchFamily="49" charset="0"/>
                <a:ea typeface="Times New Roman" panose="02020603050405020304" pitchFamily="18" charset="0"/>
              </a:rPr>
              <a:t>p</a:t>
            </a:r>
            <a:r>
              <a:rPr lang="en-US" sz="1800" dirty="0">
                <a:solidFill>
                  <a:srgbClr val="000000"/>
                </a:solidFill>
                <a:effectLst/>
                <a:latin typeface="Consolas" panose="020B0609020204030204" pitchFamily="49" charset="0"/>
                <a:ea typeface="Times New Roman" panose="02020603050405020304" pitchFamily="18" charset="0"/>
              </a:rPr>
              <a:t> { </a:t>
            </a:r>
            <a:r>
              <a:rPr lang="en-US" sz="1800" dirty="0" err="1">
                <a:solidFill>
                  <a:srgbClr val="E50000"/>
                </a:solidFill>
                <a:effectLst/>
                <a:latin typeface="Consolas" panose="020B0609020204030204" pitchFamily="49" charset="0"/>
                <a:ea typeface="Times New Roman" panose="02020603050405020304" pitchFamily="18" charset="0"/>
              </a:rPr>
              <a:t>color</a:t>
            </a:r>
            <a:r>
              <a:rPr lang="en-US" sz="1800" dirty="0" err="1">
                <a:solidFill>
                  <a:srgbClr val="000000"/>
                </a:solidFill>
                <a:effectLst/>
                <a:latin typeface="Consolas" panose="020B0609020204030204" pitchFamily="49" charset="0"/>
                <a:ea typeface="Times New Roman" panose="02020603050405020304" pitchFamily="18" charset="0"/>
              </a:rPr>
              <a:t>:</a:t>
            </a:r>
            <a:r>
              <a:rPr lang="en-US" sz="1800" dirty="0" err="1">
                <a:solidFill>
                  <a:srgbClr val="0451A5"/>
                </a:solidFill>
                <a:effectLst/>
                <a:latin typeface="Consolas" panose="020B0609020204030204" pitchFamily="49" charset="0"/>
                <a:ea typeface="Times New Roman" panose="02020603050405020304" pitchFamily="18" charset="0"/>
              </a:rPr>
              <a:t>red</a:t>
            </a:r>
            <a:r>
              <a:rPr lang="en-US" sz="1800" dirty="0">
                <a:solidFill>
                  <a:srgbClr val="000000"/>
                </a:solidFill>
                <a:effectLst/>
                <a:latin typeface="Consolas" panose="020B0609020204030204" pitchFamily="49" charset="0"/>
                <a:ea typeface="Times New Roman" panose="02020603050405020304" pitchFamily="18" charset="0"/>
              </a:rPr>
              <a:t>; }</a:t>
            </a:r>
            <a:endParaRPr lang="pt-BR" sz="1800" dirty="0">
              <a:effectLst/>
              <a:latin typeface="Times New Roman" panose="02020603050405020304" pitchFamily="18" charset="0"/>
              <a:ea typeface="Times New Roman" panose="02020603050405020304" pitchFamily="18" charset="0"/>
            </a:endParaRPr>
          </a:p>
          <a:p>
            <a:pPr algn="just">
              <a:lnSpc>
                <a:spcPct val="150000"/>
              </a:lnSpc>
            </a:pPr>
            <a:endParaRPr lang="pt-BR" sz="1800" dirty="0">
              <a:effectLst/>
              <a:latin typeface="Times New Roman" panose="02020603050405020304" pitchFamily="18" charset="0"/>
              <a:ea typeface="Times New Roman" panose="02020603050405020304" pitchFamily="18" charset="0"/>
            </a:endParaRPr>
          </a:p>
          <a:p>
            <a:pPr algn="just">
              <a:lnSpc>
                <a:spcPct val="150000"/>
              </a:lnSpc>
            </a:pPr>
            <a:endParaRPr lang="pt-B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0255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277490"/>
            <a:ext cx="11853006" cy="5496698"/>
          </a:xfrm>
          <a:prstGeom prst="rect">
            <a:avLst/>
          </a:prstGeom>
        </p:spPr>
        <p:txBody>
          <a:bodyPr wrap="square">
            <a:spAutoFit/>
          </a:bodyPr>
          <a:lstStyle/>
          <a:p>
            <a:pPr algn="just">
              <a:lnSpc>
                <a:spcPct val="150000"/>
              </a:lnSpc>
            </a:pPr>
            <a:r>
              <a:rPr lang="pt-BR" sz="1800" dirty="0">
                <a:solidFill>
                  <a:srgbClr val="000000"/>
                </a:solidFill>
                <a:effectLst/>
                <a:latin typeface="Calibri" panose="020F0502020204030204" pitchFamily="34" charset="0"/>
                <a:ea typeface="Times New Roman" panose="02020603050405020304" pitchFamily="18" charset="0"/>
              </a:rPr>
              <a:t>A regra CSS é formado por um seletor seguido pelo par de chaves. As propriedades CSS ficam dentro das chaves e delimitadas pelo ponto e vírgula, assim como é mostrado a seguir:</a:t>
            </a:r>
          </a:p>
          <a:p>
            <a:pPr algn="l">
              <a:lnSpc>
                <a:spcPct val="150000"/>
              </a:lnSpc>
              <a:spcAft>
                <a:spcPts val="600"/>
              </a:spcAft>
            </a:pPr>
            <a:r>
              <a:rPr lang="pt-BR" sz="1800" dirty="0">
                <a:solidFill>
                  <a:srgbClr val="800000"/>
                </a:solidFill>
                <a:effectLst/>
                <a:latin typeface="Consolas" panose="020B0609020204030204" pitchFamily="49" charset="0"/>
                <a:ea typeface="Times New Roman" panose="02020603050405020304" pitchFamily="18" charset="0"/>
              </a:rPr>
              <a:t>seletor</a:t>
            </a:r>
            <a:r>
              <a:rPr lang="pt-BR" sz="1800" dirty="0">
                <a:solidFill>
                  <a:srgbClr val="000000"/>
                </a:solidFill>
                <a:effectLst/>
                <a:latin typeface="Calibri" panose="020F0502020204030204" pitchFamily="34" charset="0"/>
                <a:ea typeface="Times New Roman" panose="02020603050405020304" pitchFamily="18" charset="0"/>
              </a:rPr>
              <a:t> </a:t>
            </a:r>
            <a:r>
              <a:rPr lang="pt-BR" sz="1800" b="1" dirty="0">
                <a:solidFill>
                  <a:srgbClr val="00B0F0"/>
                </a:solidFill>
                <a:effectLst/>
                <a:latin typeface="Calibri" panose="020F0502020204030204" pitchFamily="34" charset="0"/>
                <a:ea typeface="Times New Roman" panose="02020603050405020304" pitchFamily="18" charset="0"/>
              </a:rPr>
              <a:t>{</a:t>
            </a:r>
            <a:r>
              <a:rPr lang="pt-BR" sz="1800" dirty="0">
                <a:solidFill>
                  <a:srgbClr val="000000"/>
                </a:solidFill>
                <a:effectLst/>
                <a:latin typeface="Calibri" panose="020F0502020204030204" pitchFamily="34" charset="0"/>
                <a:ea typeface="Times New Roman" panose="02020603050405020304" pitchFamily="18" charset="0"/>
              </a:rPr>
              <a:t> </a:t>
            </a:r>
            <a:r>
              <a:rPr lang="pt-BR" sz="1800" dirty="0" err="1">
                <a:solidFill>
                  <a:srgbClr val="E50000"/>
                </a:solidFill>
                <a:effectLst/>
                <a:latin typeface="Consolas" panose="020B0609020204030204" pitchFamily="49" charset="0"/>
                <a:ea typeface="Times New Roman" panose="02020603050405020304" pitchFamily="18" charset="0"/>
              </a:rPr>
              <a:t>propriedade</a:t>
            </a:r>
            <a:r>
              <a:rPr lang="pt-BR" sz="1800" dirty="0" err="1">
                <a:solidFill>
                  <a:srgbClr val="000000"/>
                </a:solidFill>
                <a:effectLst/>
                <a:latin typeface="Calibri" panose="020F0502020204030204" pitchFamily="34" charset="0"/>
                <a:ea typeface="Times New Roman" panose="02020603050405020304" pitchFamily="18" charset="0"/>
              </a:rPr>
              <a:t>:</a:t>
            </a:r>
            <a:r>
              <a:rPr lang="pt-BR" sz="1800" dirty="0" err="1">
                <a:solidFill>
                  <a:srgbClr val="0451A5"/>
                </a:solidFill>
                <a:effectLst/>
                <a:latin typeface="Consolas" panose="020B0609020204030204" pitchFamily="49" charset="0"/>
                <a:ea typeface="Times New Roman" panose="02020603050405020304" pitchFamily="18" charset="0"/>
              </a:rPr>
              <a:t>valor</a:t>
            </a:r>
            <a:r>
              <a:rPr lang="pt-BR" sz="1800" dirty="0">
                <a:solidFill>
                  <a:srgbClr val="000000"/>
                </a:solidFill>
                <a:effectLst/>
                <a:highlight>
                  <a:srgbClr val="FFFF00"/>
                </a:highlight>
                <a:latin typeface="Calibri" panose="020F0502020204030204" pitchFamily="34" charset="0"/>
                <a:ea typeface="Times New Roman" panose="02020603050405020304" pitchFamily="18" charset="0"/>
              </a:rPr>
              <a:t>;</a:t>
            </a:r>
            <a:r>
              <a:rPr lang="pt-BR" sz="1800" dirty="0">
                <a:solidFill>
                  <a:srgbClr val="000000"/>
                </a:solidFill>
                <a:effectLst/>
                <a:latin typeface="Calibri" panose="020F0502020204030204" pitchFamily="34" charset="0"/>
                <a:ea typeface="Times New Roman" panose="02020603050405020304" pitchFamily="18" charset="0"/>
              </a:rPr>
              <a:t> </a:t>
            </a:r>
            <a:r>
              <a:rPr lang="pt-BR" sz="1800" dirty="0" err="1">
                <a:solidFill>
                  <a:srgbClr val="E50000"/>
                </a:solidFill>
                <a:effectLst/>
                <a:latin typeface="Consolas" panose="020B0609020204030204" pitchFamily="49" charset="0"/>
                <a:ea typeface="Times New Roman" panose="02020603050405020304" pitchFamily="18" charset="0"/>
              </a:rPr>
              <a:t>propriedade</a:t>
            </a:r>
            <a:r>
              <a:rPr lang="pt-BR" sz="1800" dirty="0" err="1">
                <a:solidFill>
                  <a:srgbClr val="000000"/>
                </a:solidFill>
                <a:effectLst/>
                <a:latin typeface="Calibri" panose="020F0502020204030204" pitchFamily="34" charset="0"/>
                <a:ea typeface="Times New Roman" panose="02020603050405020304" pitchFamily="18" charset="0"/>
              </a:rPr>
              <a:t>:</a:t>
            </a:r>
            <a:r>
              <a:rPr lang="pt-BR" sz="1800" dirty="0" err="1">
                <a:solidFill>
                  <a:srgbClr val="0451A5"/>
                </a:solidFill>
                <a:effectLst/>
                <a:latin typeface="Consolas" panose="020B0609020204030204" pitchFamily="49" charset="0"/>
                <a:ea typeface="Times New Roman" panose="02020603050405020304" pitchFamily="18" charset="0"/>
              </a:rPr>
              <a:t>valor</a:t>
            </a:r>
            <a:r>
              <a:rPr lang="pt-BR" sz="1800" dirty="0">
                <a:solidFill>
                  <a:srgbClr val="000000"/>
                </a:solidFill>
                <a:effectLst/>
                <a:latin typeface="Calibri" panose="020F0502020204030204" pitchFamily="34" charset="0"/>
                <a:ea typeface="Times New Roman" panose="02020603050405020304" pitchFamily="18" charset="0"/>
              </a:rPr>
              <a:t> </a:t>
            </a:r>
            <a:r>
              <a:rPr lang="pt-BR" sz="1800" b="1" dirty="0">
                <a:solidFill>
                  <a:srgbClr val="00B0F0"/>
                </a:solidFill>
                <a:effectLst/>
                <a:latin typeface="Calibri" panose="020F0502020204030204" pitchFamily="34" charset="0"/>
                <a:ea typeface="Times New Roman" panose="02020603050405020304" pitchFamily="18" charset="0"/>
              </a:rPr>
              <a:t>}</a:t>
            </a:r>
          </a:p>
          <a:p>
            <a:pPr marL="285750" indent="-285750" algn="l">
              <a:lnSpc>
                <a:spcPct val="150000"/>
              </a:lnSpc>
              <a:spcAft>
                <a:spcPts val="600"/>
              </a:spcAft>
              <a:buFont typeface="Arial" panose="020B0604020202020204" pitchFamily="34" charset="0"/>
              <a:buChar char="•"/>
            </a:pPr>
            <a:r>
              <a:rPr lang="pt-BR" b="1" dirty="0">
                <a:effectLst/>
                <a:latin typeface="Calibri" panose="020F0502020204030204" pitchFamily="34" charset="0"/>
                <a:ea typeface="Times New Roman" panose="02020603050405020304" pitchFamily="18" charset="0"/>
              </a:rPr>
              <a:t>Seletor por classe </a:t>
            </a:r>
            <a:r>
              <a:rPr lang="pt-BR" dirty="0">
                <a:effectLst/>
                <a:latin typeface="Calibri" panose="020F0502020204030204" pitchFamily="34" charset="0"/>
                <a:ea typeface="Times New Roman" panose="02020603050405020304" pitchFamily="18" charset="0"/>
              </a:rPr>
              <a:t>(</a:t>
            </a:r>
            <a:r>
              <a:rPr lang="pt-BR" b="1" dirty="0">
                <a:solidFill>
                  <a:srgbClr val="00B0F0"/>
                </a:solidFill>
                <a:effectLst/>
                <a:latin typeface="Calibri" panose="020F0502020204030204" pitchFamily="34" charset="0"/>
                <a:ea typeface="Times New Roman" panose="02020603050405020304" pitchFamily="18" charset="0"/>
              </a:rPr>
              <a:t>.</a:t>
            </a:r>
            <a:r>
              <a:rPr lang="pt-BR" dirty="0">
                <a:effectLst/>
                <a:latin typeface="Calibri" panose="020F0502020204030204" pitchFamily="34" charset="0"/>
                <a:ea typeface="Times New Roman" panose="02020603050405020304" pitchFamily="18" charset="0"/>
              </a:rPr>
              <a:t> ponto): seleciona todos os elementos do documento que possuem o valor do atributo </a:t>
            </a:r>
            <a:r>
              <a:rPr lang="en-US" dirty="0">
                <a:solidFill>
                  <a:srgbClr val="E50000"/>
                </a:solidFill>
                <a:effectLst/>
                <a:latin typeface="Consolas" panose="020B0609020204030204" pitchFamily="49" charset="0"/>
                <a:ea typeface="Times New Roman" panose="02020603050405020304" pitchFamily="18" charset="0"/>
              </a:rPr>
              <a:t>class</a:t>
            </a:r>
            <a:r>
              <a:rPr lang="pt-BR" dirty="0">
                <a:effectLst/>
                <a:latin typeface="Calibri" panose="020F0502020204030204" pitchFamily="34" charset="0"/>
                <a:ea typeface="Times New Roman" panose="02020603050405020304" pitchFamily="18" charset="0"/>
              </a:rPr>
              <a:t>. Como exemplo, todos os elementos do documento HTML que possuem </a:t>
            </a:r>
            <a:r>
              <a:rPr lang="pt-BR" dirty="0" err="1">
                <a:solidFill>
                  <a:srgbClr val="E50000"/>
                </a:solidFill>
                <a:effectLst/>
                <a:latin typeface="Consolas" panose="020B0609020204030204" pitchFamily="49" charset="0"/>
                <a:ea typeface="Times New Roman" panose="02020603050405020304" pitchFamily="18" charset="0"/>
              </a:rPr>
              <a:t>class</a:t>
            </a:r>
            <a:r>
              <a:rPr lang="pt-BR" dirty="0">
                <a:solidFill>
                  <a:srgbClr val="000000"/>
                </a:solidFill>
                <a:effectLst/>
                <a:latin typeface="Consolas" panose="020B0609020204030204" pitchFamily="49" charset="0"/>
                <a:ea typeface="Times New Roman" panose="02020603050405020304" pitchFamily="18" charset="0"/>
              </a:rPr>
              <a:t>=</a:t>
            </a:r>
            <a:r>
              <a:rPr lang="pt-BR" dirty="0">
                <a:solidFill>
                  <a:srgbClr val="0000FF"/>
                </a:solidFill>
                <a:effectLst/>
                <a:latin typeface="Consolas" panose="020B0609020204030204" pitchFamily="49" charset="0"/>
                <a:ea typeface="Times New Roman" panose="02020603050405020304" pitchFamily="18" charset="0"/>
              </a:rPr>
              <a:t>"destaque" </a:t>
            </a:r>
            <a:r>
              <a:rPr lang="pt-BR" dirty="0">
                <a:effectLst/>
                <a:latin typeface="Calibri" panose="020F0502020204030204" pitchFamily="34" charset="0"/>
                <a:ea typeface="Times New Roman" panose="02020603050405020304" pitchFamily="18" charset="0"/>
              </a:rPr>
              <a:t>serão selecionados pelo seletor a seguir.</a:t>
            </a:r>
            <a:endParaRPr lang="pt-BR" dirty="0">
              <a:effectLst/>
              <a:latin typeface="Times New Roman" panose="02020603050405020304" pitchFamily="18" charset="0"/>
              <a:ea typeface="Times New Roman" panose="02020603050405020304" pitchFamily="18" charset="0"/>
            </a:endParaRPr>
          </a:p>
          <a:p>
            <a:pPr algn="l">
              <a:lnSpc>
                <a:spcPct val="150000"/>
              </a:lnSpc>
              <a:spcAft>
                <a:spcPts val="600"/>
              </a:spcAft>
            </a:pPr>
            <a:r>
              <a:rPr lang="en-US" dirty="0">
                <a:solidFill>
                  <a:srgbClr val="800000"/>
                </a:solidFill>
                <a:effectLst/>
                <a:latin typeface="Consolas" panose="020B0609020204030204" pitchFamily="49" charset="0"/>
                <a:ea typeface="Times New Roman" panose="02020603050405020304" pitchFamily="18" charset="0"/>
              </a:rPr>
              <a:t>.</a:t>
            </a:r>
            <a:r>
              <a:rPr lang="en-US" dirty="0" err="1">
                <a:solidFill>
                  <a:srgbClr val="800000"/>
                </a:solidFill>
                <a:effectLst/>
                <a:latin typeface="Consolas" panose="020B0609020204030204" pitchFamily="49" charset="0"/>
                <a:ea typeface="Times New Roman" panose="02020603050405020304" pitchFamily="18" charset="0"/>
              </a:rPr>
              <a:t>destaque</a:t>
            </a:r>
            <a:r>
              <a:rPr lang="en-US" dirty="0">
                <a:solidFill>
                  <a:srgbClr val="000000"/>
                </a:solidFill>
                <a:effectLst/>
                <a:latin typeface="Consolas" panose="020B0609020204030204" pitchFamily="49" charset="0"/>
                <a:ea typeface="Times New Roman" panose="02020603050405020304" pitchFamily="18" charset="0"/>
              </a:rPr>
              <a:t> { </a:t>
            </a:r>
            <a:r>
              <a:rPr lang="en-US" dirty="0" err="1">
                <a:solidFill>
                  <a:srgbClr val="E50000"/>
                </a:solidFill>
                <a:effectLst/>
                <a:latin typeface="Consolas" panose="020B0609020204030204" pitchFamily="49" charset="0"/>
                <a:ea typeface="Times New Roman" panose="02020603050405020304" pitchFamily="18" charset="0"/>
              </a:rPr>
              <a:t>color</a:t>
            </a:r>
            <a:r>
              <a:rPr lang="en-US" dirty="0" err="1">
                <a:solidFill>
                  <a:srgbClr val="000000"/>
                </a:solidFill>
                <a:effectLst/>
                <a:latin typeface="Consolas" panose="020B0609020204030204" pitchFamily="49" charset="0"/>
                <a:ea typeface="Times New Roman" panose="02020603050405020304" pitchFamily="18" charset="0"/>
              </a:rPr>
              <a:t>:</a:t>
            </a:r>
            <a:r>
              <a:rPr lang="en-US" dirty="0" err="1">
                <a:solidFill>
                  <a:srgbClr val="0451A5"/>
                </a:solidFill>
                <a:effectLst/>
                <a:latin typeface="Consolas" panose="020B0609020204030204" pitchFamily="49" charset="0"/>
                <a:ea typeface="Times New Roman" panose="02020603050405020304" pitchFamily="18" charset="0"/>
              </a:rPr>
              <a:t>green</a:t>
            </a:r>
            <a:r>
              <a:rPr lang="en-US" dirty="0">
                <a:solidFill>
                  <a:srgbClr val="000000"/>
                </a:solidFill>
                <a:effectLst/>
                <a:latin typeface="Consolas" panose="020B0609020204030204" pitchFamily="49" charset="0"/>
                <a:ea typeface="Times New Roman" panose="02020603050405020304" pitchFamily="18" charset="0"/>
              </a:rPr>
              <a:t>; </a:t>
            </a:r>
            <a:r>
              <a:rPr lang="en-US" dirty="0">
                <a:solidFill>
                  <a:srgbClr val="E50000"/>
                </a:solidFill>
                <a:effectLst/>
                <a:latin typeface="Consolas" panose="020B0609020204030204" pitchFamily="49" charset="0"/>
                <a:ea typeface="Times New Roman" panose="02020603050405020304" pitchFamily="18" charset="0"/>
              </a:rPr>
              <a:t>font-weight</a:t>
            </a:r>
            <a:r>
              <a:rPr lang="en-US" dirty="0">
                <a:solidFill>
                  <a:srgbClr val="000000"/>
                </a:solidFill>
                <a:effectLst/>
                <a:latin typeface="Consolas" panose="020B0609020204030204" pitchFamily="49" charset="0"/>
                <a:ea typeface="Times New Roman" panose="02020603050405020304" pitchFamily="18" charset="0"/>
              </a:rPr>
              <a:t>: </a:t>
            </a:r>
            <a:r>
              <a:rPr lang="en-US" dirty="0">
                <a:solidFill>
                  <a:srgbClr val="0451A5"/>
                </a:solidFill>
                <a:effectLst/>
                <a:latin typeface="Consolas" panose="020B0609020204030204" pitchFamily="49" charset="0"/>
                <a:ea typeface="Times New Roman" panose="02020603050405020304" pitchFamily="18" charset="0"/>
              </a:rPr>
              <a:t>bold </a:t>
            </a:r>
            <a:r>
              <a:rPr lang="en-US" dirty="0">
                <a:solidFill>
                  <a:srgbClr val="000000"/>
                </a:solidFill>
                <a:effectLst/>
                <a:latin typeface="Consolas" panose="020B0609020204030204" pitchFamily="49" charset="0"/>
                <a:ea typeface="Times New Roman" panose="02020603050405020304" pitchFamily="18" charset="0"/>
              </a:rPr>
              <a:t>}</a:t>
            </a:r>
            <a:endParaRPr lang="pt-BR" dirty="0">
              <a:latin typeface="Times New Roman" panose="02020603050405020304" pitchFamily="18" charset="0"/>
              <a:ea typeface="Times New Roman" panose="02020603050405020304" pitchFamily="18" charset="0"/>
            </a:endParaRPr>
          </a:p>
          <a:p>
            <a:pPr algn="l">
              <a:lnSpc>
                <a:spcPct val="150000"/>
              </a:lnSpc>
              <a:spcAft>
                <a:spcPts val="600"/>
              </a:spcAft>
            </a:pPr>
            <a:r>
              <a:rPr lang="pt-BR" dirty="0">
                <a:solidFill>
                  <a:srgbClr val="000000"/>
                </a:solidFill>
                <a:effectLst/>
                <a:latin typeface="Calibri" panose="020F0502020204030204" pitchFamily="34" charset="0"/>
                <a:ea typeface="Times New Roman" panose="02020603050405020304" pitchFamily="18" charset="0"/>
              </a:rPr>
              <a:t>Podem existir vários elementos no documento com a mesma classe, neste exemplo foram apenas dois:</a:t>
            </a:r>
            <a:endParaRPr lang="pt-BR" dirty="0">
              <a:effectLst/>
              <a:latin typeface="Times New Roman" panose="02020603050405020304" pitchFamily="18" charset="0"/>
              <a:ea typeface="Times New Roman" panose="02020603050405020304" pitchFamily="18" charset="0"/>
            </a:endParaRPr>
          </a:p>
          <a:p>
            <a:pPr algn="l">
              <a:lnSpc>
                <a:spcPct val="150000"/>
              </a:lnSpc>
              <a:spcAft>
                <a:spcPts val="600"/>
              </a:spcAft>
            </a:pPr>
            <a:r>
              <a:rPr lang="pt-BR" dirty="0">
                <a:solidFill>
                  <a:srgbClr val="800000"/>
                </a:solidFill>
                <a:effectLst/>
                <a:latin typeface="Consolas" panose="020B0609020204030204" pitchFamily="49" charset="0"/>
                <a:ea typeface="Times New Roman" panose="02020603050405020304" pitchFamily="18" charset="0"/>
              </a:rPr>
              <a:t>&lt;p</a:t>
            </a:r>
            <a:r>
              <a:rPr lang="pt-BR" dirty="0">
                <a:solidFill>
                  <a:srgbClr val="000000"/>
                </a:solidFill>
                <a:effectLst/>
                <a:latin typeface="Consolas" panose="020B0609020204030204" pitchFamily="49" charset="0"/>
                <a:ea typeface="Times New Roman" panose="02020603050405020304" pitchFamily="18" charset="0"/>
              </a:rPr>
              <a:t> </a:t>
            </a:r>
            <a:r>
              <a:rPr lang="pt-BR" dirty="0" err="1">
                <a:solidFill>
                  <a:srgbClr val="FF0000"/>
                </a:solidFill>
                <a:effectLst/>
                <a:latin typeface="Consolas" panose="020B0609020204030204" pitchFamily="49" charset="0"/>
                <a:ea typeface="Times New Roman" panose="02020603050405020304" pitchFamily="18" charset="0"/>
              </a:rPr>
              <a:t>class</a:t>
            </a:r>
            <a:r>
              <a:rPr lang="pt-BR" dirty="0">
                <a:solidFill>
                  <a:srgbClr val="000000"/>
                </a:solidFill>
                <a:effectLst/>
                <a:latin typeface="Consolas" panose="020B0609020204030204" pitchFamily="49" charset="0"/>
                <a:ea typeface="Times New Roman" panose="02020603050405020304" pitchFamily="18" charset="0"/>
              </a:rPr>
              <a:t>=</a:t>
            </a:r>
            <a:r>
              <a:rPr lang="pt-BR" dirty="0">
                <a:solidFill>
                  <a:srgbClr val="0000FF"/>
                </a:solidFill>
                <a:effectLst/>
                <a:latin typeface="Consolas" panose="020B0609020204030204" pitchFamily="49" charset="0"/>
                <a:ea typeface="Times New Roman" panose="02020603050405020304" pitchFamily="18" charset="0"/>
              </a:rPr>
              <a:t>'destaque extra'</a:t>
            </a:r>
            <a:r>
              <a:rPr lang="pt-BR" dirty="0">
                <a:solidFill>
                  <a:srgbClr val="800000"/>
                </a:solidFill>
                <a:effectLst/>
                <a:latin typeface="Consolas" panose="020B0609020204030204" pitchFamily="49" charset="0"/>
                <a:ea typeface="Times New Roman" panose="02020603050405020304" pitchFamily="18" charset="0"/>
              </a:rPr>
              <a:t>&gt;</a:t>
            </a:r>
            <a:r>
              <a:rPr lang="pt-BR" dirty="0">
                <a:solidFill>
                  <a:srgbClr val="000000"/>
                </a:solidFill>
                <a:effectLst/>
                <a:latin typeface="Consolas" panose="020B0609020204030204" pitchFamily="49" charset="0"/>
                <a:ea typeface="Times New Roman" panose="02020603050405020304" pitchFamily="18" charset="0"/>
              </a:rPr>
              <a:t>três</a:t>
            </a:r>
            <a:r>
              <a:rPr lang="pt-BR" dirty="0">
                <a:solidFill>
                  <a:srgbClr val="800000"/>
                </a:solidFill>
                <a:effectLst/>
                <a:latin typeface="Consolas" panose="020B0609020204030204" pitchFamily="49" charset="0"/>
                <a:ea typeface="Times New Roman" panose="02020603050405020304" pitchFamily="18" charset="0"/>
              </a:rPr>
              <a:t>&lt;/p&gt;</a:t>
            </a:r>
            <a:endParaRPr lang="pt-BR" dirty="0">
              <a:effectLst/>
              <a:latin typeface="Times New Roman" panose="02020603050405020304" pitchFamily="18" charset="0"/>
              <a:ea typeface="Times New Roman" panose="02020603050405020304" pitchFamily="18" charset="0"/>
            </a:endParaRPr>
          </a:p>
          <a:p>
            <a:pPr algn="l">
              <a:lnSpc>
                <a:spcPct val="150000"/>
              </a:lnSpc>
              <a:spcAft>
                <a:spcPts val="600"/>
              </a:spcAft>
            </a:pPr>
            <a:r>
              <a:rPr lang="pt-BR" dirty="0">
                <a:solidFill>
                  <a:srgbClr val="800000"/>
                </a:solidFill>
                <a:effectLst/>
                <a:latin typeface="Consolas" panose="020B0609020204030204" pitchFamily="49" charset="0"/>
                <a:ea typeface="Times New Roman" panose="02020603050405020304" pitchFamily="18" charset="0"/>
              </a:rPr>
              <a:t>&lt;</a:t>
            </a:r>
            <a:r>
              <a:rPr lang="pt-BR" dirty="0" err="1">
                <a:solidFill>
                  <a:srgbClr val="800000"/>
                </a:solidFill>
                <a:effectLst/>
                <a:latin typeface="Consolas" panose="020B0609020204030204" pitchFamily="49" charset="0"/>
                <a:ea typeface="Times New Roman" panose="02020603050405020304" pitchFamily="18" charset="0"/>
              </a:rPr>
              <a:t>div</a:t>
            </a:r>
            <a:r>
              <a:rPr lang="pt-BR" dirty="0">
                <a:solidFill>
                  <a:srgbClr val="000000"/>
                </a:solidFill>
                <a:effectLst/>
                <a:latin typeface="Consolas" panose="020B0609020204030204" pitchFamily="49" charset="0"/>
                <a:ea typeface="Times New Roman" panose="02020603050405020304" pitchFamily="18" charset="0"/>
              </a:rPr>
              <a:t> </a:t>
            </a:r>
            <a:r>
              <a:rPr lang="pt-BR" dirty="0" err="1">
                <a:solidFill>
                  <a:srgbClr val="FF0000"/>
                </a:solidFill>
                <a:effectLst/>
                <a:latin typeface="Consolas" panose="020B0609020204030204" pitchFamily="49" charset="0"/>
                <a:ea typeface="Times New Roman" panose="02020603050405020304" pitchFamily="18" charset="0"/>
              </a:rPr>
              <a:t>class</a:t>
            </a:r>
            <a:r>
              <a:rPr lang="pt-BR" dirty="0">
                <a:solidFill>
                  <a:srgbClr val="000000"/>
                </a:solidFill>
                <a:effectLst/>
                <a:latin typeface="Consolas" panose="020B0609020204030204" pitchFamily="49" charset="0"/>
                <a:ea typeface="Times New Roman" panose="02020603050405020304" pitchFamily="18" charset="0"/>
              </a:rPr>
              <a:t>=</a:t>
            </a:r>
            <a:r>
              <a:rPr lang="pt-BR" dirty="0">
                <a:solidFill>
                  <a:srgbClr val="0000FF"/>
                </a:solidFill>
                <a:effectLst/>
                <a:latin typeface="Consolas" panose="020B0609020204030204" pitchFamily="49" charset="0"/>
                <a:ea typeface="Times New Roman" panose="02020603050405020304" pitchFamily="18" charset="0"/>
              </a:rPr>
              <a:t>'destaque'</a:t>
            </a:r>
            <a:r>
              <a:rPr lang="pt-BR" dirty="0">
                <a:solidFill>
                  <a:srgbClr val="800000"/>
                </a:solidFill>
                <a:effectLst/>
                <a:latin typeface="Consolas" panose="020B0609020204030204" pitchFamily="49" charset="0"/>
                <a:ea typeface="Times New Roman" panose="02020603050405020304" pitchFamily="18" charset="0"/>
              </a:rPr>
              <a:t>&gt;</a:t>
            </a:r>
            <a:r>
              <a:rPr lang="pt-BR" dirty="0">
                <a:solidFill>
                  <a:srgbClr val="000000"/>
                </a:solidFill>
                <a:effectLst/>
                <a:latin typeface="Consolas" panose="020B0609020204030204" pitchFamily="49" charset="0"/>
                <a:ea typeface="Times New Roman" panose="02020603050405020304" pitchFamily="18" charset="0"/>
              </a:rPr>
              <a:t>cinco</a:t>
            </a:r>
            <a:r>
              <a:rPr lang="pt-BR" dirty="0">
                <a:solidFill>
                  <a:srgbClr val="800000"/>
                </a:solidFill>
                <a:effectLst/>
                <a:latin typeface="Consolas" panose="020B0609020204030204" pitchFamily="49" charset="0"/>
                <a:ea typeface="Times New Roman" panose="02020603050405020304" pitchFamily="18" charset="0"/>
              </a:rPr>
              <a:t>&lt;/</a:t>
            </a:r>
            <a:r>
              <a:rPr lang="pt-BR" dirty="0" err="1">
                <a:solidFill>
                  <a:srgbClr val="800000"/>
                </a:solidFill>
                <a:effectLst/>
                <a:latin typeface="Consolas" panose="020B0609020204030204" pitchFamily="49" charset="0"/>
                <a:ea typeface="Times New Roman" panose="02020603050405020304" pitchFamily="18" charset="0"/>
              </a:rPr>
              <a:t>div</a:t>
            </a:r>
            <a:r>
              <a:rPr lang="pt-BR" dirty="0">
                <a:solidFill>
                  <a:srgbClr val="800000"/>
                </a:solidFill>
                <a:effectLst/>
                <a:latin typeface="Consolas" panose="020B0609020204030204" pitchFamily="49" charset="0"/>
                <a:ea typeface="Times New Roman" panose="02020603050405020304" pitchFamily="18" charset="0"/>
              </a:rPr>
              <a:t>&gt;</a:t>
            </a:r>
            <a:endParaRPr lang="pt-BR" dirty="0">
              <a:effectLst/>
              <a:latin typeface="Times New Roman" panose="02020603050405020304" pitchFamily="18" charset="0"/>
              <a:ea typeface="Times New Roman" panose="02020603050405020304" pitchFamily="18" charset="0"/>
            </a:endParaRPr>
          </a:p>
          <a:p>
            <a:pPr marL="457200" algn="just">
              <a:lnSpc>
                <a:spcPct val="150000"/>
              </a:lnSpc>
            </a:pPr>
            <a:r>
              <a:rPr lang="pt-BR" dirty="0">
                <a:effectLst/>
                <a:latin typeface="Calibri" panose="020F0502020204030204" pitchFamily="34" charset="0"/>
                <a:ea typeface="Times New Roman" panose="02020603050405020304" pitchFamily="18" charset="0"/>
              </a:rPr>
              <a:t>Um elemento pode ter mais de uma classe, mas elas precisam estar separadas pelo caractere de espaço:</a:t>
            </a:r>
            <a:endParaRPr lang="pt-BR" dirty="0">
              <a:effectLst/>
              <a:latin typeface="Times New Roman" panose="02020603050405020304" pitchFamily="18" charset="0"/>
              <a:ea typeface="Times New Roman" panose="02020603050405020304" pitchFamily="18" charset="0"/>
            </a:endParaRPr>
          </a:p>
          <a:p>
            <a:pPr algn="l">
              <a:lnSpc>
                <a:spcPct val="150000"/>
              </a:lnSpc>
              <a:spcAft>
                <a:spcPts val="600"/>
              </a:spcAft>
            </a:pPr>
            <a:r>
              <a:rPr lang="pt-BR" dirty="0">
                <a:solidFill>
                  <a:srgbClr val="800000"/>
                </a:solidFill>
                <a:effectLst/>
                <a:latin typeface="Consolas" panose="020B0609020204030204" pitchFamily="49" charset="0"/>
                <a:ea typeface="Times New Roman" panose="02020603050405020304" pitchFamily="18" charset="0"/>
              </a:rPr>
              <a:t>&lt;p</a:t>
            </a:r>
            <a:r>
              <a:rPr lang="pt-BR" dirty="0">
                <a:solidFill>
                  <a:srgbClr val="000000"/>
                </a:solidFill>
                <a:effectLst/>
                <a:latin typeface="Consolas" panose="020B0609020204030204" pitchFamily="49" charset="0"/>
                <a:ea typeface="Times New Roman" panose="02020603050405020304" pitchFamily="18" charset="0"/>
              </a:rPr>
              <a:t> </a:t>
            </a:r>
            <a:r>
              <a:rPr lang="pt-BR" dirty="0" err="1">
                <a:solidFill>
                  <a:srgbClr val="FF0000"/>
                </a:solidFill>
                <a:effectLst/>
                <a:latin typeface="Consolas" panose="020B0609020204030204" pitchFamily="49" charset="0"/>
                <a:ea typeface="Times New Roman" panose="02020603050405020304" pitchFamily="18" charset="0"/>
              </a:rPr>
              <a:t>class</a:t>
            </a:r>
            <a:r>
              <a:rPr lang="pt-BR" dirty="0">
                <a:solidFill>
                  <a:srgbClr val="000000"/>
                </a:solidFill>
                <a:effectLst/>
                <a:latin typeface="Consolas" panose="020B0609020204030204" pitchFamily="49" charset="0"/>
                <a:ea typeface="Times New Roman" panose="02020603050405020304" pitchFamily="18" charset="0"/>
              </a:rPr>
              <a:t>=</a:t>
            </a:r>
            <a:r>
              <a:rPr lang="pt-BR" dirty="0">
                <a:solidFill>
                  <a:srgbClr val="0000FF"/>
                </a:solidFill>
                <a:effectLst/>
                <a:latin typeface="Consolas" panose="020B0609020204030204" pitchFamily="49" charset="0"/>
                <a:ea typeface="Times New Roman" panose="02020603050405020304" pitchFamily="18" charset="0"/>
              </a:rPr>
              <a:t>'destaque extra'</a:t>
            </a:r>
            <a:r>
              <a:rPr lang="pt-BR" dirty="0">
                <a:solidFill>
                  <a:srgbClr val="800000"/>
                </a:solidFill>
                <a:effectLst/>
                <a:latin typeface="Consolas" panose="020B0609020204030204" pitchFamily="49" charset="0"/>
                <a:ea typeface="Times New Roman" panose="02020603050405020304" pitchFamily="18" charset="0"/>
              </a:rPr>
              <a:t>&gt;</a:t>
            </a:r>
            <a:r>
              <a:rPr lang="pt-BR" dirty="0">
                <a:solidFill>
                  <a:srgbClr val="000000"/>
                </a:solidFill>
                <a:effectLst/>
                <a:latin typeface="Consolas" panose="020B0609020204030204" pitchFamily="49" charset="0"/>
                <a:ea typeface="Times New Roman" panose="02020603050405020304" pitchFamily="18" charset="0"/>
              </a:rPr>
              <a:t>três</a:t>
            </a:r>
            <a:r>
              <a:rPr lang="pt-BR" dirty="0">
                <a:solidFill>
                  <a:srgbClr val="800000"/>
                </a:solidFill>
                <a:effectLst/>
                <a:latin typeface="Consolas" panose="020B0609020204030204" pitchFamily="49" charset="0"/>
                <a:ea typeface="Times New Roman" panose="02020603050405020304" pitchFamily="18" charset="0"/>
              </a:rPr>
              <a:t>&lt;/p&gt;</a:t>
            </a:r>
            <a:endParaRPr lang="pt-BR" b="1" dirty="0">
              <a:solidFill>
                <a:srgbClr val="00B0F0"/>
              </a:solidFill>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826936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366634"/>
            <a:ext cx="11853006" cy="5196294"/>
          </a:xfrm>
          <a:prstGeom prst="rect">
            <a:avLst/>
          </a:prstGeom>
        </p:spPr>
        <p:txBody>
          <a:bodyPr wrap="square">
            <a:spAutoFit/>
          </a:bodyPr>
          <a:lstStyle/>
          <a:p>
            <a:pPr marL="742950" lvl="1" indent="-285750" algn="just">
              <a:lnSpc>
                <a:spcPct val="150000"/>
              </a:lnSpc>
              <a:buFont typeface="Symbol" panose="05050102010706020507" pitchFamily="18" charset="2"/>
              <a:buChar char=""/>
            </a:pPr>
            <a:r>
              <a:rPr lang="pt-BR" sz="2000" dirty="0">
                <a:effectLst/>
                <a:latin typeface="Calibri" panose="020F0502020204030204" pitchFamily="34" charset="0"/>
                <a:ea typeface="Times New Roman" panose="02020603050405020304" pitchFamily="18" charset="0"/>
              </a:rPr>
              <a:t>Seletor por identificador </a:t>
            </a:r>
            <a:r>
              <a:rPr lang="pt-BR" sz="2000" b="1" dirty="0">
                <a:solidFill>
                  <a:srgbClr val="00B0F0"/>
                </a:solidFill>
                <a:effectLst/>
                <a:latin typeface="Calibri" panose="020F0502020204030204" pitchFamily="34" charset="0"/>
                <a:ea typeface="Times New Roman" panose="02020603050405020304" pitchFamily="18" charset="0"/>
              </a:rPr>
              <a:t>#</a:t>
            </a:r>
            <a:r>
              <a:rPr lang="pt-BR" sz="2000" dirty="0">
                <a:effectLst/>
                <a:latin typeface="Calibri" panose="020F0502020204030204" pitchFamily="34" charset="0"/>
                <a:ea typeface="Times New Roman" panose="02020603050405020304" pitchFamily="18" charset="0"/>
              </a:rPr>
              <a:t>: seleciona o elemento do documento que possui o valor do atributo </a:t>
            </a:r>
            <a:r>
              <a:rPr lang="en-US" sz="1600" dirty="0">
                <a:solidFill>
                  <a:srgbClr val="E50000"/>
                </a:solidFill>
                <a:effectLst/>
                <a:latin typeface="Consolas" panose="020B0609020204030204" pitchFamily="49" charset="0"/>
                <a:ea typeface="Times New Roman" panose="02020603050405020304" pitchFamily="18" charset="0"/>
              </a:rPr>
              <a:t>id</a:t>
            </a:r>
            <a:r>
              <a:rPr lang="pt-BR" sz="2000" dirty="0">
                <a:effectLst/>
                <a:latin typeface="Calibri" panose="020F0502020204030204" pitchFamily="34" charset="0"/>
                <a:ea typeface="Times New Roman" panose="02020603050405020304" pitchFamily="18" charset="0"/>
              </a:rPr>
              <a:t>. Como exemplo, será selecionado o elemento do documento HTML que possui </a:t>
            </a:r>
            <a:r>
              <a:rPr lang="pt-BR" sz="1600" dirty="0">
                <a:solidFill>
                  <a:srgbClr val="E50000"/>
                </a:solidFill>
                <a:effectLst/>
                <a:latin typeface="Consolas" panose="020B0609020204030204" pitchFamily="49" charset="0"/>
                <a:ea typeface="Times New Roman" panose="02020603050405020304" pitchFamily="18" charset="0"/>
              </a:rPr>
              <a:t>id</a:t>
            </a:r>
            <a:r>
              <a:rPr lang="pt-BR" sz="1600" dirty="0">
                <a:solidFill>
                  <a:srgbClr val="000000"/>
                </a:solidFill>
                <a:effectLst/>
                <a:latin typeface="Consolas" panose="020B0609020204030204" pitchFamily="49" charset="0"/>
                <a:ea typeface="Times New Roman" panose="02020603050405020304" pitchFamily="18" charset="0"/>
              </a:rPr>
              <a:t>=</a:t>
            </a:r>
            <a:r>
              <a:rPr lang="pt-BR" sz="1600" dirty="0">
                <a:solidFill>
                  <a:srgbClr val="0000FF"/>
                </a:solidFill>
                <a:effectLst/>
                <a:latin typeface="Consolas" panose="020B0609020204030204" pitchFamily="49" charset="0"/>
                <a:ea typeface="Times New Roman" panose="02020603050405020304" pitchFamily="18" charset="0"/>
              </a:rPr>
              <a:t>"principal</a:t>
            </a:r>
            <a:r>
              <a:rPr lang="pt-BR" sz="1600" dirty="0" smtClean="0">
                <a:solidFill>
                  <a:srgbClr val="0000FF"/>
                </a:solidFill>
                <a:effectLst/>
                <a:latin typeface="Consolas" panose="020B0609020204030204" pitchFamily="49" charset="0"/>
                <a:ea typeface="Times New Roman" panose="02020603050405020304" pitchFamily="18" charset="0"/>
              </a:rPr>
              <a:t>"</a:t>
            </a:r>
            <a:r>
              <a:rPr lang="pt-BR" sz="2000" dirty="0" smtClean="0">
                <a:effectLst/>
                <a:latin typeface="Calibri" panose="020F0502020204030204" pitchFamily="34" charset="0"/>
                <a:ea typeface="Times New Roman" panose="02020603050405020304" pitchFamily="18" charset="0"/>
              </a:rPr>
              <a:t>:</a:t>
            </a:r>
          </a:p>
          <a:p>
            <a:pPr lvl="1" algn="just">
              <a:lnSpc>
                <a:spcPct val="150000"/>
              </a:lnSpc>
            </a:pPr>
            <a:endParaRPr lang="pt-BR" sz="2400" dirty="0">
              <a:effectLst/>
              <a:latin typeface="Times New Roman" panose="02020603050405020304" pitchFamily="18" charset="0"/>
              <a:ea typeface="Times New Roman" panose="02020603050405020304" pitchFamily="18" charset="0"/>
            </a:endParaRPr>
          </a:p>
          <a:p>
            <a:pPr algn="l">
              <a:lnSpc>
                <a:spcPct val="150000"/>
              </a:lnSpc>
              <a:spcAft>
                <a:spcPts val="600"/>
              </a:spcAft>
            </a:pPr>
            <a:r>
              <a:rPr lang="pt-BR" dirty="0" smtClean="0">
                <a:solidFill>
                  <a:srgbClr val="800000"/>
                </a:solidFill>
                <a:effectLst/>
                <a:latin typeface="Consolas" panose="020B0609020204030204" pitchFamily="49" charset="0"/>
                <a:ea typeface="Times New Roman" panose="02020603050405020304" pitchFamily="18" charset="0"/>
              </a:rPr>
              <a:t>	#</a:t>
            </a:r>
            <a:r>
              <a:rPr lang="pt-BR" dirty="0">
                <a:solidFill>
                  <a:srgbClr val="800000"/>
                </a:solidFill>
                <a:effectLst/>
                <a:latin typeface="Consolas" panose="020B0609020204030204" pitchFamily="49" charset="0"/>
                <a:ea typeface="Times New Roman" panose="02020603050405020304" pitchFamily="18" charset="0"/>
              </a:rPr>
              <a:t>principal</a:t>
            </a:r>
            <a:r>
              <a:rPr lang="pt-BR" dirty="0">
                <a:solidFill>
                  <a:srgbClr val="000000"/>
                </a:solidFill>
                <a:effectLst/>
                <a:latin typeface="Consolas" panose="020B0609020204030204" pitchFamily="49" charset="0"/>
                <a:ea typeface="Times New Roman" panose="02020603050405020304" pitchFamily="18" charset="0"/>
              </a:rPr>
              <a:t> { </a:t>
            </a:r>
            <a:r>
              <a:rPr lang="pt-BR" dirty="0" err="1">
                <a:solidFill>
                  <a:srgbClr val="FF0000"/>
                </a:solidFill>
                <a:effectLst/>
                <a:latin typeface="Consolas" panose="020B0609020204030204" pitchFamily="49" charset="0"/>
                <a:ea typeface="Times New Roman" panose="02020603050405020304" pitchFamily="18" charset="0"/>
              </a:rPr>
              <a:t>color</a:t>
            </a:r>
            <a:r>
              <a:rPr lang="pt-BR" dirty="0" err="1">
                <a:solidFill>
                  <a:srgbClr val="000000"/>
                </a:solidFill>
                <a:effectLst/>
                <a:latin typeface="Consolas" panose="020B0609020204030204" pitchFamily="49" charset="0"/>
                <a:ea typeface="Times New Roman" panose="02020603050405020304" pitchFamily="18" charset="0"/>
              </a:rPr>
              <a:t>:</a:t>
            </a:r>
            <a:r>
              <a:rPr lang="pt-BR" dirty="0" err="1">
                <a:solidFill>
                  <a:srgbClr val="0451A5"/>
                </a:solidFill>
                <a:effectLst/>
                <a:latin typeface="Consolas" panose="020B0609020204030204" pitchFamily="49" charset="0"/>
                <a:ea typeface="Times New Roman" panose="02020603050405020304" pitchFamily="18" charset="0"/>
              </a:rPr>
              <a:t>magenta</a:t>
            </a:r>
            <a:r>
              <a:rPr lang="pt-BR" dirty="0">
                <a:solidFill>
                  <a:srgbClr val="000000"/>
                </a:solidFill>
                <a:effectLst/>
                <a:latin typeface="Consolas" panose="020B0609020204030204" pitchFamily="49" charset="0"/>
                <a:ea typeface="Times New Roman" panose="02020603050405020304" pitchFamily="18" charset="0"/>
              </a:rPr>
              <a:t>; </a:t>
            </a:r>
            <a:r>
              <a:rPr lang="pt-BR" dirty="0" err="1">
                <a:solidFill>
                  <a:srgbClr val="FF0000"/>
                </a:solidFill>
                <a:effectLst/>
                <a:latin typeface="Consolas" panose="020B0609020204030204" pitchFamily="49" charset="0"/>
                <a:ea typeface="Times New Roman" panose="02020603050405020304" pitchFamily="18" charset="0"/>
              </a:rPr>
              <a:t>font-style</a:t>
            </a:r>
            <a:r>
              <a:rPr lang="pt-BR" dirty="0">
                <a:solidFill>
                  <a:srgbClr val="000000"/>
                </a:solidFill>
                <a:effectLst/>
                <a:latin typeface="Consolas" panose="020B0609020204030204" pitchFamily="49" charset="0"/>
                <a:ea typeface="Times New Roman" panose="02020603050405020304" pitchFamily="18" charset="0"/>
              </a:rPr>
              <a:t>: </a:t>
            </a:r>
            <a:r>
              <a:rPr lang="pt-BR" dirty="0" err="1">
                <a:solidFill>
                  <a:srgbClr val="0451A5"/>
                </a:solidFill>
                <a:effectLst/>
                <a:latin typeface="Consolas" panose="020B0609020204030204" pitchFamily="49" charset="0"/>
                <a:ea typeface="Times New Roman" panose="02020603050405020304" pitchFamily="18" charset="0"/>
              </a:rPr>
              <a:t>italic</a:t>
            </a:r>
            <a:r>
              <a:rPr lang="pt-BR" dirty="0">
                <a:solidFill>
                  <a:srgbClr val="0451A5"/>
                </a:solidFill>
                <a:effectLst/>
                <a:latin typeface="Consolas" panose="020B0609020204030204" pitchFamily="49" charset="0"/>
                <a:ea typeface="Times New Roman" panose="02020603050405020304" pitchFamily="18" charset="0"/>
              </a:rPr>
              <a:t> </a:t>
            </a:r>
            <a:r>
              <a:rPr lang="pt-BR" dirty="0">
                <a:solidFill>
                  <a:srgbClr val="000000"/>
                </a:solidFill>
                <a:effectLst/>
                <a:latin typeface="Consolas" panose="020B0609020204030204" pitchFamily="49" charset="0"/>
                <a:ea typeface="Times New Roman" panose="02020603050405020304" pitchFamily="18" charset="0"/>
              </a:rPr>
              <a:t>}</a:t>
            </a:r>
            <a:endParaRPr lang="pt-BR" sz="2400" dirty="0">
              <a:effectLst/>
              <a:latin typeface="Times New Roman" panose="02020603050405020304" pitchFamily="18" charset="0"/>
              <a:ea typeface="Times New Roman" panose="02020603050405020304" pitchFamily="18" charset="0"/>
            </a:endParaRPr>
          </a:p>
          <a:p>
            <a:pPr marL="450215" algn="just">
              <a:lnSpc>
                <a:spcPct val="150000"/>
              </a:lnSpc>
            </a:pPr>
            <a:r>
              <a:rPr lang="pt-BR" sz="2000" dirty="0">
                <a:solidFill>
                  <a:srgbClr val="000000"/>
                </a:solidFill>
                <a:effectLst/>
                <a:latin typeface="Calibri" panose="020F0502020204030204" pitchFamily="34" charset="0"/>
                <a:ea typeface="Times New Roman" panose="02020603050405020304" pitchFamily="18" charset="0"/>
              </a:rPr>
              <a:t>O documento HTML pode ter apenas 1 elemento com o mesmo valor do atributo </a:t>
            </a:r>
            <a:r>
              <a:rPr lang="pt-BR" sz="1600" dirty="0">
                <a:solidFill>
                  <a:srgbClr val="E50000"/>
                </a:solidFill>
                <a:effectLst/>
                <a:latin typeface="Consolas" panose="020B0609020204030204" pitchFamily="49" charset="0"/>
                <a:ea typeface="Times New Roman" panose="02020603050405020304" pitchFamily="18" charset="0"/>
              </a:rPr>
              <a:t>id</a:t>
            </a:r>
            <a:r>
              <a:rPr lang="pt-BR" sz="2000" dirty="0">
                <a:solidFill>
                  <a:srgbClr val="000000"/>
                </a:solidFill>
                <a:effectLst/>
                <a:latin typeface="Calibri" panose="020F0502020204030204" pitchFamily="34" charset="0"/>
                <a:ea typeface="Times New Roman" panose="02020603050405020304" pitchFamily="18" charset="0"/>
              </a:rPr>
              <a:t>. O identificador precisa ser único no documento HTML</a:t>
            </a:r>
            <a:r>
              <a:rPr lang="pt-BR" sz="2000" dirty="0" smtClean="0">
                <a:solidFill>
                  <a:srgbClr val="000000"/>
                </a:solidFill>
                <a:effectLst/>
                <a:latin typeface="Calibri" panose="020F0502020204030204" pitchFamily="34" charset="0"/>
                <a:ea typeface="Times New Roman" panose="02020603050405020304" pitchFamily="18" charset="0"/>
              </a:rPr>
              <a:t>.</a:t>
            </a:r>
          </a:p>
          <a:p>
            <a:pPr marL="450215" algn="just">
              <a:lnSpc>
                <a:spcPct val="150000"/>
              </a:lnSpc>
            </a:pPr>
            <a:endParaRPr lang="pt-BR" sz="24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pt-BR" sz="2000" dirty="0">
                <a:effectLst/>
                <a:latin typeface="Calibri" panose="020F0502020204030204" pitchFamily="34" charset="0"/>
                <a:ea typeface="Times New Roman" panose="02020603050405020304" pitchFamily="18" charset="0"/>
              </a:rPr>
              <a:t>Seletor universal </a:t>
            </a:r>
            <a:r>
              <a:rPr lang="pt-BR" sz="2000" b="1" dirty="0">
                <a:solidFill>
                  <a:srgbClr val="00B0F0"/>
                </a:solidFill>
                <a:effectLst/>
                <a:latin typeface="Calibri" panose="020F0502020204030204" pitchFamily="34" charset="0"/>
                <a:ea typeface="Times New Roman" panose="02020603050405020304" pitchFamily="18" charset="0"/>
              </a:rPr>
              <a:t>*</a:t>
            </a:r>
            <a:r>
              <a:rPr lang="pt-BR" sz="2000" dirty="0">
                <a:effectLst/>
                <a:latin typeface="Calibri" panose="020F0502020204030204" pitchFamily="34" charset="0"/>
                <a:ea typeface="Times New Roman" panose="02020603050405020304" pitchFamily="18" charset="0"/>
              </a:rPr>
              <a:t>: aplica estilos a elementos de qualquer tipo. Neste exemplo, todas os elementos do documento receberão o estilo </a:t>
            </a:r>
            <a:r>
              <a:rPr lang="pt-BR" sz="1600" dirty="0" err="1">
                <a:solidFill>
                  <a:srgbClr val="E50000"/>
                </a:solidFill>
                <a:effectLst/>
                <a:latin typeface="Consolas" panose="020B0609020204030204" pitchFamily="49" charset="0"/>
                <a:ea typeface="Times New Roman" panose="02020603050405020304" pitchFamily="18" charset="0"/>
              </a:rPr>
              <a:t>font-family</a:t>
            </a:r>
            <a:r>
              <a:rPr lang="pt-BR" sz="1600" dirty="0">
                <a:solidFill>
                  <a:srgbClr val="000000"/>
                </a:solidFill>
                <a:effectLst/>
                <a:latin typeface="Consolas" panose="020B0609020204030204" pitchFamily="49" charset="0"/>
                <a:ea typeface="Times New Roman" panose="02020603050405020304" pitchFamily="18" charset="0"/>
              </a:rPr>
              <a:t>: </a:t>
            </a:r>
            <a:r>
              <a:rPr lang="pt-BR" sz="1600" dirty="0" err="1">
                <a:solidFill>
                  <a:srgbClr val="000000"/>
                </a:solidFill>
                <a:effectLst/>
                <a:latin typeface="Consolas" panose="020B0609020204030204" pitchFamily="49" charset="0"/>
                <a:ea typeface="Times New Roman" panose="02020603050405020304" pitchFamily="18" charset="0"/>
              </a:rPr>
              <a:t>calibri</a:t>
            </a:r>
            <a:r>
              <a:rPr lang="pt-BR" sz="2000" dirty="0" smtClean="0">
                <a:effectLst/>
                <a:latin typeface="Calibri" panose="020F0502020204030204" pitchFamily="34" charset="0"/>
                <a:ea typeface="Times New Roman" panose="02020603050405020304" pitchFamily="18" charset="0"/>
              </a:rPr>
              <a:t>:</a:t>
            </a:r>
          </a:p>
          <a:p>
            <a:pPr lvl="1" algn="just">
              <a:lnSpc>
                <a:spcPct val="150000"/>
              </a:lnSpc>
            </a:pPr>
            <a:r>
              <a:rPr lang="pt-BR" sz="2400" dirty="0" smtClean="0">
                <a:effectLst/>
                <a:latin typeface="Times New Roman" panose="02020603050405020304" pitchFamily="18" charset="0"/>
                <a:ea typeface="Times New Roman" panose="02020603050405020304" pitchFamily="18" charset="0"/>
              </a:rPr>
              <a:t>	</a:t>
            </a:r>
            <a:endParaRPr lang="pt-BR" sz="2400" dirty="0">
              <a:effectLst/>
              <a:latin typeface="Times New Roman" panose="02020603050405020304" pitchFamily="18" charset="0"/>
              <a:ea typeface="Times New Roman" panose="02020603050405020304" pitchFamily="18" charset="0"/>
            </a:endParaRPr>
          </a:p>
          <a:p>
            <a:pPr algn="l">
              <a:lnSpc>
                <a:spcPts val="1425"/>
              </a:lnSpc>
              <a:spcAft>
                <a:spcPts val="600"/>
              </a:spcAft>
            </a:pPr>
            <a:r>
              <a:rPr lang="pt-BR" dirty="0" smtClean="0">
                <a:solidFill>
                  <a:srgbClr val="800000"/>
                </a:solidFill>
                <a:effectLst/>
                <a:latin typeface="Consolas" panose="020B0609020204030204" pitchFamily="49" charset="0"/>
                <a:ea typeface="Times New Roman" panose="02020603050405020304" pitchFamily="18" charset="0"/>
              </a:rPr>
              <a:t>	*</a:t>
            </a:r>
            <a:r>
              <a:rPr lang="pt-BR" dirty="0" smtClean="0">
                <a:solidFill>
                  <a:srgbClr val="000000"/>
                </a:solidFill>
                <a:effectLst/>
                <a:latin typeface="Consolas" panose="020B0609020204030204" pitchFamily="49" charset="0"/>
                <a:ea typeface="Times New Roman" panose="02020603050405020304" pitchFamily="18" charset="0"/>
              </a:rPr>
              <a:t> </a:t>
            </a:r>
            <a:r>
              <a:rPr lang="pt-BR" dirty="0">
                <a:solidFill>
                  <a:srgbClr val="000000"/>
                </a:solidFill>
                <a:effectLst/>
                <a:latin typeface="Consolas" panose="020B0609020204030204" pitchFamily="49" charset="0"/>
                <a:ea typeface="Times New Roman" panose="02020603050405020304" pitchFamily="18" charset="0"/>
              </a:rPr>
              <a:t>{ </a:t>
            </a:r>
            <a:r>
              <a:rPr lang="pt-BR" dirty="0" err="1">
                <a:solidFill>
                  <a:srgbClr val="E50000"/>
                </a:solidFill>
                <a:effectLst/>
                <a:latin typeface="Consolas" panose="020B0609020204030204" pitchFamily="49" charset="0"/>
                <a:ea typeface="Times New Roman" panose="02020603050405020304" pitchFamily="18" charset="0"/>
              </a:rPr>
              <a:t>font-family</a:t>
            </a:r>
            <a:r>
              <a:rPr lang="pt-BR" dirty="0">
                <a:solidFill>
                  <a:srgbClr val="000000"/>
                </a:solidFill>
                <a:effectLst/>
                <a:latin typeface="Consolas" panose="020B0609020204030204" pitchFamily="49" charset="0"/>
                <a:ea typeface="Times New Roman" panose="02020603050405020304" pitchFamily="18" charset="0"/>
              </a:rPr>
              <a:t>: </a:t>
            </a:r>
            <a:r>
              <a:rPr lang="pt-BR" dirty="0" err="1">
                <a:solidFill>
                  <a:srgbClr val="000000"/>
                </a:solidFill>
                <a:effectLst/>
                <a:latin typeface="Consolas" panose="020B0609020204030204" pitchFamily="49" charset="0"/>
                <a:ea typeface="Times New Roman" panose="02020603050405020304" pitchFamily="18" charset="0"/>
              </a:rPr>
              <a:t>calibri</a:t>
            </a:r>
            <a:r>
              <a:rPr lang="pt-BR" dirty="0">
                <a:solidFill>
                  <a:srgbClr val="000000"/>
                </a:solidFill>
                <a:effectLst/>
                <a:latin typeface="Consolas" panose="020B0609020204030204" pitchFamily="49" charset="0"/>
                <a:ea typeface="Times New Roman" panose="02020603050405020304" pitchFamily="18" charset="0"/>
              </a:rPr>
              <a:t> </a:t>
            </a:r>
            <a:r>
              <a:rPr lang="pt-BR" dirty="0" smtClean="0">
                <a:solidFill>
                  <a:srgbClr val="000000"/>
                </a:solidFill>
                <a:effectLst/>
                <a:latin typeface="Consolas" panose="020B0609020204030204" pitchFamily="49" charset="0"/>
                <a:ea typeface="Times New Roman" panose="02020603050405020304" pitchFamily="18" charset="0"/>
              </a:rPr>
              <a:t>}</a:t>
            </a:r>
            <a:endParaRPr lang="pt-B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47980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2814232"/>
          </a:xfrm>
          <a:prstGeom prst="rect">
            <a:avLst/>
          </a:prstGeom>
        </p:spPr>
        <p:txBody>
          <a:bodyPr wrap="square">
            <a:spAutoFit/>
          </a:bodyPr>
          <a:lstStyle/>
          <a:p>
            <a:pPr marL="742950" lvl="1" indent="-285750" algn="just">
              <a:lnSpc>
                <a:spcPct val="150000"/>
              </a:lnSpc>
              <a:buFont typeface="Symbol" panose="05050102010706020507" pitchFamily="18" charset="2"/>
              <a:buChar char=""/>
            </a:pPr>
            <a:r>
              <a:rPr lang="pt-BR" sz="2000" dirty="0">
                <a:effectLst/>
                <a:latin typeface="Calibri" panose="020F0502020204030204" pitchFamily="34" charset="0"/>
                <a:ea typeface="Times New Roman" panose="02020603050405020304" pitchFamily="18" charset="0"/>
              </a:rPr>
              <a:t>Seletor de filhos </a:t>
            </a:r>
            <a:r>
              <a:rPr lang="pt-BR" sz="2000" b="1" dirty="0">
                <a:solidFill>
                  <a:srgbClr val="00B0F0"/>
                </a:solidFill>
                <a:effectLst/>
                <a:latin typeface="Calibri" panose="020F0502020204030204" pitchFamily="34" charset="0"/>
                <a:ea typeface="Times New Roman" panose="02020603050405020304" pitchFamily="18" charset="0"/>
              </a:rPr>
              <a:t>&gt;</a:t>
            </a:r>
            <a:r>
              <a:rPr lang="pt-BR" sz="2000" dirty="0">
                <a:effectLst/>
                <a:latin typeface="Calibri" panose="020F0502020204030204" pitchFamily="34" charset="0"/>
                <a:ea typeface="Times New Roman" panose="02020603050405020304" pitchFamily="18" charset="0"/>
              </a:rPr>
              <a:t> : seleciona os elementos que são filhos diretos do elemento especificado anteriormente. No exemplo a anterior, o seletor </a:t>
            </a:r>
            <a:r>
              <a:rPr lang="pt-BR" sz="2000" dirty="0" err="1">
                <a:solidFill>
                  <a:srgbClr val="800000"/>
                </a:solidFill>
                <a:effectLst/>
                <a:latin typeface="Consolas" panose="020B0609020204030204" pitchFamily="49" charset="0"/>
                <a:ea typeface="Times New Roman" panose="02020603050405020304" pitchFamily="18" charset="0"/>
              </a:rPr>
              <a:t>div</a:t>
            </a:r>
            <a:r>
              <a:rPr lang="pt-BR" sz="2000" dirty="0">
                <a:solidFill>
                  <a:srgbClr val="000000"/>
                </a:solidFill>
                <a:effectLst/>
                <a:latin typeface="Consolas" panose="020B0609020204030204" pitchFamily="49" charset="0"/>
                <a:ea typeface="Times New Roman" panose="02020603050405020304" pitchFamily="18" charset="0"/>
              </a:rPr>
              <a:t> &gt; </a:t>
            </a:r>
            <a:r>
              <a:rPr lang="pt-BR" sz="2000" dirty="0">
                <a:solidFill>
                  <a:srgbClr val="800000"/>
                </a:solidFill>
                <a:effectLst/>
                <a:latin typeface="Consolas" panose="020B0609020204030204" pitchFamily="49" charset="0"/>
                <a:ea typeface="Times New Roman" panose="02020603050405020304" pitchFamily="18" charset="0"/>
              </a:rPr>
              <a:t>p</a:t>
            </a:r>
            <a:r>
              <a:rPr lang="pt-BR" sz="2000" dirty="0">
                <a:effectLst/>
                <a:latin typeface="Calibri" panose="020F0502020204030204" pitchFamily="34" charset="0"/>
                <a:ea typeface="Times New Roman" panose="02020603050405020304" pitchFamily="18" charset="0"/>
              </a:rPr>
              <a:t> aplicará o estilo em todos os elementos </a:t>
            </a:r>
            <a:r>
              <a:rPr lang="pt-BR" sz="2000" dirty="0">
                <a:solidFill>
                  <a:srgbClr val="800000"/>
                </a:solidFill>
                <a:effectLst/>
                <a:latin typeface="Consolas" panose="020B0609020204030204" pitchFamily="49" charset="0"/>
                <a:ea typeface="Times New Roman" panose="02020603050405020304" pitchFamily="18" charset="0"/>
              </a:rPr>
              <a:t>&lt;p&gt;</a:t>
            </a:r>
            <a:r>
              <a:rPr lang="pt-BR" sz="2000" dirty="0">
                <a:effectLst/>
                <a:latin typeface="Calibri" panose="020F0502020204030204" pitchFamily="34" charset="0"/>
                <a:ea typeface="Times New Roman" panose="02020603050405020304" pitchFamily="18" charset="0"/>
              </a:rPr>
              <a:t> que possuem como ancestral direto um elemento </a:t>
            </a:r>
            <a:r>
              <a:rPr lang="pt-BR" sz="2000" dirty="0">
                <a:solidFill>
                  <a:srgbClr val="800000"/>
                </a:solidFill>
                <a:effectLst/>
                <a:latin typeface="Consolas" panose="020B0609020204030204" pitchFamily="49" charset="0"/>
                <a:ea typeface="Times New Roman" panose="02020603050405020304" pitchFamily="18" charset="0"/>
              </a:rPr>
              <a:t>&lt;</a:t>
            </a:r>
            <a:r>
              <a:rPr lang="pt-BR" sz="2000" dirty="0" err="1">
                <a:solidFill>
                  <a:srgbClr val="800000"/>
                </a:solidFill>
                <a:effectLst/>
                <a:latin typeface="Consolas" panose="020B0609020204030204" pitchFamily="49" charset="0"/>
                <a:ea typeface="Times New Roman" panose="02020603050405020304" pitchFamily="18" charset="0"/>
              </a:rPr>
              <a:t>div</a:t>
            </a:r>
            <a:r>
              <a:rPr lang="pt-BR" sz="2000" dirty="0">
                <a:solidFill>
                  <a:srgbClr val="800000"/>
                </a:solidFill>
                <a:effectLst/>
                <a:latin typeface="Consolas" panose="020B0609020204030204" pitchFamily="49" charset="0"/>
                <a:ea typeface="Times New Roman" panose="02020603050405020304" pitchFamily="18" charset="0"/>
              </a:rPr>
              <a:t>&gt;</a:t>
            </a:r>
            <a:r>
              <a:rPr lang="pt-BR" sz="2000" dirty="0">
                <a:effectLst/>
                <a:latin typeface="Calibri" panose="020F0502020204030204" pitchFamily="34" charset="0"/>
                <a:ea typeface="Times New Roman" panose="02020603050405020304" pitchFamily="18" charset="0"/>
              </a:rPr>
              <a:t>;</a:t>
            </a:r>
            <a:endParaRPr lang="pt-BR" sz="2000" dirty="0">
              <a:effectLst/>
              <a:latin typeface="Times New Roman" panose="02020603050405020304" pitchFamily="18" charset="0"/>
              <a:ea typeface="Times New Roman" panose="02020603050405020304" pitchFamily="18" charset="0"/>
            </a:endParaRPr>
          </a:p>
          <a:p>
            <a:pPr marL="742950" lvl="1" indent="-285750" algn="just">
              <a:lnSpc>
                <a:spcPct val="150000"/>
              </a:lnSpc>
              <a:buFont typeface="Symbol" panose="05050102010706020507" pitchFamily="18" charset="2"/>
              <a:buChar char=""/>
            </a:pPr>
            <a:r>
              <a:rPr lang="pt-BR" sz="2000" dirty="0">
                <a:effectLst/>
                <a:latin typeface="Calibri" panose="020F0502020204030204" pitchFamily="34" charset="0"/>
                <a:ea typeface="Times New Roman" panose="02020603050405020304" pitchFamily="18" charset="0"/>
              </a:rPr>
              <a:t>Seletor de descendentes (espaço): seleciona os elementos que são descendentes do elemento especificado anteriormente. No exemplo a anterior, o seletor </a:t>
            </a:r>
            <a:r>
              <a:rPr lang="pt-BR" sz="2000" dirty="0" err="1">
                <a:solidFill>
                  <a:srgbClr val="800000"/>
                </a:solidFill>
                <a:effectLst/>
                <a:latin typeface="Consolas" panose="020B0609020204030204" pitchFamily="49" charset="0"/>
                <a:ea typeface="Times New Roman" panose="02020603050405020304" pitchFamily="18" charset="0"/>
              </a:rPr>
              <a:t>div</a:t>
            </a:r>
            <a:r>
              <a:rPr lang="pt-BR" sz="2000" dirty="0">
                <a:solidFill>
                  <a:srgbClr val="000000"/>
                </a:solidFill>
                <a:effectLst/>
                <a:latin typeface="Consolas" panose="020B0609020204030204" pitchFamily="49" charset="0"/>
                <a:ea typeface="Times New Roman" panose="02020603050405020304" pitchFamily="18" charset="0"/>
              </a:rPr>
              <a:t> </a:t>
            </a:r>
            <a:r>
              <a:rPr lang="pt-BR" sz="2000" dirty="0" err="1">
                <a:solidFill>
                  <a:srgbClr val="800000"/>
                </a:solidFill>
                <a:effectLst/>
                <a:latin typeface="Consolas" panose="020B0609020204030204" pitchFamily="49" charset="0"/>
                <a:ea typeface="Times New Roman" panose="02020603050405020304" pitchFamily="18" charset="0"/>
              </a:rPr>
              <a:t>span</a:t>
            </a:r>
            <a:r>
              <a:rPr lang="pt-BR" sz="2000" dirty="0">
                <a:effectLst/>
                <a:latin typeface="Calibri" panose="020F0502020204030204" pitchFamily="34" charset="0"/>
                <a:ea typeface="Times New Roman" panose="02020603050405020304" pitchFamily="18" charset="0"/>
              </a:rPr>
              <a:t> aplicará o estilo em todos os elementos </a:t>
            </a:r>
            <a:r>
              <a:rPr lang="pt-BR" sz="2000" dirty="0">
                <a:solidFill>
                  <a:srgbClr val="800000"/>
                </a:solidFill>
                <a:effectLst/>
                <a:latin typeface="Consolas" panose="020B0609020204030204" pitchFamily="49" charset="0"/>
                <a:ea typeface="Times New Roman" panose="02020603050405020304" pitchFamily="18" charset="0"/>
              </a:rPr>
              <a:t>&lt;</a:t>
            </a:r>
            <a:r>
              <a:rPr lang="pt-BR" sz="2000" dirty="0" err="1">
                <a:solidFill>
                  <a:srgbClr val="800000"/>
                </a:solidFill>
                <a:effectLst/>
                <a:latin typeface="Consolas" panose="020B0609020204030204" pitchFamily="49" charset="0"/>
                <a:ea typeface="Times New Roman" panose="02020603050405020304" pitchFamily="18" charset="0"/>
              </a:rPr>
              <a:t>span</a:t>
            </a:r>
            <a:r>
              <a:rPr lang="pt-BR" sz="2000" dirty="0">
                <a:solidFill>
                  <a:srgbClr val="800000"/>
                </a:solidFill>
                <a:effectLst/>
                <a:latin typeface="Consolas" panose="020B0609020204030204" pitchFamily="49" charset="0"/>
                <a:ea typeface="Times New Roman" panose="02020603050405020304" pitchFamily="18" charset="0"/>
              </a:rPr>
              <a:t>&gt;</a:t>
            </a:r>
            <a:r>
              <a:rPr lang="pt-BR" sz="2000" dirty="0">
                <a:effectLst/>
                <a:latin typeface="Calibri" panose="020F0502020204030204" pitchFamily="34" charset="0"/>
                <a:ea typeface="Times New Roman" panose="02020603050405020304" pitchFamily="18" charset="0"/>
              </a:rPr>
              <a:t> que possuem como ancestral um elemento </a:t>
            </a:r>
            <a:r>
              <a:rPr lang="pt-BR" sz="2000" dirty="0">
                <a:solidFill>
                  <a:srgbClr val="800000"/>
                </a:solidFill>
                <a:effectLst/>
                <a:latin typeface="Consolas" panose="020B0609020204030204" pitchFamily="49" charset="0"/>
                <a:ea typeface="Times New Roman" panose="02020603050405020304" pitchFamily="18" charset="0"/>
              </a:rPr>
              <a:t>&lt;</a:t>
            </a:r>
            <a:r>
              <a:rPr lang="pt-BR" sz="2000" dirty="0" err="1">
                <a:solidFill>
                  <a:srgbClr val="800000"/>
                </a:solidFill>
                <a:effectLst/>
                <a:latin typeface="Consolas" panose="020B0609020204030204" pitchFamily="49" charset="0"/>
                <a:ea typeface="Times New Roman" panose="02020603050405020304" pitchFamily="18" charset="0"/>
              </a:rPr>
              <a:t>div</a:t>
            </a:r>
            <a:r>
              <a:rPr lang="pt-BR" sz="2000" dirty="0">
                <a:solidFill>
                  <a:srgbClr val="800000"/>
                </a:solidFill>
                <a:effectLst/>
                <a:latin typeface="Consolas" panose="020B0609020204030204" pitchFamily="49" charset="0"/>
                <a:ea typeface="Times New Roman" panose="02020603050405020304" pitchFamily="18" charset="0"/>
              </a:rPr>
              <a:t>&gt;</a:t>
            </a:r>
            <a:r>
              <a:rPr lang="pt-BR" sz="2000" dirty="0">
                <a:effectLst/>
                <a:latin typeface="Calibri" panose="020F0502020204030204" pitchFamily="34" charset="0"/>
                <a:ea typeface="Times New Roman" panose="02020603050405020304" pitchFamily="18" charset="0"/>
              </a:rPr>
              <a:t>;</a:t>
            </a:r>
          </a:p>
        </p:txBody>
      </p:sp>
    </p:spTree>
    <p:extLst>
      <p:ext uri="{BB962C8B-B14F-4D97-AF65-F5344CB8AC3E}">
        <p14:creationId xmlns:p14="http://schemas.microsoft.com/office/powerpoint/2010/main" val="40746559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4563365"/>
          </a:xfrm>
          <a:prstGeom prst="rect">
            <a:avLst/>
          </a:prstGeom>
        </p:spPr>
        <p:txBody>
          <a:bodyPr wrap="square">
            <a:spAutoFit/>
          </a:bodyPr>
          <a:lstStyle/>
          <a:p>
            <a:pPr marL="177800" lvl="1" algn="just">
              <a:lnSpc>
                <a:spcPct val="150000"/>
              </a:lnSpc>
              <a:buFont typeface="Symbol" panose="05050102010706020507" pitchFamily="18" charset="2"/>
              <a:buChar char=""/>
            </a:pPr>
            <a:r>
              <a:rPr lang="pt-BR" sz="2000" dirty="0">
                <a:effectLst/>
                <a:latin typeface="Calibri" panose="020F0502020204030204" pitchFamily="34" charset="0"/>
                <a:ea typeface="Times New Roman" panose="02020603050405020304" pitchFamily="18" charset="0"/>
              </a:rPr>
              <a:t>Pseudo classe: são seletores que ocorrem de acordo com o estado do elemento. A </a:t>
            </a:r>
            <a:r>
              <a:rPr lang="pt-BR" sz="2000" dirty="0" err="1">
                <a:effectLst/>
                <a:latin typeface="Calibri" panose="020F0502020204030204" pitchFamily="34" charset="0"/>
                <a:ea typeface="Times New Roman" panose="02020603050405020304" pitchFamily="18" charset="0"/>
              </a:rPr>
              <a:t>pseudo</a:t>
            </a:r>
            <a:r>
              <a:rPr lang="pt-BR" sz="2000" dirty="0">
                <a:effectLst/>
                <a:latin typeface="Calibri" panose="020F0502020204030204" pitchFamily="34" charset="0"/>
                <a:ea typeface="Times New Roman" panose="02020603050405020304" pitchFamily="18" charset="0"/>
              </a:rPr>
              <a:t> classe </a:t>
            </a:r>
            <a:r>
              <a:rPr lang="pt-BR" sz="2000" b="1" dirty="0">
                <a:solidFill>
                  <a:srgbClr val="00B0F0"/>
                </a:solidFill>
                <a:effectLst/>
                <a:latin typeface="Calibri" panose="020F0502020204030204" pitchFamily="34" charset="0"/>
                <a:ea typeface="Times New Roman" panose="02020603050405020304" pitchFamily="18" charset="0"/>
              </a:rPr>
              <a:t>:</a:t>
            </a:r>
            <a:r>
              <a:rPr lang="pt-BR" dirty="0" err="1">
                <a:solidFill>
                  <a:srgbClr val="800000"/>
                </a:solidFill>
                <a:effectLst/>
                <a:latin typeface="Consolas" panose="020B0609020204030204" pitchFamily="49" charset="0"/>
                <a:ea typeface="Times New Roman" panose="02020603050405020304" pitchFamily="18" charset="0"/>
              </a:rPr>
              <a:t>hover</a:t>
            </a:r>
            <a:r>
              <a:rPr lang="pt-BR" sz="2000" dirty="0">
                <a:effectLst/>
                <a:latin typeface="Calibri" panose="020F0502020204030204" pitchFamily="34" charset="0"/>
                <a:ea typeface="Times New Roman" panose="02020603050405020304" pitchFamily="18" charset="0"/>
              </a:rPr>
              <a:t> ocorre quando o cursor está sobre o elemento na página do navegador. No exemplo a seguir o estilo cor de fundo amarela será aplicado nos elementos que possuem a classe destaque </a:t>
            </a:r>
            <a:r>
              <a:rPr lang="pt-BR" sz="2000" b="1" u="sng" dirty="0">
                <a:effectLst/>
                <a:latin typeface="Calibri" panose="020F0502020204030204" pitchFamily="34" charset="0"/>
                <a:ea typeface="Times New Roman" panose="02020603050405020304" pitchFamily="18" charset="0"/>
              </a:rPr>
              <a:t>e</a:t>
            </a:r>
            <a:r>
              <a:rPr lang="pt-BR" sz="2000" dirty="0">
                <a:effectLst/>
                <a:latin typeface="Calibri" panose="020F0502020204030204" pitchFamily="34" charset="0"/>
                <a:ea typeface="Times New Roman" panose="02020603050405020304" pitchFamily="18" charset="0"/>
              </a:rPr>
              <a:t> cujo cursor está sobre elemento. A formatação cor de fundo amarela será retirada do elemento após o cursor deixar o elemento: </a:t>
            </a:r>
            <a:endParaRPr lang="pt-BR" sz="2400" dirty="0">
              <a:effectLst/>
              <a:latin typeface="Times New Roman" panose="02020603050405020304" pitchFamily="18" charset="0"/>
              <a:ea typeface="Times New Roman" panose="02020603050405020304" pitchFamily="18" charset="0"/>
            </a:endParaRPr>
          </a:p>
          <a:p>
            <a:pPr marL="177800" algn="l">
              <a:lnSpc>
                <a:spcPct val="150000"/>
              </a:lnSpc>
              <a:spcAft>
                <a:spcPts val="600"/>
              </a:spcAft>
            </a:pPr>
            <a:r>
              <a:rPr lang="en-US" dirty="0">
                <a:solidFill>
                  <a:srgbClr val="800000"/>
                </a:solidFill>
                <a:effectLst/>
                <a:latin typeface="Consolas" panose="020B0609020204030204" pitchFamily="49" charset="0"/>
                <a:ea typeface="Times New Roman" panose="02020603050405020304" pitchFamily="18" charset="0"/>
              </a:rPr>
              <a:t>.</a:t>
            </a:r>
            <a:r>
              <a:rPr lang="en-US" dirty="0" err="1">
                <a:solidFill>
                  <a:srgbClr val="800000"/>
                </a:solidFill>
                <a:effectLst/>
                <a:latin typeface="Consolas" panose="020B0609020204030204" pitchFamily="49" charset="0"/>
                <a:ea typeface="Times New Roman" panose="02020603050405020304" pitchFamily="18" charset="0"/>
              </a:rPr>
              <a:t>destaque:hover</a:t>
            </a:r>
            <a:r>
              <a:rPr lang="en-US" dirty="0">
                <a:solidFill>
                  <a:srgbClr val="000000"/>
                </a:solidFill>
                <a:effectLst/>
                <a:latin typeface="Consolas" panose="020B0609020204030204" pitchFamily="49" charset="0"/>
                <a:ea typeface="Times New Roman" panose="02020603050405020304" pitchFamily="18" charset="0"/>
              </a:rPr>
              <a:t> { </a:t>
            </a:r>
            <a:r>
              <a:rPr lang="en-US" dirty="0">
                <a:solidFill>
                  <a:srgbClr val="E50000"/>
                </a:solidFill>
                <a:effectLst/>
                <a:latin typeface="Consolas" panose="020B0609020204030204" pitchFamily="49" charset="0"/>
                <a:ea typeface="Times New Roman" panose="02020603050405020304" pitchFamily="18" charset="0"/>
              </a:rPr>
              <a:t>background-color</a:t>
            </a:r>
            <a:r>
              <a:rPr lang="en-US" dirty="0">
                <a:solidFill>
                  <a:srgbClr val="000000"/>
                </a:solidFill>
                <a:effectLst/>
                <a:latin typeface="Consolas" panose="020B0609020204030204" pitchFamily="49" charset="0"/>
                <a:ea typeface="Times New Roman" panose="02020603050405020304" pitchFamily="18" charset="0"/>
              </a:rPr>
              <a:t>: </a:t>
            </a:r>
            <a:r>
              <a:rPr lang="en-US" dirty="0">
                <a:solidFill>
                  <a:srgbClr val="0451A5"/>
                </a:solidFill>
                <a:effectLst/>
                <a:latin typeface="Consolas" panose="020B0609020204030204" pitchFamily="49" charset="0"/>
                <a:ea typeface="Times New Roman" panose="02020603050405020304" pitchFamily="18" charset="0"/>
              </a:rPr>
              <a:t>yellow</a:t>
            </a:r>
            <a:r>
              <a:rPr lang="en-US" dirty="0">
                <a:solidFill>
                  <a:srgbClr val="000000"/>
                </a:solidFill>
                <a:effectLst/>
                <a:latin typeface="Consolas" panose="020B0609020204030204" pitchFamily="49" charset="0"/>
                <a:ea typeface="Times New Roman" panose="02020603050405020304" pitchFamily="18" charset="0"/>
              </a:rPr>
              <a:t> }</a:t>
            </a:r>
            <a:endParaRPr lang="pt-BR" sz="2400" dirty="0">
              <a:effectLst/>
              <a:latin typeface="Times New Roman" panose="02020603050405020304" pitchFamily="18" charset="0"/>
              <a:ea typeface="Times New Roman" panose="02020603050405020304" pitchFamily="18" charset="0"/>
            </a:endParaRPr>
          </a:p>
          <a:p>
            <a:pPr marL="177800" algn="just">
              <a:lnSpc>
                <a:spcPct val="150000"/>
              </a:lnSpc>
            </a:pPr>
            <a:endParaRPr lang="pt-BR" sz="2000" dirty="0">
              <a:effectLst/>
              <a:latin typeface="Calibri" panose="020F0502020204030204" pitchFamily="34" charset="0"/>
              <a:ea typeface="Times New Roman" panose="02020603050405020304" pitchFamily="18" charset="0"/>
            </a:endParaRPr>
          </a:p>
          <a:p>
            <a:pPr marL="177800" algn="just">
              <a:lnSpc>
                <a:spcPct val="150000"/>
              </a:lnSpc>
            </a:pPr>
            <a:r>
              <a:rPr lang="pt-BR" sz="2000" dirty="0">
                <a:effectLst/>
                <a:latin typeface="Calibri" panose="020F0502020204030204" pitchFamily="34" charset="0"/>
                <a:ea typeface="Times New Roman" panose="02020603050405020304" pitchFamily="18" charset="0"/>
              </a:rPr>
              <a:t>Podemos aplicar um estilo para mais de um seletor, mas neste caso os seletores devem estar separados por vírgula. No exemplo seguir os elementos </a:t>
            </a:r>
            <a:r>
              <a:rPr lang="pt-BR" sz="1600" dirty="0">
                <a:solidFill>
                  <a:srgbClr val="800000"/>
                </a:solidFill>
                <a:effectLst/>
                <a:latin typeface="Consolas" panose="020B0609020204030204" pitchFamily="49" charset="0"/>
                <a:ea typeface="Times New Roman" panose="02020603050405020304" pitchFamily="18" charset="0"/>
              </a:rPr>
              <a:t>&lt;p&gt;</a:t>
            </a:r>
            <a:r>
              <a:rPr lang="pt-BR" sz="2000" dirty="0">
                <a:effectLst/>
                <a:latin typeface="Calibri" panose="020F0502020204030204" pitchFamily="34" charset="0"/>
                <a:ea typeface="Times New Roman" panose="02020603050405020304" pitchFamily="18" charset="0"/>
              </a:rPr>
              <a:t> e </a:t>
            </a:r>
            <a:r>
              <a:rPr lang="pt-BR" sz="1600" dirty="0">
                <a:solidFill>
                  <a:srgbClr val="800000"/>
                </a:solidFill>
                <a:effectLst/>
                <a:latin typeface="Consolas" panose="020B0609020204030204" pitchFamily="49" charset="0"/>
                <a:ea typeface="Times New Roman" panose="02020603050405020304" pitchFamily="18" charset="0"/>
              </a:rPr>
              <a:t>&lt;</a:t>
            </a:r>
            <a:r>
              <a:rPr lang="pt-BR" sz="1600" dirty="0" err="1">
                <a:solidFill>
                  <a:srgbClr val="800000"/>
                </a:solidFill>
                <a:effectLst/>
                <a:latin typeface="Consolas" panose="020B0609020204030204" pitchFamily="49" charset="0"/>
                <a:ea typeface="Times New Roman" panose="02020603050405020304" pitchFamily="18" charset="0"/>
              </a:rPr>
              <a:t>div</a:t>
            </a:r>
            <a:r>
              <a:rPr lang="pt-BR" sz="1600" dirty="0">
                <a:solidFill>
                  <a:srgbClr val="800000"/>
                </a:solidFill>
                <a:effectLst/>
                <a:latin typeface="Consolas" panose="020B0609020204030204" pitchFamily="49" charset="0"/>
                <a:ea typeface="Times New Roman" panose="02020603050405020304" pitchFamily="18" charset="0"/>
              </a:rPr>
              <a:t>&gt;</a:t>
            </a:r>
            <a:r>
              <a:rPr lang="pt-BR" sz="2000" dirty="0">
                <a:effectLst/>
                <a:latin typeface="Calibri" panose="020F0502020204030204" pitchFamily="34" charset="0"/>
                <a:ea typeface="Times New Roman" panose="02020603050405020304" pitchFamily="18" charset="0"/>
              </a:rPr>
              <a:t>, receberão o estilo definido entre as chaves:</a:t>
            </a:r>
          </a:p>
          <a:p>
            <a:pPr marL="177800" algn="just">
              <a:lnSpc>
                <a:spcPct val="150000"/>
              </a:lnSpc>
            </a:pPr>
            <a:endParaRPr lang="pt-BR" sz="2400" dirty="0">
              <a:effectLst/>
              <a:latin typeface="Times New Roman" panose="02020603050405020304" pitchFamily="18" charset="0"/>
              <a:ea typeface="Times New Roman" panose="02020603050405020304" pitchFamily="18" charset="0"/>
            </a:endParaRPr>
          </a:p>
          <a:p>
            <a:pPr marL="177800" algn="l">
              <a:lnSpc>
                <a:spcPts val="1425"/>
              </a:lnSpc>
            </a:pPr>
            <a:r>
              <a:rPr lang="en-US" dirty="0">
                <a:solidFill>
                  <a:srgbClr val="800000"/>
                </a:solidFill>
                <a:effectLst/>
                <a:latin typeface="Consolas" panose="020B0609020204030204" pitchFamily="49" charset="0"/>
                <a:ea typeface="Times New Roman" panose="02020603050405020304" pitchFamily="18" charset="0"/>
              </a:rPr>
              <a:t>p</a:t>
            </a:r>
            <a:r>
              <a:rPr lang="en-US" dirty="0">
                <a:solidFill>
                  <a:srgbClr val="000000"/>
                </a:solidFill>
                <a:effectLst/>
                <a:latin typeface="Consolas" panose="020B0609020204030204" pitchFamily="49" charset="0"/>
                <a:ea typeface="Times New Roman" panose="02020603050405020304" pitchFamily="18" charset="0"/>
              </a:rPr>
              <a:t>, </a:t>
            </a:r>
            <a:r>
              <a:rPr lang="en-US" dirty="0">
                <a:solidFill>
                  <a:srgbClr val="800000"/>
                </a:solidFill>
                <a:effectLst/>
                <a:latin typeface="Consolas" panose="020B0609020204030204" pitchFamily="49" charset="0"/>
                <a:ea typeface="Times New Roman" panose="02020603050405020304" pitchFamily="18" charset="0"/>
              </a:rPr>
              <a:t>div</a:t>
            </a:r>
            <a:r>
              <a:rPr lang="en-US" dirty="0">
                <a:solidFill>
                  <a:srgbClr val="000000"/>
                </a:solidFill>
                <a:effectLst/>
                <a:latin typeface="Consolas" panose="020B0609020204030204" pitchFamily="49" charset="0"/>
                <a:ea typeface="Times New Roman" panose="02020603050405020304" pitchFamily="18" charset="0"/>
              </a:rPr>
              <a:t> { </a:t>
            </a:r>
            <a:r>
              <a:rPr lang="en-US" dirty="0">
                <a:solidFill>
                  <a:srgbClr val="FF0000"/>
                </a:solidFill>
                <a:effectLst/>
                <a:latin typeface="Consolas" panose="020B0609020204030204" pitchFamily="49" charset="0"/>
                <a:ea typeface="Times New Roman" panose="02020603050405020304" pitchFamily="18" charset="0"/>
              </a:rPr>
              <a:t>font-family</a:t>
            </a:r>
            <a:r>
              <a:rPr lang="en-US" dirty="0">
                <a:solidFill>
                  <a:srgbClr val="000000"/>
                </a:solidFill>
                <a:effectLst/>
                <a:latin typeface="Consolas" panose="020B0609020204030204" pitchFamily="49" charset="0"/>
                <a:ea typeface="Times New Roman" panose="02020603050405020304" pitchFamily="18" charset="0"/>
              </a:rPr>
              <a:t>: </a:t>
            </a:r>
            <a:r>
              <a:rPr lang="en-US" dirty="0">
                <a:solidFill>
                  <a:srgbClr val="0451A5"/>
                </a:solidFill>
                <a:effectLst/>
                <a:latin typeface="Consolas" panose="020B0609020204030204" pitchFamily="49" charset="0"/>
                <a:ea typeface="Times New Roman" panose="02020603050405020304" pitchFamily="18" charset="0"/>
              </a:rPr>
              <a:t>Arial</a:t>
            </a:r>
            <a:r>
              <a:rPr lang="en-US" dirty="0">
                <a:solidFill>
                  <a:srgbClr val="000000"/>
                </a:solidFill>
                <a:effectLst/>
                <a:latin typeface="Consolas" panose="020B0609020204030204" pitchFamily="49" charset="0"/>
                <a:ea typeface="Times New Roman" panose="02020603050405020304" pitchFamily="18" charset="0"/>
              </a:rPr>
              <a:t>; </a:t>
            </a:r>
            <a:r>
              <a:rPr lang="en-US" dirty="0">
                <a:solidFill>
                  <a:srgbClr val="FF0000"/>
                </a:solidFill>
                <a:effectLst/>
                <a:latin typeface="Consolas" panose="020B0609020204030204" pitchFamily="49" charset="0"/>
                <a:ea typeface="Times New Roman" panose="02020603050405020304" pitchFamily="18" charset="0"/>
              </a:rPr>
              <a:t>font-size</a:t>
            </a:r>
            <a:r>
              <a:rPr lang="en-US" dirty="0">
                <a:solidFill>
                  <a:srgbClr val="000000"/>
                </a:solidFill>
                <a:effectLst/>
                <a:latin typeface="Consolas" panose="020B0609020204030204" pitchFamily="49" charset="0"/>
                <a:ea typeface="Times New Roman" panose="02020603050405020304" pitchFamily="18" charset="0"/>
              </a:rPr>
              <a:t>: </a:t>
            </a:r>
            <a:r>
              <a:rPr lang="en-US" dirty="0">
                <a:solidFill>
                  <a:srgbClr val="09885A"/>
                </a:solidFill>
                <a:effectLst/>
                <a:latin typeface="Consolas" panose="020B0609020204030204" pitchFamily="49" charset="0"/>
                <a:ea typeface="Times New Roman" panose="02020603050405020304" pitchFamily="18" charset="0"/>
              </a:rPr>
              <a:t>15px </a:t>
            </a:r>
            <a:r>
              <a:rPr lang="en-US" dirty="0">
                <a:solidFill>
                  <a:srgbClr val="000000"/>
                </a:solidFill>
                <a:effectLst/>
                <a:latin typeface="Consolas" panose="020B0609020204030204" pitchFamily="49" charset="0"/>
                <a:ea typeface="Times New Roman" panose="02020603050405020304" pitchFamily="18" charset="0"/>
              </a:rPr>
              <a:t>}</a:t>
            </a:r>
            <a:endParaRPr lang="pt-BR"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164089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pic>
        <p:nvPicPr>
          <p:cNvPr id="4" name="Imagem 3">
            <a:extLst>
              <a:ext uri="{FF2B5EF4-FFF2-40B4-BE49-F238E27FC236}">
                <a16:creationId xmlns:a16="http://schemas.microsoft.com/office/drawing/2014/main" id="{90B6E8DB-1DFE-6175-2469-A959C77F8488}"/>
              </a:ext>
            </a:extLst>
          </p:cNvPr>
          <p:cNvPicPr>
            <a:picLocks noChangeAspect="1"/>
          </p:cNvPicPr>
          <p:nvPr/>
        </p:nvPicPr>
        <p:blipFill>
          <a:blip r:embed="rId2"/>
          <a:stretch>
            <a:fillRect/>
          </a:stretch>
        </p:blipFill>
        <p:spPr>
          <a:xfrm>
            <a:off x="2696017" y="1292685"/>
            <a:ext cx="6149403" cy="52430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1546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F8D14F32-BC6D-C4FB-CB72-73ED813F0EA2}"/>
              </a:ext>
            </a:extLst>
          </p:cNvPr>
          <p:cNvSpPr txBox="1"/>
          <p:nvPr/>
        </p:nvSpPr>
        <p:spPr>
          <a:xfrm>
            <a:off x="1040860" y="754434"/>
            <a:ext cx="9951395" cy="3046988"/>
          </a:xfrm>
          <a:prstGeom prst="rect">
            <a:avLst/>
          </a:prstGeom>
          <a:noFill/>
        </p:spPr>
        <p:txBody>
          <a:bodyPr wrap="square" rtlCol="0">
            <a:spAutoFit/>
          </a:bodyPr>
          <a:lstStyle/>
          <a:p>
            <a:pPr algn="ctr"/>
            <a:r>
              <a:rPr lang="pt-BR" sz="3200" dirty="0"/>
              <a:t>FATEC Prof. Francisco de Moura  - JACAREÍ</a:t>
            </a:r>
          </a:p>
          <a:p>
            <a:pPr algn="ctr"/>
            <a:r>
              <a:rPr lang="pt-BR" sz="3200" dirty="0"/>
              <a:t>DSM – 1º SEMESTRE 2024-2</a:t>
            </a:r>
          </a:p>
          <a:p>
            <a:pPr algn="ctr"/>
            <a:endParaRPr lang="pt-BR" sz="3200" dirty="0"/>
          </a:p>
          <a:p>
            <a:pPr algn="ctr"/>
            <a:endParaRPr lang="pt-BR" sz="3200" dirty="0"/>
          </a:p>
          <a:p>
            <a:pPr algn="ctr"/>
            <a:endParaRPr lang="pt-BR" sz="3200" dirty="0"/>
          </a:p>
          <a:p>
            <a:pPr algn="ctr"/>
            <a:r>
              <a:rPr lang="pt-BR" sz="3200" dirty="0"/>
              <a:t>PROGRAMAÇÃO WEB I</a:t>
            </a:r>
          </a:p>
        </p:txBody>
      </p:sp>
      <p:sp>
        <p:nvSpPr>
          <p:cNvPr id="6" name="CaixaDeTexto 5">
            <a:extLst>
              <a:ext uri="{FF2B5EF4-FFF2-40B4-BE49-F238E27FC236}">
                <a16:creationId xmlns:a16="http://schemas.microsoft.com/office/drawing/2014/main" id="{8EA2891E-D4B6-20A4-B206-2101D78132BF}"/>
              </a:ext>
            </a:extLst>
          </p:cNvPr>
          <p:cNvSpPr txBox="1"/>
          <p:nvPr/>
        </p:nvSpPr>
        <p:spPr>
          <a:xfrm>
            <a:off x="1040860" y="4489789"/>
            <a:ext cx="9951395" cy="1077218"/>
          </a:xfrm>
          <a:prstGeom prst="rect">
            <a:avLst/>
          </a:prstGeom>
          <a:noFill/>
        </p:spPr>
        <p:txBody>
          <a:bodyPr wrap="square" rtlCol="0">
            <a:spAutoFit/>
          </a:bodyPr>
          <a:lstStyle/>
          <a:p>
            <a:pPr algn="ctr"/>
            <a:r>
              <a:rPr lang="pt-BR" sz="3200" dirty="0"/>
              <a:t>PROF. CLÁUDIO GOMES</a:t>
            </a:r>
          </a:p>
          <a:p>
            <a:pPr algn="ctr"/>
            <a:r>
              <a:rPr lang="pt-BR" sz="3200" dirty="0"/>
              <a:t>claudio.gomes5@fatec.sp.gov.br</a:t>
            </a:r>
          </a:p>
        </p:txBody>
      </p:sp>
    </p:spTree>
    <p:extLst>
      <p:ext uri="{BB962C8B-B14F-4D97-AF65-F5344CB8AC3E}">
        <p14:creationId xmlns:p14="http://schemas.microsoft.com/office/powerpoint/2010/main" val="2347594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B7F9E381-056B-491C-71C0-B64F1433BAF7}"/>
              </a:ext>
            </a:extLst>
          </p:cNvPr>
          <p:cNvPicPr>
            <a:picLocks noChangeAspect="1"/>
          </p:cNvPicPr>
          <p:nvPr/>
        </p:nvPicPr>
        <p:blipFill>
          <a:blip r:embed="rId2"/>
          <a:stretch>
            <a:fillRect/>
          </a:stretch>
        </p:blipFill>
        <p:spPr>
          <a:xfrm>
            <a:off x="0" y="6710505"/>
            <a:ext cx="12192001" cy="145732"/>
          </a:xfrm>
          <a:prstGeom prst="rect">
            <a:avLst/>
          </a:prstGeom>
        </p:spPr>
      </p:pic>
      <p:sp>
        <p:nvSpPr>
          <p:cNvPr id="8" name="Título 1">
            <a:extLst>
              <a:ext uri="{FF2B5EF4-FFF2-40B4-BE49-F238E27FC236}">
                <a16:creationId xmlns:a16="http://schemas.microsoft.com/office/drawing/2014/main" id="{2048CA6E-79FE-BF7D-AF35-0F458ED105B9}"/>
              </a:ext>
            </a:extLst>
          </p:cNvPr>
          <p:cNvSpPr txBox="1">
            <a:spLocks/>
          </p:cNvSpPr>
          <p:nvPr/>
        </p:nvSpPr>
        <p:spPr>
          <a:xfrm>
            <a:off x="4574087" y="4794337"/>
            <a:ext cx="3043825" cy="275573"/>
          </a:xfrm>
          <a:prstGeom prst="rect">
            <a:avLst/>
          </a:prstGeom>
        </p:spPr>
        <p:txBody>
          <a:bodyPr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1800" b="1" dirty="0">
                <a:latin typeface="Verdana" panose="020B0604030504040204" pitchFamily="34" charset="0"/>
                <a:ea typeface="Verdana" panose="020B0604030504040204" pitchFamily="34" charset="0"/>
                <a:cs typeface="Verdana" panose="020B0604030504040204" pitchFamily="34" charset="0"/>
              </a:rPr>
              <a:t>AULA 1 – PARTE 2</a:t>
            </a:r>
          </a:p>
        </p:txBody>
      </p:sp>
    </p:spTree>
    <p:extLst>
      <p:ext uri="{BB962C8B-B14F-4D97-AF65-F5344CB8AC3E}">
        <p14:creationId xmlns:p14="http://schemas.microsoft.com/office/powerpoint/2010/main" val="2611822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89837" y="970160"/>
            <a:ext cx="2283317" cy="579710"/>
          </a:xfrm>
          <a:prstGeom prst="rect">
            <a:avLst/>
          </a:prstGeom>
        </p:spPr>
        <p:txBody>
          <a:bodyPr wrap="none">
            <a:spAutoFit/>
          </a:bodyPr>
          <a:lstStyle/>
          <a:p>
            <a:pPr>
              <a:lnSpc>
                <a:spcPts val="3750"/>
              </a:lnSpc>
            </a:pPr>
            <a:r>
              <a:rPr lang="pt-BR" sz="3600" b="1" dirty="0">
                <a:latin typeface="+mj-lt"/>
              </a:rPr>
              <a:t>OBJETIVOS:</a:t>
            </a:r>
          </a:p>
        </p:txBody>
      </p:sp>
      <p:sp>
        <p:nvSpPr>
          <p:cNvPr id="5" name="Retângulo 4">
            <a:extLst>
              <a:ext uri="{FF2B5EF4-FFF2-40B4-BE49-F238E27FC236}">
                <a16:creationId xmlns:a16="http://schemas.microsoft.com/office/drawing/2014/main" id="{7A966DF7-4463-20A1-152C-4461E952FA37}"/>
              </a:ext>
            </a:extLst>
          </p:cNvPr>
          <p:cNvSpPr/>
          <p:nvPr/>
        </p:nvSpPr>
        <p:spPr>
          <a:xfrm>
            <a:off x="189837" y="1861155"/>
            <a:ext cx="10773235" cy="3706720"/>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sz="3200" dirty="0">
                <a:effectLst/>
                <a:latin typeface="Calibri" panose="020F0502020204030204" pitchFamily="34" charset="0"/>
                <a:ea typeface="Times New Roman" panose="02020603050405020304" pitchFamily="18" charset="0"/>
              </a:rPr>
              <a:t>Introdução à linguagem de formatação CSS;</a:t>
            </a:r>
            <a:endParaRPr lang="pt-BR" sz="3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pt-BR" sz="3200" dirty="0">
                <a:effectLst/>
                <a:latin typeface="Calibri" panose="020F0502020204030204" pitchFamily="34" charset="0"/>
                <a:ea typeface="Times New Roman" panose="02020603050405020304" pitchFamily="18" charset="0"/>
              </a:rPr>
              <a:t>Estilos </a:t>
            </a:r>
            <a:r>
              <a:rPr lang="pt-BR" sz="3200" dirty="0" err="1">
                <a:effectLst/>
                <a:latin typeface="Calibri" panose="020F0502020204030204" pitchFamily="34" charset="0"/>
                <a:ea typeface="Times New Roman" panose="02020603050405020304" pitchFamily="18" charset="0"/>
              </a:rPr>
              <a:t>inline</a:t>
            </a:r>
            <a:r>
              <a:rPr lang="pt-BR" sz="3200" dirty="0">
                <a:effectLst/>
                <a:latin typeface="Calibri" panose="020F0502020204030204" pitchFamily="34" charset="0"/>
                <a:ea typeface="Times New Roman" panose="02020603050405020304" pitchFamily="18" charset="0"/>
              </a:rPr>
              <a:t>;</a:t>
            </a:r>
            <a:endParaRPr lang="pt-BR" sz="3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pt-BR" sz="3200" dirty="0">
                <a:effectLst/>
                <a:latin typeface="Calibri" panose="020F0502020204030204" pitchFamily="34" charset="0"/>
                <a:ea typeface="Times New Roman" panose="02020603050405020304" pitchFamily="18" charset="0"/>
              </a:rPr>
              <a:t>Folha de estilos interna;</a:t>
            </a:r>
            <a:endParaRPr lang="pt-BR" sz="3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pt-BR" sz="3200" dirty="0">
                <a:effectLst/>
                <a:latin typeface="Calibri" panose="020F0502020204030204" pitchFamily="34" charset="0"/>
                <a:ea typeface="Times New Roman" panose="02020603050405020304" pitchFamily="18" charset="0"/>
              </a:rPr>
              <a:t>Folha de estilos externa</a:t>
            </a:r>
            <a:endParaRPr lang="pt-BR" sz="32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pt-BR" sz="3200" dirty="0">
                <a:effectLst/>
                <a:latin typeface="Calibri" panose="020F0502020204030204" pitchFamily="34" charset="0"/>
                <a:ea typeface="Times New Roman" panose="02020603050405020304" pitchFamily="18" charset="0"/>
              </a:rPr>
              <a:t>Seletores</a:t>
            </a:r>
            <a:endParaRPr lang="pt-B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7540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2965555"/>
          </a:xfrm>
          <a:prstGeom prst="rect">
            <a:avLst/>
          </a:prstGeom>
        </p:spPr>
        <p:txBody>
          <a:bodyPr wrap="square">
            <a:spAutoFit/>
          </a:bodyPr>
          <a:lstStyle/>
          <a:p>
            <a:pPr algn="just">
              <a:lnSpc>
                <a:spcPct val="150000"/>
              </a:lnSpc>
            </a:pPr>
            <a:r>
              <a:rPr lang="pt-BR" sz="1800" dirty="0">
                <a:solidFill>
                  <a:srgbClr val="000000"/>
                </a:solidFill>
                <a:effectLst/>
                <a:latin typeface="Calibri" panose="020F0502020204030204" pitchFamily="34" charset="0"/>
                <a:ea typeface="Times New Roman" panose="02020603050405020304" pitchFamily="18" charset="0"/>
              </a:rPr>
              <a:t>Na página web usamos as marcações HTML para criar a estrutura do documento, isto é, constitui boa prática não usar marcações de formatação para formatar o documento HTML. Para definir a formatação dos elementos HTML usamos a linguagem de estilos CSS (</a:t>
            </a:r>
            <a:r>
              <a:rPr lang="pt-BR" sz="1800" dirty="0" err="1">
                <a:solidFill>
                  <a:srgbClr val="000000"/>
                </a:solidFill>
                <a:effectLst/>
                <a:latin typeface="Calibri" panose="020F0502020204030204" pitchFamily="34" charset="0"/>
                <a:ea typeface="Times New Roman" panose="02020603050405020304" pitchFamily="18" charset="0"/>
              </a:rPr>
              <a:t>Cascading</a:t>
            </a:r>
            <a:r>
              <a:rPr lang="pt-BR" sz="1800" dirty="0">
                <a:solidFill>
                  <a:srgbClr val="000000"/>
                </a:solidFill>
                <a:effectLst/>
                <a:latin typeface="Calibri" panose="020F0502020204030204" pitchFamily="34" charset="0"/>
                <a:ea typeface="Times New Roman" panose="02020603050405020304" pitchFamily="18" charset="0"/>
              </a:rPr>
              <a:t> </a:t>
            </a:r>
            <a:r>
              <a:rPr lang="pt-BR" sz="1800" dirty="0" err="1">
                <a:solidFill>
                  <a:srgbClr val="000000"/>
                </a:solidFill>
                <a:effectLst/>
                <a:latin typeface="Calibri" panose="020F0502020204030204" pitchFamily="34" charset="0"/>
                <a:ea typeface="Times New Roman" panose="02020603050405020304" pitchFamily="18" charset="0"/>
              </a:rPr>
              <a:t>Style</a:t>
            </a:r>
            <a:r>
              <a:rPr lang="pt-BR" sz="1800" dirty="0">
                <a:solidFill>
                  <a:srgbClr val="000000"/>
                </a:solidFill>
                <a:effectLst/>
                <a:latin typeface="Calibri" panose="020F0502020204030204" pitchFamily="34" charset="0"/>
                <a:ea typeface="Times New Roman" panose="02020603050405020304" pitchFamily="18" charset="0"/>
              </a:rPr>
              <a:t> </a:t>
            </a:r>
            <a:r>
              <a:rPr lang="pt-BR" sz="1800" dirty="0" err="1">
                <a:solidFill>
                  <a:srgbClr val="000000"/>
                </a:solidFill>
                <a:effectLst/>
                <a:latin typeface="Calibri" panose="020F0502020204030204" pitchFamily="34" charset="0"/>
                <a:ea typeface="Times New Roman" panose="02020603050405020304" pitchFamily="18" charset="0"/>
              </a:rPr>
              <a:t>Sheets</a:t>
            </a:r>
            <a:r>
              <a:rPr lang="pt-BR" sz="1800" dirty="0">
                <a:solidFill>
                  <a:srgbClr val="000000"/>
                </a:solidFill>
                <a:effectLst/>
                <a:latin typeface="Calibri" panose="020F0502020204030204" pitchFamily="34" charset="0"/>
                <a:ea typeface="Times New Roman" panose="02020603050405020304" pitchFamily="18" charset="0"/>
              </a:rPr>
              <a:t> – Folhas de Estilo em Cascata). Para mais detalhes </a:t>
            </a:r>
            <a:r>
              <a:rPr lang="pt-BR" sz="1800" u="sng" dirty="0">
                <a:solidFill>
                  <a:srgbClr val="000000"/>
                </a:solidFill>
                <a:effectLst/>
                <a:latin typeface="Calibri" panose="020F0502020204030204" pitchFamily="34" charset="0"/>
                <a:ea typeface="Times New Roman" panose="02020603050405020304" pitchFamily="18" charset="0"/>
                <a:hlinkClick r:id="rId2"/>
              </a:rPr>
              <a:t>https://developer.mozilla.org/pt-BR/docs/Learn/CSS/First_steps/What_is_CSS</a:t>
            </a:r>
            <a:r>
              <a:rPr lang="pt-BR" sz="1800" dirty="0">
                <a:solidFill>
                  <a:srgbClr val="000000"/>
                </a:solidFill>
                <a:effectLst/>
                <a:latin typeface="Calibri" panose="020F0502020204030204" pitchFamily="34"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algn="just">
              <a:lnSpc>
                <a:spcPct val="150000"/>
              </a:lnSpc>
            </a:pPr>
            <a:r>
              <a:rPr lang="pt-BR" sz="1800" dirty="0">
                <a:solidFill>
                  <a:srgbClr val="000000"/>
                </a:solidFill>
                <a:effectLst/>
                <a:latin typeface="Calibri" panose="020F0502020204030204" pitchFamily="34" charset="0"/>
                <a:ea typeface="Times New Roman" panose="02020603050405020304" pitchFamily="18" charset="0"/>
              </a:rPr>
              <a:t>A linguagem CSS é formada por propriedades que podem ser aplicadas aos elementos HTML. A definição de uma propriedade CSS é formada pelo par nome e valor:</a:t>
            </a:r>
            <a:endParaRPr lang="pt-BR" sz="1800" dirty="0">
              <a:effectLst/>
              <a:latin typeface="Times New Roman" panose="02020603050405020304" pitchFamily="18" charset="0"/>
              <a:ea typeface="Times New Roman" panose="02020603050405020304" pitchFamily="18" charset="0"/>
            </a:endParaRPr>
          </a:p>
          <a:p>
            <a:pPr marL="630555" algn="just">
              <a:lnSpc>
                <a:spcPct val="150000"/>
              </a:lnSpc>
            </a:pPr>
            <a:r>
              <a:rPr lang="en-US" sz="1800" dirty="0">
                <a:solidFill>
                  <a:srgbClr val="FF0000"/>
                </a:solidFill>
                <a:effectLst/>
                <a:latin typeface="Courier New" panose="02070309020205020404" pitchFamily="49" charset="0"/>
                <a:ea typeface="Times New Roman" panose="02020603050405020304" pitchFamily="18" charset="0"/>
              </a:rPr>
              <a:t>name</a:t>
            </a:r>
            <a:r>
              <a:rPr lang="pt-BR" sz="1800" b="1" dirty="0">
                <a:effectLst/>
                <a:latin typeface="Courier New" panose="02070309020205020404" pitchFamily="49" charset="0"/>
                <a:ea typeface="Times New Roman" panose="02020603050405020304" pitchFamily="18" charset="0"/>
              </a:rPr>
              <a:t>:</a:t>
            </a:r>
            <a:r>
              <a:rPr lang="en-US" sz="1800" dirty="0">
                <a:solidFill>
                  <a:srgbClr val="0451A5"/>
                </a:solidFill>
                <a:effectLst/>
                <a:latin typeface="Courier New" panose="02070309020205020404" pitchFamily="49" charset="0"/>
                <a:ea typeface="Times New Roman" panose="02020603050405020304" pitchFamily="18" charset="0"/>
              </a:rPr>
              <a:t>value</a:t>
            </a:r>
            <a:endParaRPr lang="pt-B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5817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5110823"/>
          </a:xfrm>
          <a:prstGeom prst="rect">
            <a:avLst/>
          </a:prstGeom>
        </p:spPr>
        <p:txBody>
          <a:bodyPr wrap="square">
            <a:spAutoFit/>
          </a:bodyPr>
          <a:lstStyle/>
          <a:p>
            <a:pPr algn="just">
              <a:lnSpc>
                <a:spcPct val="150000"/>
              </a:lnSpc>
            </a:pPr>
            <a:r>
              <a:rPr lang="pt-BR" sz="1800" dirty="0">
                <a:solidFill>
                  <a:srgbClr val="000000"/>
                </a:solidFill>
                <a:effectLst/>
                <a:latin typeface="Calibri" panose="020F0502020204030204" pitchFamily="34" charset="0"/>
                <a:ea typeface="Times New Roman" panose="02020603050405020304" pitchFamily="18" charset="0"/>
              </a:rPr>
              <a:t>Existem muitas propriedades, mas aqui apresentaremos apenas alguns exemplos para verificarmos a sua regra de construção:</a:t>
            </a:r>
            <a:endParaRPr lang="pt-BR"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Calibri" panose="020F0502020204030204" pitchFamily="34" charset="0"/>
              <a:buChar char="•"/>
            </a:pPr>
            <a:r>
              <a:rPr lang="pt-BR" sz="1800" dirty="0">
                <a:solidFill>
                  <a:srgbClr val="000000"/>
                </a:solidFill>
                <a:effectLst/>
                <a:latin typeface="Calibri" panose="020F0502020204030204" pitchFamily="34" charset="0"/>
                <a:ea typeface="Times New Roman" panose="02020603050405020304" pitchFamily="18" charset="0"/>
              </a:rPr>
              <a:t>Propriedades que possuem somente 1 valor. No exemplo a seguir a propriedade</a:t>
            </a:r>
            <a:r>
              <a:rPr lang="pt-B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pt-BR" sz="1800" dirty="0">
                <a:solidFill>
                  <a:srgbClr val="00B0F0"/>
                </a:solidFill>
                <a:effectLst/>
                <a:latin typeface="Courier New" panose="02070309020205020404" pitchFamily="49" charset="0"/>
                <a:ea typeface="Times New Roman" panose="02020603050405020304" pitchFamily="18" charset="0"/>
              </a:rPr>
              <a:t>color</a:t>
            </a:r>
            <a:r>
              <a:rPr lang="pt-B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pt-BR" sz="1800" dirty="0">
                <a:solidFill>
                  <a:srgbClr val="000000"/>
                </a:solidFill>
                <a:effectLst/>
                <a:latin typeface="Calibri" panose="020F0502020204030204" pitchFamily="34" charset="0"/>
                <a:ea typeface="Times New Roman" panose="02020603050405020304" pitchFamily="18" charset="0"/>
              </a:rPr>
              <a:t>recebe somente o valor</a:t>
            </a:r>
            <a:r>
              <a:rPr lang="pt-B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pt-BR" sz="1800" dirty="0" err="1">
                <a:solidFill>
                  <a:srgbClr val="0451A5"/>
                </a:solidFill>
                <a:effectLst/>
                <a:latin typeface="Courier New" panose="02070309020205020404" pitchFamily="49" charset="0"/>
                <a:ea typeface="Times New Roman" panose="02020603050405020304" pitchFamily="18" charset="0"/>
              </a:rPr>
              <a:t>yellow</a:t>
            </a:r>
            <a:r>
              <a:rPr lang="pt-BR"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pt-BR" sz="1800" dirty="0">
              <a:effectLst/>
              <a:latin typeface="Times New Roman" panose="02020603050405020304" pitchFamily="18" charset="0"/>
              <a:ea typeface="Times New Roman" panose="02020603050405020304" pitchFamily="18" charset="0"/>
            </a:endParaRPr>
          </a:p>
          <a:p>
            <a:pPr marL="630555" algn="just">
              <a:lnSpc>
                <a:spcPct val="150000"/>
              </a:lnSpc>
            </a:pPr>
            <a:r>
              <a:rPr lang="pt-BR" sz="1800" dirty="0">
                <a:solidFill>
                  <a:srgbClr val="FF0000"/>
                </a:solidFill>
                <a:effectLst/>
                <a:latin typeface="Courier New" panose="02070309020205020404" pitchFamily="49" charset="0"/>
                <a:ea typeface="Times New Roman" panose="02020603050405020304" pitchFamily="18" charset="0"/>
              </a:rPr>
              <a:t>color</a:t>
            </a:r>
            <a:r>
              <a:rPr lang="pt-BR" sz="1800" dirty="0">
                <a:solidFill>
                  <a:srgbClr val="000000"/>
                </a:solidFill>
                <a:effectLst/>
                <a:latin typeface="Courier New" panose="02070309020205020404" pitchFamily="49" charset="0"/>
                <a:ea typeface="Times New Roman" panose="02020603050405020304" pitchFamily="18" charset="0"/>
              </a:rPr>
              <a:t>: </a:t>
            </a:r>
            <a:r>
              <a:rPr lang="pt-BR" sz="1800" dirty="0" err="1">
                <a:solidFill>
                  <a:srgbClr val="0451A5"/>
                </a:solidFill>
                <a:effectLst/>
                <a:latin typeface="Courier New" panose="02070309020205020404" pitchFamily="49" charset="0"/>
                <a:ea typeface="Times New Roman" panose="02020603050405020304" pitchFamily="18" charset="0"/>
              </a:rPr>
              <a:t>yellow</a:t>
            </a:r>
            <a:r>
              <a:rPr lang="pt-BR" sz="1800" dirty="0">
                <a:solidFill>
                  <a:srgbClr val="000000"/>
                </a:solidFill>
                <a:effectLst/>
                <a:latin typeface="Courier New" panose="02070309020205020404" pitchFamily="49"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marL="450215" algn="just">
              <a:lnSpc>
                <a:spcPct val="150000"/>
              </a:lnSpc>
            </a:pPr>
            <a:r>
              <a:rPr lang="pt-BR" sz="1800" dirty="0">
                <a:solidFill>
                  <a:srgbClr val="000000"/>
                </a:solidFill>
                <a:effectLst/>
                <a:latin typeface="Calibri" panose="020F0502020204030204" pitchFamily="34" charset="0"/>
                <a:ea typeface="Times New Roman" panose="02020603050405020304" pitchFamily="18" charset="0"/>
              </a:rPr>
              <a:t>O valor da propriedade </a:t>
            </a:r>
            <a:r>
              <a:rPr lang="pt-BR" sz="1800" dirty="0">
                <a:solidFill>
                  <a:srgbClr val="00B0F0"/>
                </a:solidFill>
                <a:effectLst/>
                <a:latin typeface="Courier New" panose="02070309020205020404" pitchFamily="49" charset="0"/>
                <a:ea typeface="Times New Roman" panose="02020603050405020304" pitchFamily="18" charset="0"/>
              </a:rPr>
              <a:t>color</a:t>
            </a:r>
            <a:r>
              <a:rPr lang="pt-BR" sz="1800" dirty="0">
                <a:solidFill>
                  <a:srgbClr val="000000"/>
                </a:solidFill>
                <a:effectLst/>
                <a:latin typeface="Calibri" panose="020F0502020204030204" pitchFamily="34" charset="0"/>
                <a:ea typeface="Times New Roman" panose="02020603050405020304" pitchFamily="18" charset="0"/>
              </a:rPr>
              <a:t> pode ser definido de diferentes formas. Nos exemplos a seguir todas as cores são o mesmo amarelo:</a:t>
            </a:r>
            <a:endParaRPr lang="pt-BR" sz="1800" dirty="0">
              <a:effectLst/>
              <a:latin typeface="Times New Roman" panose="02020603050405020304" pitchFamily="18" charset="0"/>
              <a:ea typeface="Times New Roman" panose="02020603050405020304" pitchFamily="18" charset="0"/>
            </a:endParaRPr>
          </a:p>
          <a:p>
            <a:pPr marL="630555" algn="l">
              <a:lnSpc>
                <a:spcPct val="150000"/>
              </a:lnSpc>
            </a:pPr>
            <a:r>
              <a:rPr lang="en-US" sz="1800" dirty="0">
                <a:solidFill>
                  <a:srgbClr val="FF0000"/>
                </a:solidFill>
                <a:effectLst/>
                <a:latin typeface="Courier New" panose="02070309020205020404" pitchFamily="49" charset="0"/>
                <a:ea typeface="Times New Roman" panose="02020603050405020304" pitchFamily="18" charset="0"/>
              </a:rPr>
              <a:t>color</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451A5"/>
                </a:solidFill>
                <a:effectLst/>
                <a:latin typeface="Courier New" panose="02070309020205020404" pitchFamily="49" charset="0"/>
                <a:ea typeface="Times New Roman" panose="02020603050405020304" pitchFamily="18" charset="0"/>
              </a:rPr>
              <a:t>yellow</a:t>
            </a:r>
            <a:r>
              <a:rPr lang="en-US" sz="1800" dirty="0">
                <a:solidFill>
                  <a:srgbClr val="000000"/>
                </a:solidFill>
                <a:effectLst/>
                <a:latin typeface="Courier New" panose="02070309020205020404" pitchFamily="49"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marL="630555" algn="l">
              <a:lnSpc>
                <a:spcPct val="150000"/>
              </a:lnSpc>
            </a:pPr>
            <a:r>
              <a:rPr lang="en-US" sz="1800" dirty="0">
                <a:solidFill>
                  <a:srgbClr val="FF0000"/>
                </a:solidFill>
                <a:effectLst/>
                <a:latin typeface="Courier New" panose="02070309020205020404" pitchFamily="49" charset="0"/>
                <a:ea typeface="Times New Roman" panose="02020603050405020304" pitchFamily="18" charset="0"/>
              </a:rPr>
              <a:t>color</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451A5"/>
                </a:solidFill>
                <a:effectLst/>
                <a:latin typeface="Courier New" panose="02070309020205020404" pitchFamily="49" charset="0"/>
                <a:ea typeface="Times New Roman" panose="02020603050405020304" pitchFamily="18" charset="0"/>
              </a:rPr>
              <a:t>#ffff00</a:t>
            </a:r>
            <a:r>
              <a:rPr lang="en-US" sz="1800" dirty="0">
                <a:solidFill>
                  <a:srgbClr val="000000"/>
                </a:solidFill>
                <a:effectLst/>
                <a:latin typeface="Courier New" panose="02070309020205020404" pitchFamily="49"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marL="629920" algn="l">
              <a:lnSpc>
                <a:spcPct val="150000"/>
              </a:lnSpc>
              <a:spcAft>
                <a:spcPts val="600"/>
              </a:spcAft>
            </a:pPr>
            <a:r>
              <a:rPr lang="en-US" sz="1800" dirty="0">
                <a:solidFill>
                  <a:srgbClr val="FF0000"/>
                </a:solidFill>
                <a:effectLst/>
                <a:latin typeface="Courier New" panose="02070309020205020404" pitchFamily="49" charset="0"/>
                <a:ea typeface="Times New Roman" panose="02020603050405020304" pitchFamily="18" charset="0"/>
              </a:rPr>
              <a:t>color</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err="1">
                <a:solidFill>
                  <a:srgbClr val="000000"/>
                </a:solidFill>
                <a:effectLst/>
                <a:latin typeface="Courier New" panose="02070309020205020404" pitchFamily="49" charset="0"/>
                <a:ea typeface="Times New Roman" panose="02020603050405020304" pitchFamily="18" charset="0"/>
              </a:rPr>
              <a:t>rgb</a:t>
            </a:r>
            <a:r>
              <a:rPr lang="en-US" sz="1800"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09885A"/>
                </a:solidFill>
                <a:effectLst/>
                <a:latin typeface="Courier New" panose="02070309020205020404" pitchFamily="49" charset="0"/>
                <a:ea typeface="Times New Roman" panose="02020603050405020304" pitchFamily="18" charset="0"/>
              </a:rPr>
              <a:t>255</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9885A"/>
                </a:solidFill>
                <a:effectLst/>
                <a:latin typeface="Courier New" panose="02070309020205020404" pitchFamily="49" charset="0"/>
                <a:ea typeface="Times New Roman" panose="02020603050405020304" pitchFamily="18" charset="0"/>
              </a:rPr>
              <a:t>255</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9885A"/>
                </a:solidFill>
                <a:effectLst/>
                <a:latin typeface="Courier New" panose="02070309020205020404" pitchFamily="49" charset="0"/>
                <a:ea typeface="Times New Roman" panose="02020603050405020304" pitchFamily="18" charset="0"/>
              </a:rPr>
              <a:t>0</a:t>
            </a:r>
            <a:r>
              <a:rPr lang="en-US" sz="1800" dirty="0">
                <a:solidFill>
                  <a:srgbClr val="000000"/>
                </a:solidFill>
                <a:effectLst/>
                <a:latin typeface="Courier New" panose="02070309020205020404" pitchFamily="49"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marL="457200" algn="just">
              <a:lnSpc>
                <a:spcPct val="150000"/>
              </a:lnSpc>
            </a:pPr>
            <a:r>
              <a:rPr lang="pt-BR" sz="1800" dirty="0">
                <a:effectLst/>
                <a:latin typeface="Calibri" panose="020F0502020204030204" pitchFamily="34" charset="0"/>
                <a:ea typeface="Times New Roman" panose="02020603050405020304" pitchFamily="18" charset="0"/>
              </a:rPr>
              <a:t>Na notação hexadecimal usa-se</a:t>
            </a:r>
            <a:r>
              <a:rPr lang="pt-BR" sz="1800" dirty="0">
                <a:effectLst/>
                <a:latin typeface="Times New Roman" panose="02020603050405020304" pitchFamily="18" charset="0"/>
                <a:ea typeface="Times New Roman" panose="02020603050405020304" pitchFamily="18" charset="0"/>
                <a:cs typeface="Arial" panose="020B0604020202020204" pitchFamily="34" charset="0"/>
              </a:rPr>
              <a:t> </a:t>
            </a:r>
            <a:r>
              <a:rPr lang="pt-BR" sz="1800" dirty="0">
                <a:effectLst/>
                <a:latin typeface="Courier New" panose="02070309020205020404" pitchFamily="49" charset="0"/>
                <a:ea typeface="Times New Roman" panose="02020603050405020304" pitchFamily="18" charset="0"/>
              </a:rPr>
              <a:t>#</a:t>
            </a:r>
            <a:r>
              <a:rPr lang="pt-BR" sz="1800" dirty="0">
                <a:solidFill>
                  <a:srgbClr val="FF0000"/>
                </a:solidFill>
                <a:effectLst/>
                <a:latin typeface="Courier New" panose="02070309020205020404" pitchFamily="49" charset="0"/>
                <a:ea typeface="Times New Roman" panose="02020603050405020304" pitchFamily="18" charset="0"/>
              </a:rPr>
              <a:t>RedRed</a:t>
            </a:r>
            <a:r>
              <a:rPr lang="pt-BR" sz="1800" dirty="0">
                <a:solidFill>
                  <a:srgbClr val="00B050"/>
                </a:solidFill>
                <a:effectLst/>
                <a:latin typeface="Courier New" panose="02070309020205020404" pitchFamily="49" charset="0"/>
                <a:ea typeface="Times New Roman" panose="02020603050405020304" pitchFamily="18" charset="0"/>
              </a:rPr>
              <a:t>GreenGreen</a:t>
            </a:r>
            <a:r>
              <a:rPr lang="pt-BR" sz="1800" dirty="0">
                <a:solidFill>
                  <a:srgbClr val="00B0F0"/>
                </a:solidFill>
                <a:effectLst/>
                <a:latin typeface="Courier New" panose="02070309020205020404" pitchFamily="49" charset="0"/>
                <a:ea typeface="Times New Roman" panose="02020603050405020304" pitchFamily="18" charset="0"/>
              </a:rPr>
              <a:t>BlueBlue</a:t>
            </a:r>
            <a:r>
              <a:rPr lang="pt-BR" sz="1800" dirty="0">
                <a:effectLst/>
                <a:latin typeface="Times New Roman" panose="02020603050405020304" pitchFamily="18" charset="0"/>
                <a:ea typeface="Times New Roman" panose="02020603050405020304" pitchFamily="18" charset="0"/>
                <a:cs typeface="Arial" panose="020B0604020202020204" pitchFamily="34" charset="0"/>
              </a:rPr>
              <a:t> </a:t>
            </a:r>
            <a:r>
              <a:rPr lang="pt-BR" sz="1800" dirty="0">
                <a:effectLst/>
                <a:latin typeface="Calibri" panose="020F0502020204030204" pitchFamily="34" charset="0"/>
                <a:ea typeface="Times New Roman" panose="02020603050405020304" pitchFamily="18" charset="0"/>
              </a:rPr>
              <a:t>e na função </a:t>
            </a:r>
            <a:r>
              <a:rPr lang="pt-BR" sz="1800" dirty="0" err="1">
                <a:effectLst/>
                <a:latin typeface="Courier New" panose="02070309020205020404" pitchFamily="49" charset="0"/>
                <a:ea typeface="Times New Roman" panose="02020603050405020304" pitchFamily="18" charset="0"/>
              </a:rPr>
              <a:t>rgb</a:t>
            </a:r>
            <a:r>
              <a:rPr lang="pt-BR" sz="1800" dirty="0">
                <a:effectLst/>
                <a:latin typeface="Calibri" panose="020F0502020204030204" pitchFamily="34" charset="0"/>
                <a:ea typeface="Times New Roman" panose="02020603050405020304" pitchFamily="18" charset="0"/>
              </a:rPr>
              <a:t> os parâmetros possuem o seguinte significado</a:t>
            </a:r>
            <a:r>
              <a:rPr lang="pt-BR" sz="1800" dirty="0">
                <a:effectLst/>
                <a:latin typeface="Times New Roman" panose="02020603050405020304" pitchFamily="18" charset="0"/>
                <a:ea typeface="Times New Roman" panose="02020603050405020304" pitchFamily="18" charset="0"/>
                <a:cs typeface="Arial" panose="020B0604020202020204" pitchFamily="34" charset="0"/>
              </a:rPr>
              <a:t> </a:t>
            </a:r>
            <a:r>
              <a:rPr lang="pt-BR" sz="1800" dirty="0" err="1">
                <a:effectLst/>
                <a:latin typeface="Courier New" panose="02070309020205020404" pitchFamily="49" charset="0"/>
                <a:ea typeface="Times New Roman" panose="02020603050405020304" pitchFamily="18" charset="0"/>
              </a:rPr>
              <a:t>rgb</a:t>
            </a:r>
            <a:r>
              <a:rPr lang="pt-BR" sz="1800" dirty="0">
                <a:effectLst/>
                <a:latin typeface="Courier New" panose="02070309020205020404" pitchFamily="49" charset="0"/>
                <a:ea typeface="Times New Roman" panose="02020603050405020304" pitchFamily="18" charset="0"/>
              </a:rPr>
              <a:t>(</a:t>
            </a:r>
            <a:r>
              <a:rPr lang="pt-BR" sz="1800" dirty="0" err="1">
                <a:solidFill>
                  <a:srgbClr val="FF0000"/>
                </a:solidFill>
                <a:effectLst/>
                <a:latin typeface="Courier New" panose="02070309020205020404" pitchFamily="49" charset="0"/>
                <a:ea typeface="Times New Roman" panose="02020603050405020304" pitchFamily="18" charset="0"/>
              </a:rPr>
              <a:t>red</a:t>
            </a:r>
            <a:r>
              <a:rPr lang="pt-BR" sz="1800" dirty="0">
                <a:effectLst/>
                <a:latin typeface="Courier New" panose="02070309020205020404" pitchFamily="49" charset="0"/>
                <a:ea typeface="Times New Roman" panose="02020603050405020304" pitchFamily="18" charset="0"/>
              </a:rPr>
              <a:t>, </a:t>
            </a:r>
            <a:r>
              <a:rPr lang="pt-BR" sz="1800" dirty="0" err="1">
                <a:solidFill>
                  <a:srgbClr val="00B050"/>
                </a:solidFill>
                <a:effectLst/>
                <a:latin typeface="Courier New" panose="02070309020205020404" pitchFamily="49" charset="0"/>
                <a:ea typeface="Times New Roman" panose="02020603050405020304" pitchFamily="18" charset="0"/>
              </a:rPr>
              <a:t>green</a:t>
            </a:r>
            <a:r>
              <a:rPr lang="pt-BR" sz="1800" dirty="0">
                <a:effectLst/>
                <a:latin typeface="Courier New" panose="02070309020205020404" pitchFamily="49" charset="0"/>
                <a:ea typeface="Times New Roman" panose="02020603050405020304" pitchFamily="18" charset="0"/>
              </a:rPr>
              <a:t>, </a:t>
            </a:r>
            <a:r>
              <a:rPr lang="pt-BR" sz="1800" dirty="0">
                <a:solidFill>
                  <a:srgbClr val="00B0F0"/>
                </a:solidFill>
                <a:effectLst/>
                <a:latin typeface="Courier New" panose="02070309020205020404" pitchFamily="49" charset="0"/>
                <a:ea typeface="Times New Roman" panose="02020603050405020304" pitchFamily="18" charset="0"/>
              </a:rPr>
              <a:t>blue</a:t>
            </a:r>
            <a:r>
              <a:rPr lang="pt-BR" sz="1800" dirty="0">
                <a:effectLst/>
                <a:latin typeface="Courier New" panose="02070309020205020404" pitchFamily="49" charset="0"/>
                <a:ea typeface="Times New Roman" panose="02020603050405020304" pitchFamily="18" charset="0"/>
              </a:rPr>
              <a:t>)</a:t>
            </a:r>
            <a:r>
              <a:rPr lang="pt-BR" sz="1800" dirty="0">
                <a:effectLst/>
                <a:latin typeface="Calibri" panose="020F0502020204030204" pitchFamily="34" charset="0"/>
                <a:ea typeface="Times New Roman" panose="02020603050405020304" pitchFamily="18" charset="0"/>
              </a:rPr>
              <a:t>, em ambos os casos os valores variam entre </a:t>
            </a:r>
            <a:r>
              <a:rPr lang="pt-BR" sz="1800" dirty="0">
                <a:effectLst/>
                <a:latin typeface="Courier New" panose="02070309020205020404" pitchFamily="49" charset="0"/>
                <a:ea typeface="Times New Roman" panose="02020603050405020304" pitchFamily="18" charset="0"/>
              </a:rPr>
              <a:t>[0,255]</a:t>
            </a:r>
            <a:r>
              <a:rPr lang="pt-BR" sz="1800" dirty="0">
                <a:effectLst/>
                <a:latin typeface="Calibri" panose="020F0502020204030204" pitchFamily="34"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marL="457200" algn="just">
              <a:lnSpc>
                <a:spcPct val="150000"/>
              </a:lnSpc>
            </a:pPr>
            <a:r>
              <a:rPr lang="pt-BR" sz="1800" dirty="0">
                <a:effectLst/>
                <a:latin typeface="Calibri" panose="020F0502020204030204" pitchFamily="34" charset="0"/>
                <a:ea typeface="Times New Roman" panose="02020603050405020304" pitchFamily="18" charset="0"/>
              </a:rPr>
              <a:t>Para mais detalhes acesse </a:t>
            </a:r>
            <a:r>
              <a:rPr lang="pt-BR" sz="1800" u="sng" dirty="0">
                <a:solidFill>
                  <a:srgbClr val="0563C1"/>
                </a:solidFill>
                <a:effectLst/>
                <a:latin typeface="Calibri" panose="020F0502020204030204" pitchFamily="34" charset="0"/>
                <a:ea typeface="Times New Roman" panose="02020603050405020304" pitchFamily="18" charset="0"/>
                <a:hlinkClick r:id="rId2"/>
              </a:rPr>
              <a:t>https://www.w3schools.com/</a:t>
            </a:r>
            <a:r>
              <a:rPr lang="pt-BR" sz="1800" u="sng" dirty="0" err="1">
                <a:solidFill>
                  <a:srgbClr val="0563C1"/>
                </a:solidFill>
                <a:effectLst/>
                <a:latin typeface="Calibri" panose="020F0502020204030204" pitchFamily="34" charset="0"/>
                <a:ea typeface="Times New Roman" panose="02020603050405020304" pitchFamily="18" charset="0"/>
                <a:hlinkClick r:id="rId2"/>
              </a:rPr>
              <a:t>cssref</a:t>
            </a:r>
            <a:r>
              <a:rPr lang="pt-BR" sz="1800" u="sng" dirty="0">
                <a:solidFill>
                  <a:srgbClr val="0563C1"/>
                </a:solidFill>
                <a:effectLst/>
                <a:latin typeface="Calibri" panose="020F0502020204030204" pitchFamily="34" charset="0"/>
                <a:ea typeface="Times New Roman" panose="02020603050405020304" pitchFamily="18" charset="0"/>
                <a:hlinkClick r:id="rId2"/>
              </a:rPr>
              <a:t>/</a:t>
            </a:r>
            <a:r>
              <a:rPr lang="pt-BR" sz="1800" u="sng" dirty="0" err="1">
                <a:solidFill>
                  <a:srgbClr val="0563C1"/>
                </a:solidFill>
                <a:effectLst/>
                <a:latin typeface="Calibri" panose="020F0502020204030204" pitchFamily="34" charset="0"/>
                <a:ea typeface="Times New Roman" panose="02020603050405020304" pitchFamily="18" charset="0"/>
                <a:hlinkClick r:id="rId2"/>
              </a:rPr>
              <a:t>css_colors_legal.php</a:t>
            </a:r>
            <a:r>
              <a:rPr lang="pt-BR" sz="1800" dirty="0">
                <a:effectLst/>
                <a:latin typeface="Calibri" panose="020F0502020204030204" pitchFamily="34"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303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248306"/>
            <a:ext cx="11853006" cy="5550237"/>
          </a:xfrm>
          <a:prstGeom prst="rect">
            <a:avLst/>
          </a:prstGeom>
        </p:spPr>
        <p:txBody>
          <a:bodyPr wrap="square">
            <a:spAutoFit/>
          </a:bodyPr>
          <a:lstStyle/>
          <a:p>
            <a:pPr marL="342900" lvl="0" indent="-342900" algn="just">
              <a:lnSpc>
                <a:spcPct val="150000"/>
              </a:lnSpc>
              <a:buFont typeface="Symbol" panose="05050102010706020507" pitchFamily="18" charset="2"/>
              <a:buChar char=""/>
            </a:pPr>
            <a:r>
              <a:rPr lang="pt-BR" sz="1600" dirty="0">
                <a:effectLst/>
                <a:latin typeface="Calibri" panose="020F0502020204030204" pitchFamily="34" charset="0"/>
                <a:ea typeface="Times New Roman" panose="02020603050405020304" pitchFamily="18" charset="0"/>
              </a:rPr>
              <a:t>Propriedade com nome composto: usa-se hífen para compor o nome da propriedade que possui mais de um nome, pois assim como nas linguagens de programação, um nome de recurso não pode ter espaços:</a:t>
            </a:r>
            <a:endParaRPr lang="pt-BR" sz="1600" dirty="0">
              <a:effectLst/>
              <a:latin typeface="Times New Roman" panose="02020603050405020304" pitchFamily="18" charset="0"/>
              <a:ea typeface="Times New Roman" panose="02020603050405020304" pitchFamily="18" charset="0"/>
            </a:endParaRPr>
          </a:p>
          <a:p>
            <a:pPr marL="630555" algn="l"/>
            <a:r>
              <a:rPr lang="en-US" sz="1600" dirty="0">
                <a:solidFill>
                  <a:srgbClr val="FF0000"/>
                </a:solidFill>
                <a:effectLst/>
                <a:latin typeface="Courier New" panose="02070309020205020404" pitchFamily="49" charset="0"/>
                <a:ea typeface="Times New Roman" panose="02020603050405020304" pitchFamily="18" charset="0"/>
              </a:rPr>
              <a:t>background-color</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yellow</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630555" algn="l"/>
            <a:r>
              <a:rPr lang="en-US" sz="1600" dirty="0">
                <a:solidFill>
                  <a:srgbClr val="FF0000"/>
                </a:solidFill>
                <a:effectLst/>
                <a:latin typeface="Courier New" panose="02070309020205020404" pitchFamily="49" charset="0"/>
                <a:ea typeface="Times New Roman" panose="02020603050405020304" pitchFamily="18" charset="0"/>
              </a:rPr>
              <a:t>font-size</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9885A"/>
                </a:solidFill>
                <a:effectLst/>
                <a:latin typeface="Courier New" panose="02070309020205020404" pitchFamily="49" charset="0"/>
                <a:ea typeface="Times New Roman" panose="02020603050405020304" pitchFamily="18" charset="0"/>
              </a:rPr>
              <a:t>14px</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629920" algn="l">
              <a:spcAft>
                <a:spcPts val="600"/>
              </a:spcAft>
            </a:pPr>
            <a:r>
              <a:rPr lang="pt-BR" sz="1600" dirty="0" err="1">
                <a:solidFill>
                  <a:srgbClr val="FF0000"/>
                </a:solidFill>
                <a:effectLst/>
                <a:latin typeface="Courier New" panose="02070309020205020404" pitchFamily="49" charset="0"/>
                <a:ea typeface="Times New Roman" panose="02020603050405020304" pitchFamily="18" charset="0"/>
              </a:rPr>
              <a:t>text-align</a:t>
            </a:r>
            <a:r>
              <a:rPr lang="pt-BR" sz="1600" dirty="0">
                <a:solidFill>
                  <a:srgbClr val="000000"/>
                </a:solidFill>
                <a:effectLst/>
                <a:latin typeface="Courier New" panose="02070309020205020404" pitchFamily="49" charset="0"/>
                <a:ea typeface="Times New Roman" panose="02020603050405020304" pitchFamily="18" charset="0"/>
              </a:rPr>
              <a:t>: </a:t>
            </a:r>
            <a:r>
              <a:rPr lang="pt-BR" sz="1600" dirty="0">
                <a:solidFill>
                  <a:srgbClr val="0451A5"/>
                </a:solidFill>
                <a:effectLst/>
                <a:latin typeface="Courier New" panose="02070309020205020404" pitchFamily="49" charset="0"/>
                <a:ea typeface="Times New Roman" panose="02020603050405020304" pitchFamily="18" charset="0"/>
              </a:rPr>
              <a:t>center</a:t>
            </a:r>
            <a:r>
              <a:rPr lang="pt-BR"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pt-BR" sz="1600" dirty="0">
                <a:effectLst/>
                <a:latin typeface="Calibri" panose="020F0502020204030204" pitchFamily="34" charset="0"/>
                <a:ea typeface="Times New Roman" panose="02020603050405020304" pitchFamily="18" charset="0"/>
              </a:rPr>
              <a:t>Propriedade com valor composto: no exemplo a seguir a borda receberá 1 pixel de espessura, será do tipo contínua e vermelha, isto é, podemos definir as três propriedades da borda separando os valores por espaços:</a:t>
            </a:r>
            <a:endParaRPr lang="pt-BR" sz="1600" dirty="0">
              <a:effectLst/>
              <a:latin typeface="Times New Roman" panose="02020603050405020304" pitchFamily="18" charset="0"/>
              <a:ea typeface="Times New Roman" panose="02020603050405020304" pitchFamily="18" charset="0"/>
            </a:endParaRPr>
          </a:p>
          <a:p>
            <a:pPr marL="629920" algn="l">
              <a:lnSpc>
                <a:spcPts val="1425"/>
              </a:lnSpc>
              <a:spcAft>
                <a:spcPts val="600"/>
              </a:spcAft>
            </a:pPr>
            <a:r>
              <a:rPr lang="pt-BR" sz="1600" dirty="0" err="1">
                <a:solidFill>
                  <a:srgbClr val="FF0000"/>
                </a:solidFill>
                <a:effectLst/>
                <a:latin typeface="Courier New" panose="02070309020205020404" pitchFamily="49" charset="0"/>
                <a:ea typeface="Times New Roman" panose="02020603050405020304" pitchFamily="18" charset="0"/>
              </a:rPr>
              <a:t>border</a:t>
            </a:r>
            <a:r>
              <a:rPr lang="pt-BR" sz="1600" dirty="0">
                <a:solidFill>
                  <a:srgbClr val="000000"/>
                </a:solidFill>
                <a:effectLst/>
                <a:latin typeface="Courier New" panose="02070309020205020404" pitchFamily="49" charset="0"/>
                <a:ea typeface="Times New Roman" panose="02020603050405020304" pitchFamily="18" charset="0"/>
              </a:rPr>
              <a:t>: </a:t>
            </a:r>
            <a:r>
              <a:rPr lang="pt-BR" sz="1600" dirty="0">
                <a:solidFill>
                  <a:srgbClr val="09885A"/>
                </a:solidFill>
                <a:effectLst/>
                <a:latin typeface="Courier New" panose="02070309020205020404" pitchFamily="49" charset="0"/>
                <a:ea typeface="Times New Roman" panose="02020603050405020304" pitchFamily="18" charset="0"/>
              </a:rPr>
              <a:t>1px</a:t>
            </a:r>
            <a:r>
              <a:rPr lang="pt-BR" sz="1600" dirty="0">
                <a:solidFill>
                  <a:srgbClr val="000000"/>
                </a:solidFill>
                <a:effectLst/>
                <a:latin typeface="Courier New" panose="02070309020205020404" pitchFamily="49" charset="0"/>
                <a:ea typeface="Times New Roman" panose="02020603050405020304" pitchFamily="18" charset="0"/>
              </a:rPr>
              <a:t> </a:t>
            </a:r>
            <a:r>
              <a:rPr lang="pt-BR" sz="1600" dirty="0" err="1">
                <a:solidFill>
                  <a:srgbClr val="0451A5"/>
                </a:solidFill>
                <a:effectLst/>
                <a:latin typeface="Courier New" panose="02070309020205020404" pitchFamily="49" charset="0"/>
                <a:ea typeface="Times New Roman" panose="02020603050405020304" pitchFamily="18" charset="0"/>
              </a:rPr>
              <a:t>solid</a:t>
            </a:r>
            <a:r>
              <a:rPr lang="pt-BR" sz="1600" dirty="0">
                <a:solidFill>
                  <a:srgbClr val="000000"/>
                </a:solidFill>
                <a:effectLst/>
                <a:latin typeface="Courier New" panose="02070309020205020404" pitchFamily="49" charset="0"/>
                <a:ea typeface="Times New Roman" panose="02020603050405020304" pitchFamily="18" charset="0"/>
              </a:rPr>
              <a:t> </a:t>
            </a:r>
            <a:r>
              <a:rPr lang="pt-BR" sz="1600" dirty="0" err="1">
                <a:solidFill>
                  <a:srgbClr val="0451A5"/>
                </a:solidFill>
                <a:effectLst/>
                <a:latin typeface="Courier New" panose="02070309020205020404" pitchFamily="49" charset="0"/>
                <a:ea typeface="Times New Roman" panose="02020603050405020304" pitchFamily="18" charset="0"/>
              </a:rPr>
              <a:t>red</a:t>
            </a:r>
            <a:r>
              <a:rPr lang="pt-BR"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450215" algn="just">
              <a:lnSpc>
                <a:spcPct val="150000"/>
              </a:lnSpc>
            </a:pPr>
            <a:r>
              <a:rPr lang="pt-BR" sz="1600" dirty="0">
                <a:solidFill>
                  <a:srgbClr val="000000"/>
                </a:solidFill>
                <a:effectLst/>
                <a:latin typeface="Calibri" panose="020F0502020204030204" pitchFamily="34" charset="0"/>
                <a:ea typeface="Times New Roman" panose="02020603050405020304" pitchFamily="18" charset="0"/>
              </a:rPr>
              <a:t>As propriedades de </a:t>
            </a:r>
            <a:r>
              <a:rPr lang="pt-BR" sz="1600" dirty="0" err="1">
                <a:solidFill>
                  <a:srgbClr val="00B0F0"/>
                </a:solidFill>
                <a:effectLst/>
                <a:latin typeface="Courier New" panose="02070309020205020404" pitchFamily="49" charset="0"/>
                <a:ea typeface="Times New Roman" panose="02020603050405020304" pitchFamily="18" charset="0"/>
              </a:rPr>
              <a:t>border</a:t>
            </a:r>
            <a:r>
              <a:rPr lang="pt-BR" sz="1600" dirty="0">
                <a:solidFill>
                  <a:srgbClr val="000000"/>
                </a:solidFill>
                <a:effectLst/>
                <a:latin typeface="Calibri" panose="020F0502020204030204" pitchFamily="34" charset="0"/>
                <a:ea typeface="Times New Roman" panose="02020603050405020304" pitchFamily="18" charset="0"/>
              </a:rPr>
              <a:t> podem ser definidas individualmente. No exemplo a seguir a borda receberá 2 pixels de espessura, será pontilhada (</a:t>
            </a:r>
            <a:r>
              <a:rPr lang="pt-BR" sz="1600" dirty="0" err="1">
                <a:solidFill>
                  <a:srgbClr val="000000"/>
                </a:solidFill>
                <a:effectLst/>
                <a:latin typeface="Calibri" panose="020F0502020204030204" pitchFamily="34" charset="0"/>
                <a:ea typeface="Times New Roman" panose="02020603050405020304" pitchFamily="18" charset="0"/>
              </a:rPr>
              <a:t>dotted</a:t>
            </a:r>
            <a:r>
              <a:rPr lang="pt-BR" sz="1600" dirty="0">
                <a:solidFill>
                  <a:srgbClr val="000000"/>
                </a:solidFill>
                <a:effectLst/>
                <a:latin typeface="Calibri" panose="020F0502020204030204" pitchFamily="34" charset="0"/>
                <a:ea typeface="Times New Roman" panose="02020603050405020304" pitchFamily="18" charset="0"/>
              </a:rPr>
              <a:t>) e azul:</a:t>
            </a:r>
            <a:endParaRPr lang="pt-BR" sz="1600" dirty="0">
              <a:effectLst/>
              <a:latin typeface="Times New Roman" panose="02020603050405020304" pitchFamily="18" charset="0"/>
              <a:ea typeface="Times New Roman" panose="02020603050405020304" pitchFamily="18" charset="0"/>
            </a:endParaRPr>
          </a:p>
          <a:p>
            <a:pPr marL="630555" algn="l"/>
            <a:r>
              <a:rPr lang="pt-BR" sz="1600" dirty="0" err="1">
                <a:solidFill>
                  <a:srgbClr val="FF0000"/>
                </a:solidFill>
                <a:effectLst/>
                <a:latin typeface="Courier New" panose="02070309020205020404" pitchFamily="49" charset="0"/>
                <a:ea typeface="Times New Roman" panose="02020603050405020304" pitchFamily="18" charset="0"/>
              </a:rPr>
              <a:t>border-width</a:t>
            </a:r>
            <a:r>
              <a:rPr lang="pt-BR" sz="1600" dirty="0">
                <a:solidFill>
                  <a:srgbClr val="000000"/>
                </a:solidFill>
                <a:effectLst/>
                <a:latin typeface="Courier New" panose="02070309020205020404" pitchFamily="49" charset="0"/>
                <a:ea typeface="Times New Roman" panose="02020603050405020304" pitchFamily="18" charset="0"/>
              </a:rPr>
              <a:t>: </a:t>
            </a:r>
            <a:r>
              <a:rPr lang="pt-BR" sz="1600" dirty="0">
                <a:solidFill>
                  <a:srgbClr val="09885A"/>
                </a:solidFill>
                <a:effectLst/>
                <a:latin typeface="Courier New" panose="02070309020205020404" pitchFamily="49" charset="0"/>
                <a:ea typeface="Times New Roman" panose="02020603050405020304" pitchFamily="18" charset="0"/>
              </a:rPr>
              <a:t>2px</a:t>
            </a:r>
            <a:r>
              <a:rPr lang="pt-BR"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630555" algn="l"/>
            <a:r>
              <a:rPr lang="en-US" sz="1600" dirty="0">
                <a:solidFill>
                  <a:srgbClr val="FF0000"/>
                </a:solidFill>
                <a:effectLst/>
                <a:latin typeface="Courier New" panose="02070309020205020404" pitchFamily="49" charset="0"/>
                <a:ea typeface="Times New Roman" panose="02020603050405020304" pitchFamily="18" charset="0"/>
              </a:rPr>
              <a:t>border-style</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dotted</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629920" algn="l">
              <a:spcAft>
                <a:spcPts val="600"/>
              </a:spcAft>
            </a:pPr>
            <a:r>
              <a:rPr lang="en-US" sz="1600" dirty="0">
                <a:solidFill>
                  <a:srgbClr val="FF0000"/>
                </a:solidFill>
                <a:effectLst/>
                <a:latin typeface="Courier New" panose="02070309020205020404" pitchFamily="49" charset="0"/>
                <a:ea typeface="Times New Roman" panose="02020603050405020304" pitchFamily="18" charset="0"/>
              </a:rPr>
              <a:t>border-color</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blue</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450215" algn="just">
              <a:lnSpc>
                <a:spcPct val="150000"/>
              </a:lnSpc>
            </a:pPr>
            <a:r>
              <a:rPr lang="pt-BR" sz="1600" dirty="0">
                <a:solidFill>
                  <a:srgbClr val="000000"/>
                </a:solidFill>
                <a:effectLst/>
                <a:latin typeface="Calibri" panose="020F0502020204030204" pitchFamily="34" charset="0"/>
                <a:ea typeface="Times New Roman" panose="02020603050405020304" pitchFamily="18" charset="0"/>
              </a:rPr>
              <a:t>A propriedade </a:t>
            </a:r>
            <a:r>
              <a:rPr lang="pt-BR" sz="1600" dirty="0" err="1">
                <a:solidFill>
                  <a:srgbClr val="00B0F0"/>
                </a:solidFill>
                <a:effectLst/>
                <a:latin typeface="Courier New" panose="02070309020205020404" pitchFamily="49" charset="0"/>
                <a:ea typeface="Times New Roman" panose="02020603050405020304" pitchFamily="18" charset="0"/>
              </a:rPr>
              <a:t>border</a:t>
            </a:r>
            <a:r>
              <a:rPr lang="pt-BR" sz="1600" dirty="0">
                <a:solidFill>
                  <a:srgbClr val="000000"/>
                </a:solidFill>
                <a:effectLst/>
                <a:latin typeface="Calibri" panose="020F0502020204030204" pitchFamily="34" charset="0"/>
                <a:ea typeface="Times New Roman" panose="02020603050405020304" pitchFamily="18" charset="0"/>
              </a:rPr>
              <a:t> define a borda nos quatro lados (top, </a:t>
            </a:r>
            <a:r>
              <a:rPr lang="pt-BR" sz="1600" dirty="0" err="1">
                <a:solidFill>
                  <a:srgbClr val="000000"/>
                </a:solidFill>
                <a:effectLst/>
                <a:latin typeface="Calibri" panose="020F0502020204030204" pitchFamily="34" charset="0"/>
                <a:ea typeface="Times New Roman" panose="02020603050405020304" pitchFamily="18" charset="0"/>
              </a:rPr>
              <a:t>right</a:t>
            </a:r>
            <a:r>
              <a:rPr lang="pt-BR" sz="1600" dirty="0">
                <a:solidFill>
                  <a:srgbClr val="000000"/>
                </a:solidFill>
                <a:effectLst/>
                <a:latin typeface="Calibri" panose="020F0502020204030204" pitchFamily="34" charset="0"/>
                <a:ea typeface="Times New Roman" panose="02020603050405020304" pitchFamily="18" charset="0"/>
              </a:rPr>
              <a:t>, </a:t>
            </a:r>
            <a:r>
              <a:rPr lang="pt-BR" sz="1600" dirty="0" err="1">
                <a:solidFill>
                  <a:srgbClr val="000000"/>
                </a:solidFill>
                <a:effectLst/>
                <a:latin typeface="Calibri" panose="020F0502020204030204" pitchFamily="34" charset="0"/>
                <a:ea typeface="Times New Roman" panose="02020603050405020304" pitchFamily="18" charset="0"/>
              </a:rPr>
              <a:t>bottom</a:t>
            </a:r>
            <a:r>
              <a:rPr lang="pt-BR" sz="1600" dirty="0">
                <a:solidFill>
                  <a:srgbClr val="000000"/>
                </a:solidFill>
                <a:effectLst/>
                <a:latin typeface="Calibri" panose="020F0502020204030204" pitchFamily="34" charset="0"/>
                <a:ea typeface="Times New Roman" panose="02020603050405020304" pitchFamily="18" charset="0"/>
              </a:rPr>
              <a:t> e </a:t>
            </a:r>
            <a:r>
              <a:rPr lang="pt-BR" sz="1600" dirty="0" err="1">
                <a:solidFill>
                  <a:srgbClr val="000000"/>
                </a:solidFill>
                <a:effectLst/>
                <a:latin typeface="Calibri" panose="020F0502020204030204" pitchFamily="34" charset="0"/>
                <a:ea typeface="Times New Roman" panose="02020603050405020304" pitchFamily="18" charset="0"/>
              </a:rPr>
              <a:t>left</a:t>
            </a:r>
            <a:r>
              <a:rPr lang="pt-BR" sz="1600" dirty="0">
                <a:solidFill>
                  <a:srgbClr val="000000"/>
                </a:solidFill>
                <a:effectLst/>
                <a:latin typeface="Calibri" panose="020F0502020204030204" pitchFamily="34" charset="0"/>
                <a:ea typeface="Times New Roman" panose="02020603050405020304" pitchFamily="18" charset="0"/>
              </a:rPr>
              <a:t>), porém podemos definir as bordas individualmente:</a:t>
            </a:r>
            <a:endParaRPr lang="pt-BR" sz="1600" dirty="0">
              <a:effectLst/>
              <a:latin typeface="Times New Roman" panose="02020603050405020304" pitchFamily="18" charset="0"/>
              <a:ea typeface="Times New Roman" panose="02020603050405020304" pitchFamily="18" charset="0"/>
            </a:endParaRPr>
          </a:p>
          <a:p>
            <a:pPr marL="630555" algn="l"/>
            <a:r>
              <a:rPr lang="en-US" sz="1600" dirty="0">
                <a:solidFill>
                  <a:srgbClr val="FF0000"/>
                </a:solidFill>
                <a:effectLst/>
                <a:latin typeface="Courier New" panose="02070309020205020404" pitchFamily="49" charset="0"/>
                <a:ea typeface="Times New Roman" panose="02020603050405020304" pitchFamily="18" charset="0"/>
              </a:rPr>
              <a:t>border-top</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9885A"/>
                </a:solidFill>
                <a:effectLst/>
                <a:latin typeface="Courier New" panose="02070309020205020404" pitchFamily="49" charset="0"/>
                <a:ea typeface="Times New Roman" panose="02020603050405020304" pitchFamily="18" charset="0"/>
              </a:rPr>
              <a:t>1px</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solid</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red</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630555" algn="l"/>
            <a:r>
              <a:rPr lang="en-US" sz="1600" dirty="0">
                <a:solidFill>
                  <a:srgbClr val="FF0000"/>
                </a:solidFill>
                <a:effectLst/>
                <a:latin typeface="Courier New" panose="02070309020205020404" pitchFamily="49" charset="0"/>
                <a:ea typeface="Times New Roman" panose="02020603050405020304" pitchFamily="18" charset="0"/>
              </a:rPr>
              <a:t>border-right</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9885A"/>
                </a:solidFill>
                <a:effectLst/>
                <a:latin typeface="Courier New" panose="02070309020205020404" pitchFamily="49" charset="0"/>
                <a:ea typeface="Times New Roman" panose="02020603050405020304" pitchFamily="18" charset="0"/>
              </a:rPr>
              <a:t>2px</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solid</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green</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630555" algn="l"/>
            <a:r>
              <a:rPr lang="en-US" sz="1600" dirty="0">
                <a:solidFill>
                  <a:srgbClr val="FF0000"/>
                </a:solidFill>
                <a:effectLst/>
                <a:latin typeface="Courier New" panose="02070309020205020404" pitchFamily="49" charset="0"/>
                <a:ea typeface="Times New Roman" panose="02020603050405020304" pitchFamily="18" charset="0"/>
              </a:rPr>
              <a:t>border-bottom</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9885A"/>
                </a:solidFill>
                <a:effectLst/>
                <a:latin typeface="Courier New" panose="02070309020205020404" pitchFamily="49" charset="0"/>
                <a:ea typeface="Times New Roman" panose="02020603050405020304" pitchFamily="18" charset="0"/>
              </a:rPr>
              <a:t>1px</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dotted</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blue</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629920" algn="l">
              <a:spcAft>
                <a:spcPts val="600"/>
              </a:spcAft>
            </a:pPr>
            <a:r>
              <a:rPr lang="en-US" sz="1600" dirty="0">
                <a:solidFill>
                  <a:srgbClr val="FF0000"/>
                </a:solidFill>
                <a:effectLst/>
                <a:latin typeface="Courier New" panose="02070309020205020404" pitchFamily="49" charset="0"/>
                <a:ea typeface="Times New Roman" panose="02020603050405020304" pitchFamily="18" charset="0"/>
              </a:rPr>
              <a:t>border-left</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9885A"/>
                </a:solidFill>
                <a:effectLst/>
                <a:latin typeface="Courier New" panose="02070309020205020404" pitchFamily="49" charset="0"/>
                <a:ea typeface="Times New Roman" panose="02020603050405020304" pitchFamily="18" charset="0"/>
              </a:rPr>
              <a:t>4px</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solid</a:t>
            </a:r>
            <a:r>
              <a:rPr lang="en-US" sz="1600" dirty="0">
                <a:solidFill>
                  <a:srgbClr val="000000"/>
                </a:solidFill>
                <a:effectLst/>
                <a:latin typeface="Courier New" panose="02070309020205020404" pitchFamily="49" charset="0"/>
                <a:ea typeface="Times New Roman" panose="02020603050405020304" pitchFamily="18" charset="0"/>
              </a:rPr>
              <a:t> </a:t>
            </a:r>
            <a:r>
              <a:rPr lang="en-US" sz="1600" dirty="0">
                <a:solidFill>
                  <a:srgbClr val="0451A5"/>
                </a:solidFill>
                <a:effectLst/>
                <a:latin typeface="Courier New" panose="02070309020205020404" pitchFamily="49" charset="0"/>
                <a:ea typeface="Times New Roman" panose="02020603050405020304" pitchFamily="18" charset="0"/>
              </a:rPr>
              <a:t>yellow</a:t>
            </a:r>
            <a:r>
              <a:rPr lang="en-US" sz="1600" dirty="0">
                <a:solidFill>
                  <a:srgbClr val="000000"/>
                </a:solidFill>
                <a:effectLst/>
                <a:latin typeface="Courier New" panose="02070309020205020404" pitchFamily="49"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5258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4122219"/>
          </a:xfrm>
          <a:prstGeom prst="rect">
            <a:avLst/>
          </a:prstGeom>
        </p:spPr>
        <p:txBody>
          <a:bodyPr wrap="square">
            <a:spAutoFit/>
          </a:bodyPr>
          <a:lstStyle/>
          <a:p>
            <a:pPr marL="450215" algn="just">
              <a:lnSpc>
                <a:spcPct val="150000"/>
              </a:lnSpc>
            </a:pPr>
            <a:r>
              <a:rPr lang="pt-BR" sz="1800" dirty="0">
                <a:solidFill>
                  <a:srgbClr val="000000"/>
                </a:solidFill>
                <a:effectLst/>
                <a:latin typeface="Calibri" panose="020F0502020204030204" pitchFamily="34" charset="0"/>
                <a:ea typeface="Times New Roman" panose="02020603050405020304" pitchFamily="18" charset="0"/>
              </a:rPr>
              <a:t>Da mesma forma podemos especificar apenas a cor, estilo e largura de um lado da borda:</a:t>
            </a:r>
          </a:p>
          <a:p>
            <a:pPr marL="450215" algn="just">
              <a:lnSpc>
                <a:spcPct val="150000"/>
              </a:lnSpc>
            </a:pPr>
            <a:endParaRPr lang="pt-BR" sz="1800" dirty="0">
              <a:effectLst/>
              <a:latin typeface="Times New Roman" panose="02020603050405020304" pitchFamily="18" charset="0"/>
              <a:ea typeface="Times New Roman" panose="02020603050405020304" pitchFamily="18" charset="0"/>
            </a:endParaRPr>
          </a:p>
          <a:p>
            <a:pPr marL="629920" algn="l">
              <a:lnSpc>
                <a:spcPts val="1425"/>
              </a:lnSpc>
              <a:spcAft>
                <a:spcPts val="600"/>
              </a:spcAft>
            </a:pPr>
            <a:r>
              <a:rPr lang="pt-BR" sz="1800" dirty="0" err="1">
                <a:solidFill>
                  <a:srgbClr val="FF0000"/>
                </a:solidFill>
                <a:effectLst/>
                <a:latin typeface="Courier New" panose="02070309020205020404" pitchFamily="49" charset="0"/>
                <a:ea typeface="Times New Roman" panose="02020603050405020304" pitchFamily="18" charset="0"/>
              </a:rPr>
              <a:t>border</a:t>
            </a:r>
            <a:r>
              <a:rPr lang="pt-BR" sz="1800" dirty="0">
                <a:solidFill>
                  <a:srgbClr val="FF0000"/>
                </a:solidFill>
                <a:effectLst/>
                <a:latin typeface="Courier New" panose="02070309020205020404" pitchFamily="49" charset="0"/>
                <a:ea typeface="Times New Roman" panose="02020603050405020304" pitchFamily="18" charset="0"/>
              </a:rPr>
              <a:t>-top-color</a:t>
            </a:r>
            <a:r>
              <a:rPr lang="pt-BR" sz="1800" dirty="0">
                <a:solidFill>
                  <a:srgbClr val="000000"/>
                </a:solidFill>
                <a:effectLst/>
                <a:latin typeface="Courier New" panose="02070309020205020404" pitchFamily="49" charset="0"/>
                <a:ea typeface="Times New Roman" panose="02020603050405020304" pitchFamily="18" charset="0"/>
              </a:rPr>
              <a:t>: </a:t>
            </a:r>
            <a:r>
              <a:rPr lang="pt-BR" sz="1800" dirty="0" err="1">
                <a:solidFill>
                  <a:srgbClr val="0451A5"/>
                </a:solidFill>
                <a:effectLst/>
                <a:latin typeface="Courier New" panose="02070309020205020404" pitchFamily="49" charset="0"/>
                <a:ea typeface="Times New Roman" panose="02020603050405020304" pitchFamily="18" charset="0"/>
              </a:rPr>
              <a:t>red</a:t>
            </a:r>
            <a:r>
              <a:rPr lang="pt-BR" sz="1800" dirty="0">
                <a:solidFill>
                  <a:srgbClr val="000000"/>
                </a:solidFill>
                <a:effectLst/>
                <a:latin typeface="Courier New" panose="02070309020205020404" pitchFamily="49" charset="0"/>
                <a:ea typeface="Times New Roman" panose="02020603050405020304" pitchFamily="18" charset="0"/>
              </a:rPr>
              <a:t>;</a:t>
            </a:r>
          </a:p>
          <a:p>
            <a:pPr marL="629920" algn="l">
              <a:lnSpc>
                <a:spcPts val="1425"/>
              </a:lnSpc>
              <a:spcAft>
                <a:spcPts val="600"/>
              </a:spcAft>
            </a:pPr>
            <a:endParaRPr lang="pt-BR" sz="1800" dirty="0">
              <a:effectLst/>
              <a:latin typeface="Times New Roman" panose="02020603050405020304" pitchFamily="18" charset="0"/>
              <a:ea typeface="Times New Roman" panose="02020603050405020304" pitchFamily="18" charset="0"/>
            </a:endParaRPr>
          </a:p>
          <a:p>
            <a:pPr marL="457200" algn="just">
              <a:lnSpc>
                <a:spcPct val="150000"/>
              </a:lnSpc>
            </a:pPr>
            <a:r>
              <a:rPr lang="pt-BR" sz="1800" dirty="0">
                <a:effectLst/>
                <a:latin typeface="Calibri" panose="020F0502020204030204" pitchFamily="34" charset="0"/>
                <a:ea typeface="Times New Roman" panose="02020603050405020304" pitchFamily="18" charset="0"/>
              </a:rPr>
              <a:t>Para mais detalhes </a:t>
            </a:r>
            <a:r>
              <a:rPr lang="pt-BR" sz="1800" u="sng" dirty="0">
                <a:solidFill>
                  <a:srgbClr val="0563C1"/>
                </a:solidFill>
                <a:effectLst/>
                <a:latin typeface="Calibri" panose="020F0502020204030204" pitchFamily="34" charset="0"/>
                <a:ea typeface="Times New Roman" panose="02020603050405020304" pitchFamily="18" charset="0"/>
                <a:hlinkClick r:id="rId2"/>
              </a:rPr>
              <a:t>https://www.w3schools.com/</a:t>
            </a:r>
            <a:r>
              <a:rPr lang="pt-BR" sz="1800" u="sng" dirty="0" err="1">
                <a:solidFill>
                  <a:srgbClr val="0563C1"/>
                </a:solidFill>
                <a:effectLst/>
                <a:latin typeface="Calibri" panose="020F0502020204030204" pitchFamily="34" charset="0"/>
                <a:ea typeface="Times New Roman" panose="02020603050405020304" pitchFamily="18" charset="0"/>
                <a:hlinkClick r:id="rId2"/>
              </a:rPr>
              <a:t>css</a:t>
            </a:r>
            <a:r>
              <a:rPr lang="pt-BR" sz="1800" u="sng" dirty="0">
                <a:solidFill>
                  <a:srgbClr val="0563C1"/>
                </a:solidFill>
                <a:effectLst/>
                <a:latin typeface="Calibri" panose="020F0502020204030204" pitchFamily="34" charset="0"/>
                <a:ea typeface="Times New Roman" panose="02020603050405020304" pitchFamily="18" charset="0"/>
                <a:hlinkClick r:id="rId2"/>
              </a:rPr>
              <a:t>/css_border.asp</a:t>
            </a:r>
            <a:r>
              <a:rPr lang="pt-BR" sz="1800" dirty="0">
                <a:effectLst/>
                <a:latin typeface="Calibri" panose="020F0502020204030204" pitchFamily="34"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pt-BR" sz="1800" dirty="0">
                <a:effectLst/>
                <a:latin typeface="Calibri" panose="020F0502020204030204" pitchFamily="34" charset="0"/>
                <a:ea typeface="Times New Roman" panose="02020603050405020304" pitchFamily="18" charset="0"/>
              </a:rPr>
              <a:t>Propriedades com sequência de valores: a propriedade </a:t>
            </a:r>
            <a:r>
              <a:rPr lang="pt-BR" sz="1800" dirty="0" err="1">
                <a:solidFill>
                  <a:srgbClr val="00B0F0"/>
                </a:solidFill>
                <a:effectLst/>
                <a:latin typeface="Courier New" panose="02070309020205020404" pitchFamily="49" charset="0"/>
                <a:ea typeface="Times New Roman" panose="02020603050405020304" pitchFamily="18" charset="0"/>
              </a:rPr>
              <a:t>font-family</a:t>
            </a:r>
            <a:r>
              <a:rPr lang="pt-BR" sz="1800" dirty="0">
                <a:effectLst/>
                <a:latin typeface="Calibri" panose="020F0502020204030204" pitchFamily="34" charset="0"/>
                <a:ea typeface="Times New Roman" panose="02020603050405020304" pitchFamily="18" charset="0"/>
              </a:rPr>
              <a:t> pode receber vários nomes de fontes, mas ela usará apenas uma fonte. No exemplo a seguir, o navegador verificará se existe a fonte </a:t>
            </a:r>
            <a:r>
              <a:rPr lang="en-US" sz="1800" dirty="0">
                <a:solidFill>
                  <a:srgbClr val="0451A5"/>
                </a:solidFill>
                <a:effectLst/>
                <a:latin typeface="Consolas" panose="020B0609020204030204" pitchFamily="49" charset="0"/>
                <a:ea typeface="Times New Roman" panose="02020603050405020304" pitchFamily="18" charset="0"/>
              </a:rPr>
              <a:t>Arial</a:t>
            </a:r>
            <a:r>
              <a:rPr lang="pt-BR" sz="1800" dirty="0">
                <a:effectLst/>
                <a:latin typeface="Calibri" panose="020F0502020204030204" pitchFamily="34" charset="0"/>
                <a:ea typeface="Times New Roman" panose="02020603050405020304" pitchFamily="18" charset="0"/>
              </a:rPr>
              <a:t>, se ela não existir o navegador usará a fonte </a:t>
            </a:r>
            <a:r>
              <a:rPr lang="en-US" sz="1800" dirty="0">
                <a:solidFill>
                  <a:srgbClr val="0451A5"/>
                </a:solidFill>
                <a:effectLst/>
                <a:latin typeface="Consolas" panose="020B0609020204030204" pitchFamily="49" charset="0"/>
                <a:ea typeface="Times New Roman" panose="02020603050405020304" pitchFamily="18" charset="0"/>
              </a:rPr>
              <a:t>Helvetica</a:t>
            </a:r>
            <a:r>
              <a:rPr lang="pt-BR" sz="1800" dirty="0">
                <a:effectLst/>
                <a:latin typeface="Calibri" panose="020F0502020204030204" pitchFamily="34" charset="0"/>
                <a:ea typeface="Times New Roman" panose="02020603050405020304" pitchFamily="18" charset="0"/>
              </a:rPr>
              <a:t>, e se não tiver ele usará </a:t>
            </a:r>
            <a:r>
              <a:rPr lang="en-US" sz="1800" dirty="0">
                <a:solidFill>
                  <a:srgbClr val="0451A5"/>
                </a:solidFill>
                <a:effectLst/>
                <a:latin typeface="Consolas" panose="020B0609020204030204" pitchFamily="49" charset="0"/>
                <a:ea typeface="Times New Roman" panose="02020603050405020304" pitchFamily="18" charset="0"/>
              </a:rPr>
              <a:t>sans-serif</a:t>
            </a:r>
            <a:r>
              <a:rPr lang="pt-BR" sz="1800" dirty="0">
                <a:effectLst/>
                <a:latin typeface="Calibri" panose="020F0502020204030204" pitchFamily="34" charset="0"/>
                <a:ea typeface="Times New Roman" panose="02020603050405020304" pitchFamily="18" charset="0"/>
              </a:rPr>
              <a:t>, e se não tiver ele usará a fonte padrão do navegador. Os nomes são separados por vírgula.</a:t>
            </a:r>
          </a:p>
          <a:p>
            <a:pPr marL="342900" lvl="0" indent="-342900" algn="just">
              <a:lnSpc>
                <a:spcPct val="150000"/>
              </a:lnSpc>
              <a:buFont typeface="Symbol" panose="05050102010706020507" pitchFamily="18" charset="2"/>
              <a:buChar char=""/>
            </a:pPr>
            <a:endParaRPr lang="pt-BR" sz="1800" dirty="0">
              <a:effectLst/>
              <a:latin typeface="Times New Roman" panose="02020603050405020304" pitchFamily="18" charset="0"/>
              <a:ea typeface="Times New Roman" panose="02020603050405020304" pitchFamily="18" charset="0"/>
            </a:endParaRPr>
          </a:p>
          <a:p>
            <a:pPr marL="630555" algn="l">
              <a:lnSpc>
                <a:spcPts val="1425"/>
              </a:lnSpc>
            </a:pPr>
            <a:r>
              <a:rPr lang="en-US" sz="1800" dirty="0">
                <a:solidFill>
                  <a:srgbClr val="FF0000"/>
                </a:solidFill>
                <a:effectLst/>
                <a:latin typeface="Consolas" panose="020B0609020204030204" pitchFamily="49" charset="0"/>
                <a:ea typeface="Times New Roman" panose="02020603050405020304" pitchFamily="18" charset="0"/>
              </a:rPr>
              <a:t>font-family</a:t>
            </a:r>
            <a:r>
              <a:rPr lang="en-US" sz="1800" dirty="0">
                <a:solidFill>
                  <a:srgbClr val="000000"/>
                </a:solidFill>
                <a:effectLst/>
                <a:latin typeface="Consolas" panose="020B0609020204030204" pitchFamily="49" charset="0"/>
                <a:ea typeface="Times New Roman" panose="02020603050405020304" pitchFamily="18" charset="0"/>
              </a:rPr>
              <a:t>: </a:t>
            </a:r>
            <a:r>
              <a:rPr lang="en-US" sz="1800" dirty="0">
                <a:solidFill>
                  <a:srgbClr val="0451A5"/>
                </a:solidFill>
                <a:effectLst/>
                <a:latin typeface="Consolas" panose="020B0609020204030204" pitchFamily="49" charset="0"/>
                <a:ea typeface="Times New Roman" panose="02020603050405020304" pitchFamily="18" charset="0"/>
              </a:rPr>
              <a:t>Arial</a:t>
            </a:r>
            <a:r>
              <a:rPr lang="en-US" sz="1800" dirty="0">
                <a:solidFill>
                  <a:srgbClr val="000000"/>
                </a:solidFill>
                <a:effectLst/>
                <a:latin typeface="Consolas" panose="020B0609020204030204" pitchFamily="49" charset="0"/>
                <a:ea typeface="Times New Roman" panose="02020603050405020304" pitchFamily="18" charset="0"/>
              </a:rPr>
              <a:t>, </a:t>
            </a:r>
            <a:r>
              <a:rPr lang="en-US" sz="1800" dirty="0">
                <a:solidFill>
                  <a:srgbClr val="0451A5"/>
                </a:solidFill>
                <a:effectLst/>
                <a:latin typeface="Consolas" panose="020B0609020204030204" pitchFamily="49" charset="0"/>
                <a:ea typeface="Times New Roman" panose="02020603050405020304" pitchFamily="18" charset="0"/>
              </a:rPr>
              <a:t>Helvetica</a:t>
            </a:r>
            <a:r>
              <a:rPr lang="en-US" sz="1800" dirty="0">
                <a:solidFill>
                  <a:srgbClr val="000000"/>
                </a:solidFill>
                <a:effectLst/>
                <a:latin typeface="Consolas" panose="020B0609020204030204" pitchFamily="49" charset="0"/>
                <a:ea typeface="Times New Roman" panose="02020603050405020304" pitchFamily="18" charset="0"/>
              </a:rPr>
              <a:t>, </a:t>
            </a:r>
            <a:r>
              <a:rPr lang="en-US" sz="1800" dirty="0">
                <a:solidFill>
                  <a:srgbClr val="0451A5"/>
                </a:solidFill>
                <a:effectLst/>
                <a:latin typeface="Consolas" panose="020B0609020204030204" pitchFamily="49" charset="0"/>
                <a:ea typeface="Times New Roman" panose="02020603050405020304" pitchFamily="18" charset="0"/>
              </a:rPr>
              <a:t>sans-serif</a:t>
            </a:r>
            <a:r>
              <a:rPr lang="en-US" sz="1800" dirty="0">
                <a:solidFill>
                  <a:srgbClr val="000000"/>
                </a:solidFill>
                <a:effectLst/>
                <a:latin typeface="Consolas" panose="020B0609020204030204" pitchFamily="49" charset="0"/>
                <a:ea typeface="Times New Roman" panose="02020603050405020304" pitchFamily="18" charset="0"/>
              </a:rPr>
              <a:t>;</a:t>
            </a:r>
            <a:endParaRPr lang="pt-BR"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781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sp>
        <p:nvSpPr>
          <p:cNvPr id="5" name="Retângulo 4">
            <a:extLst>
              <a:ext uri="{FF2B5EF4-FFF2-40B4-BE49-F238E27FC236}">
                <a16:creationId xmlns:a16="http://schemas.microsoft.com/office/drawing/2014/main" id="{7A966DF7-4463-20A1-152C-4461E952FA37}"/>
              </a:ext>
            </a:extLst>
          </p:cNvPr>
          <p:cNvSpPr/>
          <p:nvPr/>
        </p:nvSpPr>
        <p:spPr>
          <a:xfrm>
            <a:off x="199564" y="1433138"/>
            <a:ext cx="11853006" cy="2540888"/>
          </a:xfrm>
          <a:prstGeom prst="rect">
            <a:avLst/>
          </a:prstGeom>
        </p:spPr>
        <p:txBody>
          <a:bodyPr wrap="square">
            <a:spAutoFit/>
          </a:bodyPr>
          <a:lstStyle/>
          <a:p>
            <a:pPr marL="342900" lvl="0" indent="-342900">
              <a:lnSpc>
                <a:spcPct val="150000"/>
              </a:lnSpc>
              <a:buFont typeface="+mj-lt"/>
              <a:buAutoNum type="romanUcPeriod"/>
            </a:pPr>
            <a:r>
              <a:rPr lang="pt-BR" sz="1800" b="1">
                <a:effectLst/>
                <a:latin typeface="Calibri" panose="020F0502020204030204" pitchFamily="34" charset="0"/>
                <a:ea typeface="Times New Roman" panose="02020603050405020304" pitchFamily="18" charset="0"/>
              </a:rPr>
              <a:t>Estilos inline</a:t>
            </a:r>
            <a:endParaRPr lang="pt-BR" sz="1800">
              <a:effectLst/>
              <a:latin typeface="Times New Roman" panose="02020603050405020304" pitchFamily="18" charset="0"/>
              <a:ea typeface="Times New Roman" panose="02020603050405020304" pitchFamily="18" charset="0"/>
            </a:endParaRPr>
          </a:p>
          <a:p>
            <a:pPr>
              <a:lnSpc>
                <a:spcPct val="150000"/>
              </a:lnSpc>
            </a:pPr>
            <a:r>
              <a:rPr lang="pt-BR" sz="1800">
                <a:solidFill>
                  <a:srgbClr val="000000"/>
                </a:solidFill>
                <a:effectLst/>
                <a:latin typeface="Calibri" panose="020F0502020204030204" pitchFamily="34" charset="0"/>
                <a:ea typeface="Times New Roman" panose="02020603050405020304" pitchFamily="18" charset="0"/>
              </a:rPr>
              <a:t>Há três formas diferentes de aplicar CSS a um documento HTML: inline, folhas de estilos interna e folhas de estilos externa (</a:t>
            </a:r>
            <a:r>
              <a:rPr lang="pt-BR" sz="1800" u="sng">
                <a:solidFill>
                  <a:srgbClr val="000000"/>
                </a:solidFill>
                <a:effectLst/>
                <a:latin typeface="Calibri" panose="020F0502020204030204" pitchFamily="34" charset="0"/>
                <a:ea typeface="Times New Roman" panose="02020603050405020304" pitchFamily="18" charset="0"/>
                <a:hlinkClick r:id="rId2"/>
              </a:rPr>
              <a:t>https://developer.mozilla.org/pt-BR/docs/Learn/CSS/First_steps/How_CSS_is_structured</a:t>
            </a:r>
            <a:r>
              <a:rPr lang="pt-BR" sz="1800">
                <a:solidFill>
                  <a:srgbClr val="000000"/>
                </a:solidFill>
                <a:effectLst/>
                <a:latin typeface="Calibri" panose="020F0502020204030204" pitchFamily="34" charset="0"/>
                <a:ea typeface="Times New Roman" panose="02020603050405020304" pitchFamily="18" charset="0"/>
              </a:rPr>
              <a:t>).</a:t>
            </a:r>
            <a:endParaRPr lang="pt-BR" sz="1800">
              <a:effectLst/>
              <a:latin typeface="Times New Roman" panose="02020603050405020304" pitchFamily="18" charset="0"/>
              <a:ea typeface="Times New Roman" panose="02020603050405020304" pitchFamily="18" charset="0"/>
            </a:endParaRPr>
          </a:p>
          <a:p>
            <a:pPr>
              <a:lnSpc>
                <a:spcPct val="150000"/>
              </a:lnSpc>
            </a:pPr>
            <a:r>
              <a:rPr lang="pt-BR" sz="1800">
                <a:solidFill>
                  <a:srgbClr val="000000"/>
                </a:solidFill>
                <a:effectLst/>
                <a:latin typeface="Calibri" panose="020F0502020204030204" pitchFamily="34" charset="0"/>
                <a:ea typeface="Times New Roman" panose="02020603050405020304" pitchFamily="18" charset="0"/>
              </a:rPr>
              <a:t>No estilo inline a formatação CSS é aplicada na própria marcação. O atributo </a:t>
            </a:r>
            <a:r>
              <a:rPr lang="pt-BR" sz="1800">
                <a:solidFill>
                  <a:srgbClr val="E50000"/>
                </a:solidFill>
                <a:effectLst/>
                <a:latin typeface="Consolas" panose="020B0609020204030204" pitchFamily="49" charset="0"/>
                <a:ea typeface="Times New Roman" panose="02020603050405020304" pitchFamily="18" charset="0"/>
              </a:rPr>
              <a:t>style</a:t>
            </a:r>
            <a:r>
              <a:rPr lang="pt-BR" sz="1800">
                <a:solidFill>
                  <a:srgbClr val="000000"/>
                </a:solidFill>
                <a:effectLst/>
                <a:latin typeface="Calibri" panose="020F0502020204030204" pitchFamily="34" charset="0"/>
                <a:ea typeface="Times New Roman" panose="02020603050405020304" pitchFamily="18" charset="0"/>
              </a:rPr>
              <a:t> é usado para receber as propriedades CSS do elemento. No exemplo a seguir as formatações são aplicadas apenas ao próprio elemento.</a:t>
            </a:r>
            <a:endParaRPr lang="pt-BR" sz="1800">
              <a:effectLst/>
              <a:latin typeface="Times New Roman" panose="02020603050405020304" pitchFamily="18" charset="0"/>
              <a:ea typeface="Times New Roman" panose="02020603050405020304" pitchFamily="18" charset="0"/>
            </a:endParaRPr>
          </a:p>
          <a:p>
            <a:pPr>
              <a:lnSpc>
                <a:spcPct val="150000"/>
              </a:lnSpc>
              <a:spcAft>
                <a:spcPts val="600"/>
              </a:spcAft>
            </a:pPr>
            <a:r>
              <a:rPr lang="pt-BR" sz="1800">
                <a:solidFill>
                  <a:srgbClr val="000000"/>
                </a:solidFill>
                <a:effectLst/>
                <a:latin typeface="Calibri" panose="020F0502020204030204" pitchFamily="34" charset="0"/>
                <a:ea typeface="Times New Roman" panose="02020603050405020304" pitchFamily="18" charset="0"/>
              </a:rPr>
              <a:t>Observe que as propriedades CSS são delimitadas pelo ponto e vírgula.</a:t>
            </a:r>
            <a:endParaRPr lang="pt-BR"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557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C52C6C23-368E-BE28-0CD7-6861DBBB85F9}"/>
              </a:ext>
            </a:extLst>
          </p:cNvPr>
          <p:cNvSpPr/>
          <p:nvPr/>
        </p:nvSpPr>
        <p:spPr>
          <a:xfrm>
            <a:off x="139430" y="772188"/>
            <a:ext cx="9113181" cy="660950"/>
          </a:xfrm>
          <a:prstGeom prst="rect">
            <a:avLst/>
          </a:prstGeom>
        </p:spPr>
        <p:txBody>
          <a:bodyPr wrap="square">
            <a:spAutoFit/>
          </a:bodyPr>
          <a:lstStyle/>
          <a:p>
            <a:pPr>
              <a:lnSpc>
                <a:spcPts val="3750"/>
              </a:lnSpc>
            </a:pPr>
            <a:r>
              <a:rPr lang="pt-BR" sz="3600" b="1" dirty="0">
                <a:effectLst/>
                <a:latin typeface="Calibri" panose="020F0502020204030204" pitchFamily="34" charset="0"/>
                <a:ea typeface="Times New Roman" panose="02020603050405020304" pitchFamily="18" charset="0"/>
              </a:rPr>
              <a:t>Introdução à linguagem de formatação CSS</a:t>
            </a:r>
            <a:r>
              <a:rPr lang="pt-BR" sz="6000" b="1" dirty="0">
                <a:latin typeface="+mj-lt"/>
                <a:ea typeface="Esphimere" panose="020B0603030202020204" pitchFamily="34" charset="0"/>
              </a:rPr>
              <a:t>:</a:t>
            </a:r>
            <a:endParaRPr lang="pt-BR" sz="6000" b="1" dirty="0">
              <a:latin typeface="+mj-lt"/>
            </a:endParaRPr>
          </a:p>
        </p:txBody>
      </p:sp>
      <p:pic>
        <p:nvPicPr>
          <p:cNvPr id="11" name="Imagem 10">
            <a:extLst>
              <a:ext uri="{FF2B5EF4-FFF2-40B4-BE49-F238E27FC236}">
                <a16:creationId xmlns:a16="http://schemas.microsoft.com/office/drawing/2014/main" id="{E12BBA51-8A1B-8806-BC8D-2011FDDE2DAE}"/>
              </a:ext>
            </a:extLst>
          </p:cNvPr>
          <p:cNvPicPr>
            <a:picLocks noChangeAspect="1"/>
          </p:cNvPicPr>
          <p:nvPr/>
        </p:nvPicPr>
        <p:blipFill>
          <a:blip r:embed="rId2"/>
          <a:stretch>
            <a:fillRect/>
          </a:stretch>
        </p:blipFill>
        <p:spPr>
          <a:xfrm>
            <a:off x="139430" y="1433138"/>
            <a:ext cx="9434378" cy="4343776"/>
          </a:xfrm>
          <a:prstGeom prst="rect">
            <a:avLst/>
          </a:prstGeom>
        </p:spPr>
      </p:pic>
    </p:spTree>
    <p:extLst>
      <p:ext uri="{BB962C8B-B14F-4D97-AF65-F5344CB8AC3E}">
        <p14:creationId xmlns:p14="http://schemas.microsoft.com/office/powerpoint/2010/main" val="26542709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C85873618D994AB0C16BDB9D3193AD" ma:contentTypeVersion="4" ma:contentTypeDescription="Crie um novo documento." ma:contentTypeScope="" ma:versionID="20f35a1f053202dea60e6cee950bd9b9">
  <xsd:schema xmlns:xsd="http://www.w3.org/2001/XMLSchema" xmlns:xs="http://www.w3.org/2001/XMLSchema" xmlns:p="http://schemas.microsoft.com/office/2006/metadata/properties" xmlns:ns2="5eedd824-f057-49b9-939b-2d4bda0cdafd" targetNamespace="http://schemas.microsoft.com/office/2006/metadata/properties" ma:root="true" ma:fieldsID="62c2be1d773036889a62d12fc645dae5" ns2:_="">
    <xsd:import namespace="5eedd824-f057-49b9-939b-2d4bda0cdaf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edd824-f057-49b9-939b-2d4bda0cd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9C774E-D8C8-4F3E-AF77-659700C1E5CB}"/>
</file>

<file path=customXml/itemProps2.xml><?xml version="1.0" encoding="utf-8"?>
<ds:datastoreItem xmlns:ds="http://schemas.openxmlformats.org/officeDocument/2006/customXml" ds:itemID="{770A95F6-71E6-4F22-98C4-8EE9FAF0AE7F}"/>
</file>

<file path=customXml/itemProps3.xml><?xml version="1.0" encoding="utf-8"?>
<ds:datastoreItem xmlns:ds="http://schemas.openxmlformats.org/officeDocument/2006/customXml" ds:itemID="{7CE80162-FC71-4F79-BBAD-8B94033CF245}"/>
</file>

<file path=docProps/app.xml><?xml version="1.0" encoding="utf-8"?>
<Properties xmlns="http://schemas.openxmlformats.org/officeDocument/2006/extended-properties" xmlns:vt="http://schemas.openxmlformats.org/officeDocument/2006/docPropsVTypes">
  <Template/>
  <TotalTime>1027</TotalTime>
  <Words>1243</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20</vt:i4>
      </vt:variant>
    </vt:vector>
  </HeadingPairs>
  <TitlesOfParts>
    <vt:vector size="30" baseType="lpstr">
      <vt:lpstr>Arial</vt:lpstr>
      <vt:lpstr>Calibri</vt:lpstr>
      <vt:lpstr>Calibri Light</vt:lpstr>
      <vt:lpstr>Consolas</vt:lpstr>
      <vt:lpstr>Courier New</vt:lpstr>
      <vt:lpstr>Esphimere</vt:lpstr>
      <vt:lpstr>Symbol</vt:lpstr>
      <vt:lpstr>Times New Roman</vt:lpstr>
      <vt:lpstr>Verdana</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Rocha</dc:creator>
  <cp:lastModifiedBy>LAB-79</cp:lastModifiedBy>
  <cp:revision>65</cp:revision>
  <dcterms:created xsi:type="dcterms:W3CDTF">2023-03-16T21:20:46Z</dcterms:created>
  <dcterms:modified xsi:type="dcterms:W3CDTF">2024-09-17T23:19:47Z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0x0101004EC85873618D994AB0C16BDB9D3193AD</vt:lpwstr>
  </property>
</Properties>
</file>