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E4A01-5FBE-435B-8E9E-9CEDC8F001BD}" type="datetimeFigureOut">
              <a:rPr lang="pt-BR" smtClean="0"/>
              <a:t>23/10/2024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D4774-3935-4AE4-BCA0-0803B441C0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71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D4774-3935-4AE4-BCA0-0803B441C03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47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9292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9292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377695"/>
            <a:ext cx="1447800" cy="102235"/>
          </a:xfrm>
          <a:custGeom>
            <a:avLst/>
            <a:gdLst/>
            <a:ahLst/>
            <a:cxnLst/>
            <a:rect l="l" t="t" r="r" b="b"/>
            <a:pathLst>
              <a:path w="1447800" h="102234">
                <a:moveTo>
                  <a:pt x="0" y="102108"/>
                </a:moveTo>
                <a:lnTo>
                  <a:pt x="1447800" y="102108"/>
                </a:lnTo>
                <a:lnTo>
                  <a:pt x="1447800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47800" y="1377695"/>
            <a:ext cx="7239000" cy="10210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38200" y="562356"/>
            <a:ext cx="152400" cy="1066800"/>
          </a:xfrm>
          <a:custGeom>
            <a:avLst/>
            <a:gdLst/>
            <a:ahLst/>
            <a:cxnLst/>
            <a:rect l="l" t="t" r="r" b="b"/>
            <a:pathLst>
              <a:path w="152400" h="1066800">
                <a:moveTo>
                  <a:pt x="152400" y="1066800"/>
                </a:moveTo>
                <a:lnTo>
                  <a:pt x="0" y="1066800"/>
                </a:lnTo>
                <a:lnTo>
                  <a:pt x="0" y="0"/>
                </a:lnTo>
                <a:lnTo>
                  <a:pt x="1524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263128" y="269747"/>
            <a:ext cx="152400" cy="1073150"/>
          </a:xfrm>
          <a:custGeom>
            <a:avLst/>
            <a:gdLst/>
            <a:ahLst/>
            <a:cxnLst/>
            <a:rect l="l" t="t" r="r" b="b"/>
            <a:pathLst>
              <a:path w="152400" h="1073150">
                <a:moveTo>
                  <a:pt x="0" y="0"/>
                </a:moveTo>
                <a:lnTo>
                  <a:pt x="152400" y="0"/>
                </a:lnTo>
                <a:lnTo>
                  <a:pt x="152400" y="1072896"/>
                </a:lnTo>
                <a:lnTo>
                  <a:pt x="0" y="1072896"/>
                </a:lnTo>
              </a:path>
            </a:pathLst>
          </a:custGeom>
          <a:ln w="7620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444" y="828293"/>
            <a:ext cx="6251803" cy="6492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0739" y="2155063"/>
            <a:ext cx="7628890" cy="2003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9292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08303"/>
            <a:ext cx="8686800" cy="3746500"/>
            <a:chOff x="0" y="908303"/>
            <a:chExt cx="8686800" cy="3746500"/>
          </a:xfrm>
        </p:grpSpPr>
        <p:sp>
          <p:nvSpPr>
            <p:cNvPr id="3" name="object 3"/>
            <p:cNvSpPr/>
            <p:nvPr/>
          </p:nvSpPr>
          <p:spPr>
            <a:xfrm>
              <a:off x="228600" y="914399"/>
              <a:ext cx="2514600" cy="3733800"/>
            </a:xfrm>
            <a:custGeom>
              <a:avLst/>
              <a:gdLst/>
              <a:ahLst/>
              <a:cxnLst/>
              <a:rect l="l" t="t" r="r" b="b"/>
              <a:pathLst>
                <a:path w="2514600" h="3733800">
                  <a:moveTo>
                    <a:pt x="0" y="1866900"/>
                  </a:moveTo>
                  <a:lnTo>
                    <a:pt x="576" y="1809820"/>
                  </a:lnTo>
                  <a:lnTo>
                    <a:pt x="2294" y="1753168"/>
                  </a:lnTo>
                  <a:lnTo>
                    <a:pt x="5138" y="1696966"/>
                  </a:lnTo>
                  <a:lnTo>
                    <a:pt x="9090" y="1641239"/>
                  </a:lnTo>
                  <a:lnTo>
                    <a:pt x="14135" y="1586011"/>
                  </a:lnTo>
                  <a:lnTo>
                    <a:pt x="20256" y="1531308"/>
                  </a:lnTo>
                  <a:lnTo>
                    <a:pt x="27437" y="1477153"/>
                  </a:lnTo>
                  <a:lnTo>
                    <a:pt x="35661" y="1423571"/>
                  </a:lnTo>
                  <a:lnTo>
                    <a:pt x="44912" y="1370585"/>
                  </a:lnTo>
                  <a:lnTo>
                    <a:pt x="55173" y="1318222"/>
                  </a:lnTo>
                  <a:lnTo>
                    <a:pt x="66427" y="1266504"/>
                  </a:lnTo>
                  <a:lnTo>
                    <a:pt x="78660" y="1215456"/>
                  </a:lnTo>
                  <a:lnTo>
                    <a:pt x="91853" y="1165104"/>
                  </a:lnTo>
                  <a:lnTo>
                    <a:pt x="105991" y="1115470"/>
                  </a:lnTo>
                  <a:lnTo>
                    <a:pt x="121057" y="1066580"/>
                  </a:lnTo>
                  <a:lnTo>
                    <a:pt x="137034" y="1018458"/>
                  </a:lnTo>
                  <a:lnTo>
                    <a:pt x="153907" y="971129"/>
                  </a:lnTo>
                  <a:lnTo>
                    <a:pt x="171658" y="924616"/>
                  </a:lnTo>
                  <a:lnTo>
                    <a:pt x="190272" y="878944"/>
                  </a:lnTo>
                  <a:lnTo>
                    <a:pt x="209732" y="834138"/>
                  </a:lnTo>
                  <a:lnTo>
                    <a:pt x="230021" y="790222"/>
                  </a:lnTo>
                  <a:lnTo>
                    <a:pt x="251124" y="747221"/>
                  </a:lnTo>
                  <a:lnTo>
                    <a:pt x="273022" y="705158"/>
                  </a:lnTo>
                  <a:lnTo>
                    <a:pt x="295701" y="664058"/>
                  </a:lnTo>
                  <a:lnTo>
                    <a:pt x="319144" y="623946"/>
                  </a:lnTo>
                  <a:lnTo>
                    <a:pt x="343334" y="584846"/>
                  </a:lnTo>
                  <a:lnTo>
                    <a:pt x="368255" y="546782"/>
                  </a:lnTo>
                  <a:lnTo>
                    <a:pt x="393890" y="509779"/>
                  </a:lnTo>
                  <a:lnTo>
                    <a:pt x="420223" y="473862"/>
                  </a:lnTo>
                  <a:lnTo>
                    <a:pt x="447238" y="439054"/>
                  </a:lnTo>
                  <a:lnTo>
                    <a:pt x="474918" y="405380"/>
                  </a:lnTo>
                  <a:lnTo>
                    <a:pt x="503246" y="372864"/>
                  </a:lnTo>
                  <a:lnTo>
                    <a:pt x="532207" y="341531"/>
                  </a:lnTo>
                  <a:lnTo>
                    <a:pt x="561783" y="311406"/>
                  </a:lnTo>
                  <a:lnTo>
                    <a:pt x="591959" y="282512"/>
                  </a:lnTo>
                  <a:lnTo>
                    <a:pt x="622717" y="254874"/>
                  </a:lnTo>
                  <a:lnTo>
                    <a:pt x="654042" y="228517"/>
                  </a:lnTo>
                  <a:lnTo>
                    <a:pt x="685917" y="203465"/>
                  </a:lnTo>
                  <a:lnTo>
                    <a:pt x="718325" y="179741"/>
                  </a:lnTo>
                  <a:lnTo>
                    <a:pt x="751251" y="157372"/>
                  </a:lnTo>
                  <a:lnTo>
                    <a:pt x="784677" y="136380"/>
                  </a:lnTo>
                  <a:lnTo>
                    <a:pt x="818588" y="116791"/>
                  </a:lnTo>
                  <a:lnTo>
                    <a:pt x="852966" y="98629"/>
                  </a:lnTo>
                  <a:lnTo>
                    <a:pt x="887796" y="81918"/>
                  </a:lnTo>
                  <a:lnTo>
                    <a:pt x="923060" y="66683"/>
                  </a:lnTo>
                  <a:lnTo>
                    <a:pt x="958743" y="52948"/>
                  </a:lnTo>
                  <a:lnTo>
                    <a:pt x="1031299" y="30076"/>
                  </a:lnTo>
                  <a:lnTo>
                    <a:pt x="1105331" y="13497"/>
                  </a:lnTo>
                  <a:lnTo>
                    <a:pt x="1180709" y="3406"/>
                  </a:lnTo>
                  <a:lnTo>
                    <a:pt x="1218861" y="855"/>
                  </a:lnTo>
                  <a:lnTo>
                    <a:pt x="1257300" y="0"/>
                  </a:lnTo>
                  <a:lnTo>
                    <a:pt x="1295741" y="855"/>
                  </a:lnTo>
                  <a:lnTo>
                    <a:pt x="1333896" y="3406"/>
                  </a:lnTo>
                  <a:lnTo>
                    <a:pt x="1409278" y="13497"/>
                  </a:lnTo>
                  <a:lnTo>
                    <a:pt x="1483314" y="30076"/>
                  </a:lnTo>
                  <a:lnTo>
                    <a:pt x="1555872" y="52948"/>
                  </a:lnTo>
                  <a:lnTo>
                    <a:pt x="1591556" y="66683"/>
                  </a:lnTo>
                  <a:lnTo>
                    <a:pt x="1626822" y="81918"/>
                  </a:lnTo>
                  <a:lnTo>
                    <a:pt x="1661653" y="98629"/>
                  </a:lnTo>
                  <a:lnTo>
                    <a:pt x="1696032" y="116791"/>
                  </a:lnTo>
                  <a:lnTo>
                    <a:pt x="1729943" y="136380"/>
                  </a:lnTo>
                  <a:lnTo>
                    <a:pt x="1763370" y="157372"/>
                  </a:lnTo>
                  <a:lnTo>
                    <a:pt x="1796296" y="179741"/>
                  </a:lnTo>
                  <a:lnTo>
                    <a:pt x="1828704" y="203465"/>
                  </a:lnTo>
                  <a:lnTo>
                    <a:pt x="1860579" y="228517"/>
                  </a:lnTo>
                  <a:lnTo>
                    <a:pt x="1891904" y="254874"/>
                  </a:lnTo>
                  <a:lnTo>
                    <a:pt x="1922663" y="282512"/>
                  </a:lnTo>
                  <a:lnTo>
                    <a:pt x="1952838" y="311406"/>
                  </a:lnTo>
                  <a:lnTo>
                    <a:pt x="1982414" y="341531"/>
                  </a:lnTo>
                  <a:lnTo>
                    <a:pt x="2011375" y="372864"/>
                  </a:lnTo>
                  <a:lnTo>
                    <a:pt x="2039703" y="405380"/>
                  </a:lnTo>
                  <a:lnTo>
                    <a:pt x="2067382" y="439054"/>
                  </a:lnTo>
                  <a:lnTo>
                    <a:pt x="2094396" y="473862"/>
                  </a:lnTo>
                  <a:lnTo>
                    <a:pt x="2120728" y="509779"/>
                  </a:lnTo>
                  <a:lnTo>
                    <a:pt x="2146363" y="546782"/>
                  </a:lnTo>
                  <a:lnTo>
                    <a:pt x="2171283" y="584846"/>
                  </a:lnTo>
                  <a:lnTo>
                    <a:pt x="2195472" y="623946"/>
                  </a:lnTo>
                  <a:lnTo>
                    <a:pt x="2218914" y="664058"/>
                  </a:lnTo>
                  <a:lnTo>
                    <a:pt x="2241592" y="705158"/>
                  </a:lnTo>
                  <a:lnTo>
                    <a:pt x="2263490" y="747221"/>
                  </a:lnTo>
                  <a:lnTo>
                    <a:pt x="2284592" y="790222"/>
                  </a:lnTo>
                  <a:lnTo>
                    <a:pt x="2304880" y="834138"/>
                  </a:lnTo>
                  <a:lnTo>
                    <a:pt x="2324339" y="878944"/>
                  </a:lnTo>
                  <a:lnTo>
                    <a:pt x="2342952" y="924616"/>
                  </a:lnTo>
                  <a:lnTo>
                    <a:pt x="2360703" y="971129"/>
                  </a:lnTo>
                  <a:lnTo>
                    <a:pt x="2377574" y="1018458"/>
                  </a:lnTo>
                  <a:lnTo>
                    <a:pt x="2393551" y="1066580"/>
                  </a:lnTo>
                  <a:lnTo>
                    <a:pt x="2408616" y="1115470"/>
                  </a:lnTo>
                  <a:lnTo>
                    <a:pt x="2422753" y="1165104"/>
                  </a:lnTo>
                  <a:lnTo>
                    <a:pt x="2435945" y="1215456"/>
                  </a:lnTo>
                  <a:lnTo>
                    <a:pt x="2448177" y="1266504"/>
                  </a:lnTo>
                  <a:lnTo>
                    <a:pt x="2459431" y="1318222"/>
                  </a:lnTo>
                  <a:lnTo>
                    <a:pt x="2469691" y="1370585"/>
                  </a:lnTo>
                  <a:lnTo>
                    <a:pt x="2478941" y="1423571"/>
                  </a:lnTo>
                  <a:lnTo>
                    <a:pt x="2487164" y="1477153"/>
                  </a:lnTo>
                  <a:lnTo>
                    <a:pt x="2494344" y="1531308"/>
                  </a:lnTo>
                  <a:lnTo>
                    <a:pt x="2500465" y="1586011"/>
                  </a:lnTo>
                  <a:lnTo>
                    <a:pt x="2505510" y="1641239"/>
                  </a:lnTo>
                  <a:lnTo>
                    <a:pt x="2509462" y="1696966"/>
                  </a:lnTo>
                  <a:lnTo>
                    <a:pt x="2512305" y="1753168"/>
                  </a:lnTo>
                  <a:lnTo>
                    <a:pt x="2514023" y="1809820"/>
                  </a:lnTo>
                  <a:lnTo>
                    <a:pt x="2514600" y="1866900"/>
                  </a:lnTo>
                  <a:lnTo>
                    <a:pt x="2514023" y="1923979"/>
                  </a:lnTo>
                  <a:lnTo>
                    <a:pt x="2512305" y="1980631"/>
                  </a:lnTo>
                  <a:lnTo>
                    <a:pt x="2509462" y="2036833"/>
                  </a:lnTo>
                  <a:lnTo>
                    <a:pt x="2505510" y="2092560"/>
                  </a:lnTo>
                  <a:lnTo>
                    <a:pt x="2500465" y="2147788"/>
                  </a:lnTo>
                  <a:lnTo>
                    <a:pt x="2494344" y="2202491"/>
                  </a:lnTo>
                  <a:lnTo>
                    <a:pt x="2487164" y="2256646"/>
                  </a:lnTo>
                  <a:lnTo>
                    <a:pt x="2478941" y="2310228"/>
                  </a:lnTo>
                  <a:lnTo>
                    <a:pt x="2469691" y="2363214"/>
                  </a:lnTo>
                  <a:lnTo>
                    <a:pt x="2459431" y="2415577"/>
                  </a:lnTo>
                  <a:lnTo>
                    <a:pt x="2448177" y="2467295"/>
                  </a:lnTo>
                  <a:lnTo>
                    <a:pt x="2435945" y="2518343"/>
                  </a:lnTo>
                  <a:lnTo>
                    <a:pt x="2422753" y="2568695"/>
                  </a:lnTo>
                  <a:lnTo>
                    <a:pt x="2408616" y="2618329"/>
                  </a:lnTo>
                  <a:lnTo>
                    <a:pt x="2393551" y="2667219"/>
                  </a:lnTo>
                  <a:lnTo>
                    <a:pt x="2377574" y="2715341"/>
                  </a:lnTo>
                  <a:lnTo>
                    <a:pt x="2360703" y="2762670"/>
                  </a:lnTo>
                  <a:lnTo>
                    <a:pt x="2342952" y="2809183"/>
                  </a:lnTo>
                  <a:lnTo>
                    <a:pt x="2324339" y="2854855"/>
                  </a:lnTo>
                  <a:lnTo>
                    <a:pt x="2304880" y="2899661"/>
                  </a:lnTo>
                  <a:lnTo>
                    <a:pt x="2284592" y="2943577"/>
                  </a:lnTo>
                  <a:lnTo>
                    <a:pt x="2263490" y="2986578"/>
                  </a:lnTo>
                  <a:lnTo>
                    <a:pt x="2241592" y="3028641"/>
                  </a:lnTo>
                  <a:lnTo>
                    <a:pt x="2218914" y="3069741"/>
                  </a:lnTo>
                  <a:lnTo>
                    <a:pt x="2195472" y="3109853"/>
                  </a:lnTo>
                  <a:lnTo>
                    <a:pt x="2171283" y="3148953"/>
                  </a:lnTo>
                  <a:lnTo>
                    <a:pt x="2146363" y="3187017"/>
                  </a:lnTo>
                  <a:lnTo>
                    <a:pt x="2120728" y="3224020"/>
                  </a:lnTo>
                  <a:lnTo>
                    <a:pt x="2094396" y="3259937"/>
                  </a:lnTo>
                  <a:lnTo>
                    <a:pt x="2067382" y="3294745"/>
                  </a:lnTo>
                  <a:lnTo>
                    <a:pt x="2039703" y="3328419"/>
                  </a:lnTo>
                  <a:lnTo>
                    <a:pt x="2011375" y="3360935"/>
                  </a:lnTo>
                  <a:lnTo>
                    <a:pt x="1982414" y="3392268"/>
                  </a:lnTo>
                  <a:lnTo>
                    <a:pt x="1952838" y="3422393"/>
                  </a:lnTo>
                  <a:lnTo>
                    <a:pt x="1922663" y="3451287"/>
                  </a:lnTo>
                  <a:lnTo>
                    <a:pt x="1891904" y="3478925"/>
                  </a:lnTo>
                  <a:lnTo>
                    <a:pt x="1860579" y="3505282"/>
                  </a:lnTo>
                  <a:lnTo>
                    <a:pt x="1828704" y="3530334"/>
                  </a:lnTo>
                  <a:lnTo>
                    <a:pt x="1796296" y="3554058"/>
                  </a:lnTo>
                  <a:lnTo>
                    <a:pt x="1763370" y="3576427"/>
                  </a:lnTo>
                  <a:lnTo>
                    <a:pt x="1729943" y="3597419"/>
                  </a:lnTo>
                  <a:lnTo>
                    <a:pt x="1696032" y="3617008"/>
                  </a:lnTo>
                  <a:lnTo>
                    <a:pt x="1661653" y="3635170"/>
                  </a:lnTo>
                  <a:lnTo>
                    <a:pt x="1626822" y="3651881"/>
                  </a:lnTo>
                  <a:lnTo>
                    <a:pt x="1591556" y="3667116"/>
                  </a:lnTo>
                  <a:lnTo>
                    <a:pt x="1555872" y="3680851"/>
                  </a:lnTo>
                  <a:lnTo>
                    <a:pt x="1483314" y="3703723"/>
                  </a:lnTo>
                  <a:lnTo>
                    <a:pt x="1409278" y="3720302"/>
                  </a:lnTo>
                  <a:lnTo>
                    <a:pt x="1333896" y="3730393"/>
                  </a:lnTo>
                  <a:lnTo>
                    <a:pt x="1295741" y="3732944"/>
                  </a:lnTo>
                  <a:lnTo>
                    <a:pt x="1257300" y="3733800"/>
                  </a:lnTo>
                  <a:lnTo>
                    <a:pt x="1218861" y="3732944"/>
                  </a:lnTo>
                  <a:lnTo>
                    <a:pt x="1180709" y="3730393"/>
                  </a:lnTo>
                  <a:lnTo>
                    <a:pt x="1105331" y="3720302"/>
                  </a:lnTo>
                  <a:lnTo>
                    <a:pt x="1031299" y="3703723"/>
                  </a:lnTo>
                  <a:lnTo>
                    <a:pt x="958743" y="3680851"/>
                  </a:lnTo>
                  <a:lnTo>
                    <a:pt x="923060" y="3667116"/>
                  </a:lnTo>
                  <a:lnTo>
                    <a:pt x="887796" y="3651881"/>
                  </a:lnTo>
                  <a:lnTo>
                    <a:pt x="852966" y="3635170"/>
                  </a:lnTo>
                  <a:lnTo>
                    <a:pt x="818588" y="3617008"/>
                  </a:lnTo>
                  <a:lnTo>
                    <a:pt x="784677" y="3597419"/>
                  </a:lnTo>
                  <a:lnTo>
                    <a:pt x="751251" y="3576427"/>
                  </a:lnTo>
                  <a:lnTo>
                    <a:pt x="718325" y="3554058"/>
                  </a:lnTo>
                  <a:lnTo>
                    <a:pt x="685917" y="3530334"/>
                  </a:lnTo>
                  <a:lnTo>
                    <a:pt x="654042" y="3505282"/>
                  </a:lnTo>
                  <a:lnTo>
                    <a:pt x="622717" y="3478925"/>
                  </a:lnTo>
                  <a:lnTo>
                    <a:pt x="591959" y="3451287"/>
                  </a:lnTo>
                  <a:lnTo>
                    <a:pt x="561783" y="3422393"/>
                  </a:lnTo>
                  <a:lnTo>
                    <a:pt x="532207" y="3392268"/>
                  </a:lnTo>
                  <a:lnTo>
                    <a:pt x="503246" y="3360935"/>
                  </a:lnTo>
                  <a:lnTo>
                    <a:pt x="474918" y="3328419"/>
                  </a:lnTo>
                  <a:lnTo>
                    <a:pt x="447238" y="3294745"/>
                  </a:lnTo>
                  <a:lnTo>
                    <a:pt x="420223" y="3259937"/>
                  </a:lnTo>
                  <a:lnTo>
                    <a:pt x="393890" y="3224020"/>
                  </a:lnTo>
                  <a:lnTo>
                    <a:pt x="368255" y="3187017"/>
                  </a:lnTo>
                  <a:lnTo>
                    <a:pt x="343334" y="3148953"/>
                  </a:lnTo>
                  <a:lnTo>
                    <a:pt x="319144" y="3109853"/>
                  </a:lnTo>
                  <a:lnTo>
                    <a:pt x="295701" y="3069741"/>
                  </a:lnTo>
                  <a:lnTo>
                    <a:pt x="273022" y="3028641"/>
                  </a:lnTo>
                  <a:lnTo>
                    <a:pt x="251124" y="2986578"/>
                  </a:lnTo>
                  <a:lnTo>
                    <a:pt x="230021" y="2943577"/>
                  </a:lnTo>
                  <a:lnTo>
                    <a:pt x="209732" y="2899661"/>
                  </a:lnTo>
                  <a:lnTo>
                    <a:pt x="190272" y="2854855"/>
                  </a:lnTo>
                  <a:lnTo>
                    <a:pt x="171658" y="2809183"/>
                  </a:lnTo>
                  <a:lnTo>
                    <a:pt x="153907" y="2762670"/>
                  </a:lnTo>
                  <a:lnTo>
                    <a:pt x="137034" y="2715341"/>
                  </a:lnTo>
                  <a:lnTo>
                    <a:pt x="121057" y="2667219"/>
                  </a:lnTo>
                  <a:lnTo>
                    <a:pt x="105991" y="2618329"/>
                  </a:lnTo>
                  <a:lnTo>
                    <a:pt x="91853" y="2568695"/>
                  </a:lnTo>
                  <a:lnTo>
                    <a:pt x="78660" y="2518343"/>
                  </a:lnTo>
                  <a:lnTo>
                    <a:pt x="66427" y="2467295"/>
                  </a:lnTo>
                  <a:lnTo>
                    <a:pt x="55173" y="2415577"/>
                  </a:lnTo>
                  <a:lnTo>
                    <a:pt x="44912" y="2363214"/>
                  </a:lnTo>
                  <a:lnTo>
                    <a:pt x="35661" y="2310228"/>
                  </a:lnTo>
                  <a:lnTo>
                    <a:pt x="27437" y="2256646"/>
                  </a:lnTo>
                  <a:lnTo>
                    <a:pt x="20256" y="2202491"/>
                  </a:lnTo>
                  <a:lnTo>
                    <a:pt x="14135" y="2147788"/>
                  </a:lnTo>
                  <a:lnTo>
                    <a:pt x="9090" y="2092560"/>
                  </a:lnTo>
                  <a:lnTo>
                    <a:pt x="5138" y="2036833"/>
                  </a:lnTo>
                  <a:lnTo>
                    <a:pt x="2294" y="1980631"/>
                  </a:lnTo>
                  <a:lnTo>
                    <a:pt x="576" y="1923979"/>
                  </a:lnTo>
                  <a:lnTo>
                    <a:pt x="0" y="1866900"/>
                  </a:lnTo>
                  <a:close/>
                </a:path>
              </a:pathLst>
            </a:custGeom>
            <a:ln w="12192">
              <a:solidFill>
                <a:srgbClr val="CC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600199"/>
              <a:ext cx="3962400" cy="2143125"/>
            </a:xfrm>
            <a:custGeom>
              <a:avLst/>
              <a:gdLst/>
              <a:ahLst/>
              <a:cxnLst/>
              <a:rect l="l" t="t" r="r" b="b"/>
              <a:pathLst>
                <a:path w="3962400" h="2143125">
                  <a:moveTo>
                    <a:pt x="0" y="2142744"/>
                  </a:moveTo>
                  <a:lnTo>
                    <a:pt x="3962400" y="2142744"/>
                  </a:lnTo>
                  <a:lnTo>
                    <a:pt x="3962400" y="0"/>
                  </a:lnTo>
                  <a:lnTo>
                    <a:pt x="0" y="0"/>
                  </a:lnTo>
                  <a:lnTo>
                    <a:pt x="0" y="2142744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400" y="1600199"/>
              <a:ext cx="4724400" cy="21427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9600" y="1371599"/>
              <a:ext cx="228600" cy="2600325"/>
            </a:xfrm>
            <a:custGeom>
              <a:avLst/>
              <a:gdLst/>
              <a:ahLst/>
              <a:cxnLst/>
              <a:rect l="l" t="t" r="r" b="b"/>
              <a:pathLst>
                <a:path w="228600" h="2600325">
                  <a:moveTo>
                    <a:pt x="228600" y="2599944"/>
                  </a:moveTo>
                  <a:lnTo>
                    <a:pt x="0" y="2599944"/>
                  </a:lnTo>
                  <a:lnTo>
                    <a:pt x="0" y="0"/>
                  </a:ln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48600" y="1353311"/>
              <a:ext cx="304800" cy="2609215"/>
            </a:xfrm>
            <a:custGeom>
              <a:avLst/>
              <a:gdLst/>
              <a:ahLst/>
              <a:cxnLst/>
              <a:rect l="l" t="t" r="r" b="b"/>
              <a:pathLst>
                <a:path w="304800" h="2609215">
                  <a:moveTo>
                    <a:pt x="0" y="0"/>
                  </a:moveTo>
                  <a:lnTo>
                    <a:pt x="304800" y="0"/>
                  </a:lnTo>
                  <a:lnTo>
                    <a:pt x="304800" y="2609088"/>
                  </a:lnTo>
                  <a:lnTo>
                    <a:pt x="0" y="2609088"/>
                  </a:lnTo>
                </a:path>
              </a:pathLst>
            </a:custGeom>
            <a:ln w="76200">
              <a:solidFill>
                <a:srgbClr val="CC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939" y="2336418"/>
            <a:ext cx="6694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/>
              <a:t>Resumo</a:t>
            </a:r>
            <a:r>
              <a:rPr lang="pt-BR" spc="-114"/>
              <a:t> </a:t>
            </a:r>
            <a:r>
              <a:rPr lang="pt-BR"/>
              <a:t>dos</a:t>
            </a:r>
            <a:r>
              <a:rPr lang="pt-BR" spc="-125"/>
              <a:t> </a:t>
            </a:r>
            <a:r>
              <a:rPr lang="pt-BR"/>
              <a:t>Diagramas</a:t>
            </a:r>
            <a:r>
              <a:rPr lang="pt-BR" spc="-95"/>
              <a:t> </a:t>
            </a:r>
            <a:r>
              <a:rPr lang="pt-BR" spc="-25"/>
              <a:t>UML</a:t>
            </a:r>
            <a:endParaRPr lang="pt-BR"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lang="pt-BR"/>
              <a:t>Diagrama</a:t>
            </a:r>
            <a:r>
              <a:rPr lang="pt-BR" spc="-80"/>
              <a:t> </a:t>
            </a:r>
            <a:r>
              <a:rPr lang="pt-BR"/>
              <a:t>de</a:t>
            </a:r>
            <a:r>
              <a:rPr lang="pt-BR" spc="-120"/>
              <a:t> </a:t>
            </a:r>
            <a:r>
              <a:rPr lang="pt-BR" spc="-10"/>
              <a:t>Objetos</a:t>
            </a:r>
            <a:endParaRPr lang="pt-BR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9862" y="1701365"/>
            <a:ext cx="6542899" cy="49045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lang="pt-BR"/>
              <a:t>Diagrama</a:t>
            </a:r>
            <a:r>
              <a:rPr lang="pt-BR" spc="-80"/>
              <a:t> </a:t>
            </a:r>
            <a:r>
              <a:rPr lang="pt-BR"/>
              <a:t>de</a:t>
            </a:r>
            <a:r>
              <a:rPr lang="pt-BR" spc="-120"/>
              <a:t> </a:t>
            </a:r>
            <a:r>
              <a:rPr lang="pt-BR" spc="-10"/>
              <a:t>Comunicação</a:t>
            </a:r>
            <a:endParaRPr lang="pt-BR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28191" y="2002663"/>
            <a:ext cx="7466330" cy="4137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0375" marR="342265" indent="-448309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</a:tabLst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Amplamente</a:t>
            </a:r>
            <a:r>
              <a:rPr sz="3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associado</a:t>
            </a:r>
            <a:r>
              <a:rPr sz="32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ao</a:t>
            </a:r>
            <a:r>
              <a:rPr sz="32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Diagrama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3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Sequência</a:t>
            </a:r>
            <a:endParaRPr sz="3200">
              <a:latin typeface="Arial"/>
              <a:cs typeface="Arial"/>
            </a:endParaRPr>
          </a:p>
          <a:p>
            <a:pPr marL="901065" lvl="1" indent="-438784">
              <a:lnSpc>
                <a:spcPct val="100000"/>
              </a:lnSpc>
              <a:spcBef>
                <a:spcPts val="685"/>
              </a:spcBef>
              <a:buClr>
                <a:srgbClr val="999933"/>
              </a:buClr>
              <a:buSzPct val="64285"/>
              <a:buFont typeface="Wingdings"/>
              <a:buChar char=""/>
              <a:tabLst>
                <a:tab pos="90106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São</a:t>
            </a:r>
            <a:r>
              <a:rPr sz="28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complementares</a:t>
            </a:r>
            <a:endParaRPr sz="2800">
              <a:latin typeface="Arial"/>
              <a:cs typeface="Arial"/>
            </a:endParaRPr>
          </a:p>
          <a:p>
            <a:pPr marL="460375" indent="-447675">
              <a:lnSpc>
                <a:spcPct val="100000"/>
              </a:lnSpc>
              <a:spcBef>
                <a:spcPts val="755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</a:tabLst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Não</a:t>
            </a:r>
            <a:r>
              <a:rPr sz="3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se</a:t>
            </a:r>
            <a:r>
              <a:rPr sz="3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preocupa</a:t>
            </a:r>
            <a:r>
              <a:rPr sz="3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com</a:t>
            </a:r>
            <a:r>
              <a:rPr sz="3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 temporalidade</a:t>
            </a:r>
            <a:endParaRPr sz="3200">
              <a:latin typeface="Arial"/>
              <a:cs typeface="Arial"/>
            </a:endParaRPr>
          </a:p>
          <a:p>
            <a:pPr marL="460375" indent="-447675">
              <a:lnSpc>
                <a:spcPct val="100000"/>
              </a:lnSpc>
              <a:spcBef>
                <a:spcPts val="765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</a:tabLst>
            </a:pP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Define</a:t>
            </a:r>
            <a:endParaRPr sz="3200">
              <a:latin typeface="Arial"/>
              <a:cs typeface="Arial"/>
            </a:endParaRPr>
          </a:p>
          <a:p>
            <a:pPr marL="901065" lvl="1" indent="-438784">
              <a:lnSpc>
                <a:spcPct val="100000"/>
              </a:lnSpc>
              <a:spcBef>
                <a:spcPts val="690"/>
              </a:spcBef>
              <a:buClr>
                <a:srgbClr val="999933"/>
              </a:buClr>
              <a:buSzPct val="64285"/>
              <a:buFont typeface="Wingdings"/>
              <a:buChar char=""/>
              <a:tabLst>
                <a:tab pos="90106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Como</a:t>
            </a:r>
            <a:r>
              <a:rPr sz="28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os</a:t>
            </a:r>
            <a:r>
              <a:rPr sz="28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objetos</a:t>
            </a:r>
            <a:r>
              <a:rPr sz="28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estão</a:t>
            </a:r>
            <a:r>
              <a:rPr sz="28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vinculados</a:t>
            </a:r>
            <a:endParaRPr sz="2800">
              <a:latin typeface="Arial"/>
              <a:cs typeface="Arial"/>
            </a:endParaRPr>
          </a:p>
          <a:p>
            <a:pPr marL="901065" marR="641985" lvl="1" indent="-439420">
              <a:lnSpc>
                <a:spcPct val="100000"/>
              </a:lnSpc>
              <a:spcBef>
                <a:spcPts val="675"/>
              </a:spcBef>
              <a:buClr>
                <a:srgbClr val="999933"/>
              </a:buClr>
              <a:buSzPct val="64285"/>
              <a:buFont typeface="Wingdings"/>
              <a:buChar char=""/>
              <a:tabLst>
                <a:tab pos="90106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Quais</a:t>
            </a:r>
            <a:r>
              <a:rPr sz="2800" spc="-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mensagens</a:t>
            </a:r>
            <a:r>
              <a:rPr sz="28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são</a:t>
            </a:r>
            <a:r>
              <a:rPr sz="2800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trocadas</a:t>
            </a:r>
            <a:r>
              <a:rPr sz="2800" spc="-9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entre objetos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lang="pt-BR"/>
              <a:t>Diagrama</a:t>
            </a:r>
            <a:r>
              <a:rPr lang="pt-BR" spc="-80"/>
              <a:t> </a:t>
            </a:r>
            <a:r>
              <a:rPr lang="pt-BR"/>
              <a:t>de</a:t>
            </a:r>
            <a:r>
              <a:rPr lang="pt-BR" spc="-120"/>
              <a:t> </a:t>
            </a:r>
            <a:r>
              <a:rPr lang="pt-BR" spc="-10"/>
              <a:t>Comunicação</a:t>
            </a:r>
            <a:endParaRPr lang="pt-BR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141150"/>
            <a:ext cx="8077824" cy="40482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lang="pt-BR"/>
              <a:t>Diagrama</a:t>
            </a:r>
            <a:r>
              <a:rPr lang="pt-BR" spc="-80"/>
              <a:t> </a:t>
            </a:r>
            <a:r>
              <a:rPr lang="pt-BR"/>
              <a:t>de</a:t>
            </a:r>
            <a:r>
              <a:rPr lang="pt-BR" spc="-120"/>
              <a:t> </a:t>
            </a:r>
            <a:r>
              <a:rPr lang="pt-BR" spc="-10"/>
              <a:t>Estados</a:t>
            </a:r>
            <a:endParaRPr lang="pt-BR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2307463"/>
            <a:ext cx="7240905" cy="3562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0375" marR="5080" indent="-448309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</a:tabLst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Modela</a:t>
            </a:r>
            <a:r>
              <a:rPr sz="3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as</a:t>
            </a:r>
            <a:r>
              <a:rPr sz="3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mudanças</a:t>
            </a:r>
            <a:r>
              <a:rPr sz="3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sofridas</a:t>
            </a:r>
            <a:r>
              <a:rPr sz="3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por</a:t>
            </a:r>
            <a:r>
              <a:rPr sz="3200" spc="-25" dirty="0">
                <a:solidFill>
                  <a:srgbClr val="292929"/>
                </a:solidFill>
                <a:latin typeface="Arial"/>
                <a:cs typeface="Arial"/>
              </a:rPr>
              <a:t> um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objeto</a:t>
            </a:r>
            <a:r>
              <a:rPr sz="3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dentro</a:t>
            </a:r>
            <a:r>
              <a:rPr sz="3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3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um</a:t>
            </a:r>
            <a:r>
              <a:rPr sz="3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determinado processo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buClr>
                <a:srgbClr val="CC9900"/>
              </a:buClr>
              <a:buFont typeface="Wingdings"/>
              <a:buChar char=""/>
            </a:pPr>
            <a:endParaRPr sz="3200">
              <a:latin typeface="Arial"/>
              <a:cs typeface="Arial"/>
            </a:endParaRPr>
          </a:p>
          <a:p>
            <a:pPr marL="460375" marR="252095" indent="-448309">
              <a:lnSpc>
                <a:spcPct val="100000"/>
              </a:lnSpc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</a:tabLst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Pode</a:t>
            </a:r>
            <a:r>
              <a:rPr sz="3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ser</a:t>
            </a:r>
            <a:r>
              <a:rPr sz="3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utilizado</a:t>
            </a:r>
            <a:r>
              <a:rPr sz="3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para</a:t>
            </a:r>
            <a:r>
              <a:rPr sz="3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acompanhar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os</a:t>
            </a:r>
            <a:r>
              <a:rPr sz="3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estados</a:t>
            </a:r>
            <a:r>
              <a:rPr sz="3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pelo</a:t>
            </a:r>
            <a:r>
              <a:rPr sz="3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qual</a:t>
            </a:r>
            <a:r>
              <a:rPr sz="3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passa</a:t>
            </a:r>
            <a:r>
              <a:rPr sz="32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292929"/>
                </a:solidFill>
                <a:latin typeface="Arial"/>
                <a:cs typeface="Arial"/>
              </a:rPr>
              <a:t>uma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instância</a:t>
            </a:r>
            <a:r>
              <a:rPr sz="3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3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uma</a:t>
            </a:r>
            <a:r>
              <a:rPr sz="3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classe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lang="pt-BR"/>
              <a:t>Diagrama</a:t>
            </a:r>
            <a:r>
              <a:rPr lang="pt-BR" spc="-80"/>
              <a:t> </a:t>
            </a:r>
            <a:r>
              <a:rPr lang="pt-BR"/>
              <a:t>de</a:t>
            </a:r>
            <a:r>
              <a:rPr lang="pt-BR" spc="-120"/>
              <a:t> </a:t>
            </a:r>
            <a:r>
              <a:rPr lang="pt-BR" spc="-10"/>
              <a:t>Estados</a:t>
            </a:r>
            <a:endParaRPr lang="pt-BR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356" y="2082738"/>
            <a:ext cx="8406580" cy="44451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6780" y="4191000"/>
            <a:ext cx="3982720" cy="830580"/>
          </a:xfrm>
          <a:prstGeom prst="rect">
            <a:avLst/>
          </a:prstGeom>
          <a:solidFill>
            <a:srgbClr val="CC9900">
              <a:alpha val="50195"/>
            </a:srgbClr>
          </a:solidFill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Classe:</a:t>
            </a:r>
            <a:r>
              <a:rPr sz="2400" b="1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92929"/>
                </a:solidFill>
                <a:latin typeface="Arial"/>
                <a:cs typeface="Arial"/>
              </a:rPr>
              <a:t>Conta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Processo:</a:t>
            </a:r>
            <a:r>
              <a:rPr sz="2400" b="1" spc="-9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Encerrar</a:t>
            </a:r>
            <a:r>
              <a:rPr sz="2400" b="1" spc="-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92929"/>
                </a:solidFill>
                <a:latin typeface="Arial"/>
                <a:cs typeface="Arial"/>
              </a:rPr>
              <a:t>Conta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lang="pt-BR"/>
              <a:t>Diagrama</a:t>
            </a:r>
            <a:r>
              <a:rPr lang="pt-BR" spc="-80"/>
              <a:t> </a:t>
            </a:r>
            <a:r>
              <a:rPr lang="pt-BR"/>
              <a:t>de</a:t>
            </a:r>
            <a:r>
              <a:rPr lang="pt-BR" spc="-120"/>
              <a:t> </a:t>
            </a:r>
            <a:r>
              <a:rPr lang="pt-BR" spc="-10"/>
              <a:t>Atividades</a:t>
            </a:r>
            <a:endParaRPr lang="pt-BR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307463"/>
            <a:ext cx="6744334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1009" marR="434340" indent="-448309" algn="just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1009" algn="l"/>
              </a:tabLst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Descreve</a:t>
            </a:r>
            <a:r>
              <a:rPr sz="32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as</a:t>
            </a:r>
            <a:r>
              <a:rPr sz="3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atividades</a:t>
            </a:r>
            <a:r>
              <a:rPr sz="3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3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serem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executadas</a:t>
            </a:r>
            <a:r>
              <a:rPr sz="32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para</a:t>
            </a:r>
            <a:r>
              <a:rPr sz="3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3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conclusão</a:t>
            </a:r>
            <a:r>
              <a:rPr sz="32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um</a:t>
            </a:r>
            <a:r>
              <a:rPr sz="3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processo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buClr>
                <a:srgbClr val="CC9900"/>
              </a:buClr>
              <a:buFont typeface="Wingdings"/>
              <a:buChar char=""/>
            </a:pPr>
            <a:endParaRPr sz="3200">
              <a:latin typeface="Arial"/>
              <a:cs typeface="Arial"/>
            </a:endParaRPr>
          </a:p>
          <a:p>
            <a:pPr marL="461009" marR="5080" indent="-448309">
              <a:lnSpc>
                <a:spcPct val="100000"/>
              </a:lnSpc>
              <a:buClr>
                <a:srgbClr val="CC9900"/>
              </a:buClr>
              <a:buSzPct val="70312"/>
              <a:buFont typeface="Wingdings"/>
              <a:buChar char=""/>
              <a:tabLst>
                <a:tab pos="461009" algn="l"/>
              </a:tabLst>
            </a:pP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Concentra-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se</a:t>
            </a:r>
            <a:r>
              <a:rPr sz="32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na</a:t>
            </a:r>
            <a:r>
              <a:rPr sz="3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representação</a:t>
            </a:r>
            <a:r>
              <a:rPr sz="3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292929"/>
                </a:solidFill>
                <a:latin typeface="Arial"/>
                <a:cs typeface="Arial"/>
              </a:rPr>
              <a:t>do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fluxo</a:t>
            </a:r>
            <a:r>
              <a:rPr sz="3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3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controle</a:t>
            </a:r>
            <a:r>
              <a:rPr sz="3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3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um</a:t>
            </a:r>
            <a:r>
              <a:rPr sz="3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processo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lang="pt-BR"/>
              <a:t>Diagrama</a:t>
            </a:r>
            <a:r>
              <a:rPr lang="pt-BR" spc="-80"/>
              <a:t> </a:t>
            </a:r>
            <a:r>
              <a:rPr lang="pt-BR"/>
              <a:t>de</a:t>
            </a:r>
            <a:r>
              <a:rPr lang="pt-BR" spc="-120"/>
              <a:t> </a:t>
            </a:r>
            <a:r>
              <a:rPr lang="pt-BR" spc="-10"/>
              <a:t>Atividades</a:t>
            </a:r>
            <a:endParaRPr lang="pt-BR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7536" y="1720356"/>
            <a:ext cx="4085706" cy="50565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41194" y="3990213"/>
            <a:ext cx="768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Valida?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8017" y="4535170"/>
            <a:ext cx="332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25" dirty="0">
                <a:solidFill>
                  <a:srgbClr val="292929"/>
                </a:solidFill>
                <a:latin typeface="Arial"/>
                <a:cs typeface="Arial"/>
              </a:rPr>
              <a:t>Sim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7617" y="4066413"/>
            <a:ext cx="3517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25" dirty="0">
                <a:solidFill>
                  <a:srgbClr val="292929"/>
                </a:solidFill>
                <a:latin typeface="Arial"/>
                <a:cs typeface="Arial"/>
              </a:rPr>
              <a:t>Não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1600" y="1905000"/>
            <a:ext cx="3706495" cy="457200"/>
          </a:xfrm>
          <a:prstGeom prst="rect">
            <a:avLst/>
          </a:prstGeom>
          <a:solidFill>
            <a:srgbClr val="CC9900">
              <a:alpha val="50195"/>
            </a:srgbClr>
          </a:solidFill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Processo:</a:t>
            </a:r>
            <a:r>
              <a:rPr sz="2400" b="1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92929"/>
                </a:solidFill>
                <a:latin typeface="Arial"/>
                <a:cs typeface="Arial"/>
              </a:rPr>
              <a:t>Validar</a:t>
            </a:r>
            <a:r>
              <a:rPr sz="2400" b="1" spc="-1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92929"/>
                </a:solidFill>
                <a:latin typeface="Arial"/>
                <a:cs typeface="Arial"/>
              </a:rPr>
              <a:t>Conta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lang="pt-BR"/>
              <a:t>Diagrama</a:t>
            </a:r>
            <a:r>
              <a:rPr lang="pt-BR" spc="-80"/>
              <a:t> </a:t>
            </a:r>
            <a:r>
              <a:rPr lang="pt-BR"/>
              <a:t>de</a:t>
            </a:r>
            <a:r>
              <a:rPr lang="pt-BR" spc="-120"/>
              <a:t> </a:t>
            </a:r>
            <a:r>
              <a:rPr lang="pt-BR" spc="-10"/>
              <a:t>Componentes</a:t>
            </a:r>
            <a:endParaRPr lang="pt-BR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28191" y="1953895"/>
            <a:ext cx="5838825" cy="41922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60375" marR="161290" indent="-448309">
              <a:lnSpc>
                <a:spcPts val="3460"/>
              </a:lnSpc>
              <a:spcBef>
                <a:spcPts val="535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</a:tabLst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Este</a:t>
            </a:r>
            <a:r>
              <a:rPr sz="32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diagrama</a:t>
            </a:r>
            <a:r>
              <a:rPr sz="3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representa</a:t>
            </a:r>
            <a:r>
              <a:rPr sz="32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292929"/>
                </a:solidFill>
                <a:latin typeface="Arial"/>
                <a:cs typeface="Arial"/>
              </a:rPr>
              <a:t>os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componentes</a:t>
            </a:r>
            <a:r>
              <a:rPr sz="32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do</a:t>
            </a:r>
            <a:r>
              <a:rPr sz="3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sistema</a:t>
            </a:r>
            <a:endParaRPr sz="3200">
              <a:latin typeface="Arial"/>
              <a:cs typeface="Arial"/>
            </a:endParaRPr>
          </a:p>
          <a:p>
            <a:pPr marL="901065" marR="5080" lvl="1" indent="-439420">
              <a:lnSpc>
                <a:spcPts val="3020"/>
              </a:lnSpc>
              <a:spcBef>
                <a:spcPts val="680"/>
              </a:spcBef>
              <a:buClr>
                <a:srgbClr val="999933"/>
              </a:buClr>
              <a:buSzPct val="64285"/>
              <a:buFont typeface="Wingdings"/>
              <a:buChar char=""/>
              <a:tabLst>
                <a:tab pos="90106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Um</a:t>
            </a:r>
            <a:r>
              <a:rPr sz="28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componente</a:t>
            </a:r>
            <a:r>
              <a:rPr sz="28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é</a:t>
            </a:r>
            <a:r>
              <a:rPr sz="28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uma</a:t>
            </a:r>
            <a:r>
              <a:rPr sz="28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parte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lógica</a:t>
            </a:r>
            <a:r>
              <a:rPr sz="28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e</a:t>
            </a:r>
            <a:r>
              <a:rPr sz="28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substituível</a:t>
            </a:r>
            <a:r>
              <a:rPr sz="2800" spc="-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do</a:t>
            </a:r>
            <a:r>
              <a:rPr sz="28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sistema</a:t>
            </a:r>
            <a:endParaRPr sz="2800">
              <a:latin typeface="Arial"/>
              <a:cs typeface="Arial"/>
            </a:endParaRPr>
          </a:p>
          <a:p>
            <a:pPr marL="460375" marR="1376045" indent="-448309">
              <a:lnSpc>
                <a:spcPts val="3460"/>
              </a:lnSpc>
              <a:spcBef>
                <a:spcPts val="760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</a:tabLst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O</a:t>
            </a:r>
            <a:r>
              <a:rPr sz="32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componentes</a:t>
            </a:r>
            <a:r>
              <a:rPr sz="32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292929"/>
                </a:solidFill>
                <a:latin typeface="Arial"/>
                <a:cs typeface="Arial"/>
              </a:rPr>
              <a:t>serão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implementados</a:t>
            </a:r>
            <a:r>
              <a:rPr sz="3200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292929"/>
                </a:solidFill>
                <a:latin typeface="Arial"/>
                <a:cs typeface="Arial"/>
              </a:rPr>
              <a:t>como</a:t>
            </a:r>
            <a:endParaRPr sz="3200">
              <a:latin typeface="Arial"/>
              <a:cs typeface="Arial"/>
            </a:endParaRPr>
          </a:p>
          <a:p>
            <a:pPr marL="901065" lvl="1" indent="-438784">
              <a:lnSpc>
                <a:spcPct val="100000"/>
              </a:lnSpc>
              <a:spcBef>
                <a:spcPts val="295"/>
              </a:spcBef>
              <a:buClr>
                <a:srgbClr val="999933"/>
              </a:buClr>
              <a:buSzPct val="64285"/>
              <a:buFont typeface="Wingdings"/>
              <a:buChar char=""/>
              <a:tabLst>
                <a:tab pos="90106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Classes</a:t>
            </a:r>
            <a:r>
              <a:rPr sz="2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292929"/>
                </a:solidFill>
                <a:latin typeface="Arial"/>
                <a:cs typeface="Arial"/>
              </a:rPr>
              <a:t>código-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fonte</a:t>
            </a:r>
            <a:endParaRPr sz="2800">
              <a:latin typeface="Arial"/>
              <a:cs typeface="Arial"/>
            </a:endParaRPr>
          </a:p>
          <a:p>
            <a:pPr marL="901065" lvl="1" indent="-438784">
              <a:lnSpc>
                <a:spcPct val="100000"/>
              </a:lnSpc>
              <a:spcBef>
                <a:spcPts val="340"/>
              </a:spcBef>
              <a:buClr>
                <a:srgbClr val="999933"/>
              </a:buClr>
              <a:buSzPct val="64285"/>
              <a:buFont typeface="Wingdings"/>
              <a:buChar char=""/>
              <a:tabLst>
                <a:tab pos="901065" algn="l"/>
              </a:tabLst>
            </a:pP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Bibliotecas</a:t>
            </a:r>
            <a:endParaRPr sz="2800">
              <a:latin typeface="Arial"/>
              <a:cs typeface="Arial"/>
            </a:endParaRPr>
          </a:p>
          <a:p>
            <a:pPr marL="901065" lvl="1" indent="-438784">
              <a:lnSpc>
                <a:spcPct val="100000"/>
              </a:lnSpc>
              <a:spcBef>
                <a:spcPts val="335"/>
              </a:spcBef>
              <a:buClr>
                <a:srgbClr val="999933"/>
              </a:buClr>
              <a:buSzPct val="64285"/>
              <a:buFont typeface="Wingdings"/>
              <a:buChar char=""/>
              <a:tabLst>
                <a:tab pos="90106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Arquivos</a:t>
            </a:r>
            <a:r>
              <a:rPr sz="28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8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ajuda,</a:t>
            </a:r>
            <a:r>
              <a:rPr sz="28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292929"/>
                </a:solidFill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lang="pt-BR"/>
              <a:t>Diagrama</a:t>
            </a:r>
            <a:r>
              <a:rPr lang="pt-BR" spc="-80"/>
              <a:t> </a:t>
            </a:r>
            <a:r>
              <a:rPr lang="pt-BR"/>
              <a:t>de</a:t>
            </a:r>
            <a:r>
              <a:rPr lang="pt-BR" spc="-120"/>
              <a:t> </a:t>
            </a:r>
            <a:r>
              <a:rPr lang="pt-BR" spc="-10"/>
              <a:t>Componentes</a:t>
            </a:r>
            <a:endParaRPr lang="pt-BR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39" y="3295632"/>
            <a:ext cx="8666822" cy="11368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86600" y="3733800"/>
            <a:ext cx="1489075" cy="3079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solidFill>
                  <a:srgbClr val="292929"/>
                </a:solidFill>
                <a:latin typeface="Arial"/>
                <a:cs typeface="Arial"/>
              </a:rPr>
              <a:t>Caixa</a:t>
            </a:r>
            <a:r>
              <a:rPr sz="14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Eletrônico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800" y="3733800"/>
            <a:ext cx="693420" cy="3079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Banco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891" y="3733800"/>
            <a:ext cx="1169035" cy="3079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400" spc="-10" dirty="0">
                <a:solidFill>
                  <a:srgbClr val="292929"/>
                </a:solidFill>
                <a:latin typeface="Arial"/>
                <a:cs typeface="Arial"/>
              </a:rPr>
              <a:t>Seguradora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lang="pt-BR"/>
              <a:t>Diagrama</a:t>
            </a:r>
            <a:r>
              <a:rPr lang="pt-BR" spc="-80"/>
              <a:t> </a:t>
            </a:r>
            <a:r>
              <a:rPr lang="pt-BR"/>
              <a:t>de</a:t>
            </a:r>
            <a:r>
              <a:rPr lang="pt-BR" spc="-120"/>
              <a:t> </a:t>
            </a:r>
            <a:r>
              <a:rPr lang="pt-BR" spc="-10"/>
              <a:t>Implantação</a:t>
            </a:r>
            <a:endParaRPr lang="pt-BR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2078863"/>
            <a:ext cx="6523355" cy="4149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0375" marR="481965" indent="-448309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</a:tabLst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Determina</a:t>
            </a:r>
            <a:r>
              <a:rPr sz="32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as</a:t>
            </a:r>
            <a:r>
              <a:rPr sz="3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necessidades</a:t>
            </a:r>
            <a:r>
              <a:rPr sz="32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hardware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buClr>
                <a:srgbClr val="CC9900"/>
              </a:buClr>
              <a:buFont typeface="Wingdings"/>
              <a:buChar char=""/>
            </a:pPr>
            <a:endParaRPr sz="3200">
              <a:latin typeface="Arial"/>
              <a:cs typeface="Arial"/>
            </a:endParaRPr>
          </a:p>
          <a:p>
            <a:pPr marL="460375" indent="-447675">
              <a:lnSpc>
                <a:spcPct val="100000"/>
              </a:lnSpc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</a:tabLst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Características</a:t>
            </a:r>
            <a:r>
              <a:rPr sz="3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físicas</a:t>
            </a:r>
            <a:r>
              <a:rPr sz="3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do</a:t>
            </a:r>
            <a:r>
              <a:rPr sz="3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sistema</a:t>
            </a:r>
            <a:endParaRPr sz="3200">
              <a:latin typeface="Arial"/>
              <a:cs typeface="Arial"/>
            </a:endParaRPr>
          </a:p>
          <a:p>
            <a:pPr marL="901065" lvl="1" indent="-439420">
              <a:lnSpc>
                <a:spcPct val="100000"/>
              </a:lnSpc>
              <a:spcBef>
                <a:spcPts val="690"/>
              </a:spcBef>
              <a:buClr>
                <a:srgbClr val="999933"/>
              </a:buClr>
              <a:buSzPct val="64285"/>
              <a:buFont typeface="Wingdings"/>
              <a:buChar char=""/>
              <a:tabLst>
                <a:tab pos="901065" algn="l"/>
              </a:tabLst>
            </a:pP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Servidores</a:t>
            </a:r>
            <a:endParaRPr sz="2800">
              <a:latin typeface="Arial"/>
              <a:cs typeface="Arial"/>
            </a:endParaRPr>
          </a:p>
          <a:p>
            <a:pPr marL="901065" lvl="1" indent="-439420">
              <a:lnSpc>
                <a:spcPct val="100000"/>
              </a:lnSpc>
              <a:spcBef>
                <a:spcPts val="670"/>
              </a:spcBef>
              <a:buClr>
                <a:srgbClr val="999933"/>
              </a:buClr>
              <a:buSzPct val="64285"/>
              <a:buFont typeface="Wingdings"/>
              <a:buChar char=""/>
              <a:tabLst>
                <a:tab pos="901065" algn="l"/>
              </a:tabLst>
            </a:pP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Estações</a:t>
            </a:r>
            <a:endParaRPr sz="2800">
              <a:latin typeface="Arial"/>
              <a:cs typeface="Arial"/>
            </a:endParaRPr>
          </a:p>
          <a:p>
            <a:pPr marL="901065" lvl="1" indent="-439420">
              <a:lnSpc>
                <a:spcPct val="100000"/>
              </a:lnSpc>
              <a:spcBef>
                <a:spcPts val="675"/>
              </a:spcBef>
              <a:buClr>
                <a:srgbClr val="999933"/>
              </a:buClr>
              <a:buSzPct val="64285"/>
              <a:buFont typeface="Wingdings"/>
              <a:buChar char=""/>
              <a:tabLst>
                <a:tab pos="90106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Topologias</a:t>
            </a:r>
            <a:r>
              <a:rPr sz="28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800" spc="-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292929"/>
                </a:solidFill>
                <a:latin typeface="Arial"/>
                <a:cs typeface="Arial"/>
              </a:rPr>
              <a:t>rede</a:t>
            </a:r>
            <a:endParaRPr sz="2800">
              <a:latin typeface="Arial"/>
              <a:cs typeface="Arial"/>
            </a:endParaRPr>
          </a:p>
          <a:p>
            <a:pPr marL="901065" lvl="1" indent="-439420">
              <a:lnSpc>
                <a:spcPct val="100000"/>
              </a:lnSpc>
              <a:spcBef>
                <a:spcPts val="670"/>
              </a:spcBef>
              <a:buClr>
                <a:srgbClr val="999933"/>
              </a:buClr>
              <a:buSzPct val="64285"/>
              <a:buFont typeface="Wingdings"/>
              <a:buChar char=""/>
              <a:tabLst>
                <a:tab pos="90106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Protocolos</a:t>
            </a:r>
            <a:r>
              <a:rPr sz="2800" spc="-11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800" spc="-1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comunicação,</a:t>
            </a:r>
            <a:r>
              <a:rPr sz="2800" spc="-11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292929"/>
                </a:solidFill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lang="pt-BR"/>
              <a:t>Nove</a:t>
            </a:r>
            <a:r>
              <a:rPr lang="pt-BR" spc="-150"/>
              <a:t> </a:t>
            </a:r>
            <a:r>
              <a:rPr lang="pt-BR"/>
              <a:t>Diagramas</a:t>
            </a:r>
            <a:r>
              <a:rPr lang="pt-BR" spc="-125"/>
              <a:t> </a:t>
            </a:r>
            <a:r>
              <a:rPr lang="pt-BR" spc="-25"/>
              <a:t>UML</a:t>
            </a:r>
            <a:endParaRPr lang="pt-BR"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256791" y="1843557"/>
            <a:ext cx="4849495" cy="46348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0375" indent="-447675">
              <a:lnSpc>
                <a:spcPct val="100000"/>
              </a:lnSpc>
              <a:spcBef>
                <a:spcPts val="770"/>
              </a:spcBef>
              <a:buClr>
                <a:srgbClr val="CC9900"/>
              </a:buClr>
              <a:buSzPct val="69642"/>
              <a:buFont typeface="Wingdings"/>
              <a:buChar char=""/>
              <a:tabLst>
                <a:tab pos="46037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Diagrama</a:t>
            </a:r>
            <a:r>
              <a:rPr sz="2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8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Casos</a:t>
            </a:r>
            <a:r>
              <a:rPr sz="28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8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92929"/>
                </a:solidFill>
                <a:latin typeface="Arial"/>
                <a:cs typeface="Arial"/>
              </a:rPr>
              <a:t>Uso</a:t>
            </a:r>
            <a:endParaRPr sz="2800">
              <a:latin typeface="Arial"/>
              <a:cs typeface="Arial"/>
            </a:endParaRPr>
          </a:p>
          <a:p>
            <a:pPr marL="460375" indent="-447675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9642"/>
              <a:buFont typeface="Wingdings"/>
              <a:buChar char=""/>
              <a:tabLst>
                <a:tab pos="46037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Diagrama</a:t>
            </a:r>
            <a:r>
              <a:rPr sz="28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8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Sequência</a:t>
            </a:r>
            <a:endParaRPr sz="2800">
              <a:latin typeface="Arial"/>
              <a:cs typeface="Arial"/>
            </a:endParaRPr>
          </a:p>
          <a:p>
            <a:pPr marL="460375" indent="-447675">
              <a:lnSpc>
                <a:spcPct val="100000"/>
              </a:lnSpc>
              <a:spcBef>
                <a:spcPts val="670"/>
              </a:spcBef>
              <a:buClr>
                <a:srgbClr val="CC9900"/>
              </a:buClr>
              <a:buSzPct val="69642"/>
              <a:buFont typeface="Wingdings"/>
              <a:buChar char=""/>
              <a:tabLst>
                <a:tab pos="46037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Diagrama</a:t>
            </a:r>
            <a:r>
              <a:rPr sz="28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8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Classes</a:t>
            </a:r>
            <a:endParaRPr sz="2800">
              <a:latin typeface="Arial"/>
              <a:cs typeface="Arial"/>
            </a:endParaRPr>
          </a:p>
          <a:p>
            <a:pPr marL="460375" indent="-447675">
              <a:lnSpc>
                <a:spcPct val="100000"/>
              </a:lnSpc>
              <a:spcBef>
                <a:spcPts val="670"/>
              </a:spcBef>
              <a:buClr>
                <a:srgbClr val="CC9900"/>
              </a:buClr>
              <a:buSzPct val="69642"/>
              <a:buFont typeface="Wingdings"/>
              <a:buChar char=""/>
              <a:tabLst>
                <a:tab pos="46037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Diagrama</a:t>
            </a:r>
            <a:r>
              <a:rPr sz="28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8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Objetos</a:t>
            </a:r>
            <a:endParaRPr sz="2800">
              <a:latin typeface="Arial"/>
              <a:cs typeface="Arial"/>
            </a:endParaRPr>
          </a:p>
          <a:p>
            <a:pPr marL="460375" indent="-447675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9642"/>
              <a:buFont typeface="Wingdings"/>
              <a:buChar char=""/>
              <a:tabLst>
                <a:tab pos="46037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Diagrama</a:t>
            </a:r>
            <a:r>
              <a:rPr sz="28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8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Comunicação</a:t>
            </a:r>
            <a:endParaRPr sz="2800">
              <a:latin typeface="Arial"/>
              <a:cs typeface="Arial"/>
            </a:endParaRPr>
          </a:p>
          <a:p>
            <a:pPr marL="460375" indent="-447675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9642"/>
              <a:buFont typeface="Wingdings"/>
              <a:buChar char=""/>
              <a:tabLst>
                <a:tab pos="46037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Diagrama</a:t>
            </a:r>
            <a:r>
              <a:rPr sz="28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8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Estados</a:t>
            </a:r>
            <a:endParaRPr sz="2800">
              <a:latin typeface="Arial"/>
              <a:cs typeface="Arial"/>
            </a:endParaRPr>
          </a:p>
          <a:p>
            <a:pPr marL="460375" indent="-447675">
              <a:lnSpc>
                <a:spcPct val="100000"/>
              </a:lnSpc>
              <a:spcBef>
                <a:spcPts val="670"/>
              </a:spcBef>
              <a:buClr>
                <a:srgbClr val="CC9900"/>
              </a:buClr>
              <a:buSzPct val="69642"/>
              <a:buFont typeface="Wingdings"/>
              <a:buChar char=""/>
              <a:tabLst>
                <a:tab pos="46037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Diagrama</a:t>
            </a:r>
            <a:r>
              <a:rPr sz="28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8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Atividades</a:t>
            </a:r>
            <a:endParaRPr sz="2800">
              <a:latin typeface="Arial"/>
              <a:cs typeface="Arial"/>
            </a:endParaRPr>
          </a:p>
          <a:p>
            <a:pPr marL="460375" indent="-447675">
              <a:lnSpc>
                <a:spcPct val="100000"/>
              </a:lnSpc>
              <a:spcBef>
                <a:spcPts val="675"/>
              </a:spcBef>
              <a:buClr>
                <a:srgbClr val="CC9900"/>
              </a:buClr>
              <a:buSzPct val="69642"/>
              <a:buFont typeface="Wingdings"/>
              <a:buChar char=""/>
              <a:tabLst>
                <a:tab pos="46037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Diagrama</a:t>
            </a:r>
            <a:r>
              <a:rPr sz="28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8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Componentes</a:t>
            </a:r>
            <a:endParaRPr sz="2800">
              <a:latin typeface="Arial"/>
              <a:cs typeface="Arial"/>
            </a:endParaRPr>
          </a:p>
          <a:p>
            <a:pPr marL="460375" indent="-447675">
              <a:lnSpc>
                <a:spcPct val="100000"/>
              </a:lnSpc>
              <a:spcBef>
                <a:spcPts val="670"/>
              </a:spcBef>
              <a:buClr>
                <a:srgbClr val="CC9900"/>
              </a:buClr>
              <a:buSzPct val="69642"/>
              <a:buFont typeface="Wingdings"/>
              <a:buChar char=""/>
              <a:tabLst>
                <a:tab pos="46037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Diagrama</a:t>
            </a:r>
            <a:r>
              <a:rPr sz="28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8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Implantação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lang="pt-BR"/>
              <a:t>Diagrama</a:t>
            </a:r>
            <a:r>
              <a:rPr lang="pt-BR" spc="-80"/>
              <a:t> </a:t>
            </a:r>
            <a:r>
              <a:rPr lang="pt-BR"/>
              <a:t>de</a:t>
            </a:r>
            <a:r>
              <a:rPr lang="pt-BR" spc="-120"/>
              <a:t> </a:t>
            </a:r>
            <a:r>
              <a:rPr lang="pt-BR" spc="-10"/>
              <a:t>Implantação</a:t>
            </a:r>
            <a:endParaRPr lang="pt-BR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962" y="2114598"/>
            <a:ext cx="8305655" cy="434708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lang="pt-BR"/>
              <a:t>Outros</a:t>
            </a:r>
            <a:r>
              <a:rPr lang="pt-BR" spc="-110"/>
              <a:t> </a:t>
            </a:r>
            <a:r>
              <a:rPr lang="pt-BR" spc="-10"/>
              <a:t>diagramas</a:t>
            </a:r>
            <a:endParaRPr lang="pt-BR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28191" y="1920367"/>
            <a:ext cx="7370445" cy="4307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0375" indent="-447675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/>
              <a:buChar char=""/>
              <a:tabLst>
                <a:tab pos="46037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Diagrama</a:t>
            </a:r>
            <a:r>
              <a:rPr sz="28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8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Pacotes</a:t>
            </a:r>
            <a:endParaRPr sz="2800">
              <a:latin typeface="Arial"/>
              <a:cs typeface="Arial"/>
            </a:endParaRPr>
          </a:p>
          <a:p>
            <a:pPr marL="901065" marR="304800" lvl="1" indent="-439420">
              <a:lnSpc>
                <a:spcPts val="2300"/>
              </a:lnSpc>
              <a:spcBef>
                <a:spcPts val="575"/>
              </a:spcBef>
              <a:buClr>
                <a:srgbClr val="999933"/>
              </a:buClr>
              <a:buSzPct val="64583"/>
              <a:buFont typeface="Wingdings"/>
              <a:buChar char=""/>
              <a:tabLst>
                <a:tab pos="901065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Representar</a:t>
            </a:r>
            <a:r>
              <a:rPr sz="2400" spc="-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os</a:t>
            </a:r>
            <a:r>
              <a:rPr sz="2400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292929"/>
                </a:solidFill>
                <a:latin typeface="Arial"/>
                <a:cs typeface="Arial"/>
              </a:rPr>
              <a:t>sub-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sistemas</a:t>
            </a:r>
            <a:r>
              <a:rPr sz="2400" spc="-10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englobados</a:t>
            </a:r>
            <a:r>
              <a:rPr sz="24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292929"/>
                </a:solidFill>
                <a:latin typeface="Arial"/>
                <a:cs typeface="Arial"/>
              </a:rPr>
              <a:t>por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um</a:t>
            </a:r>
            <a:r>
              <a:rPr sz="24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sistema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30"/>
              </a:spcBef>
              <a:buClr>
                <a:srgbClr val="999933"/>
              </a:buClr>
              <a:buFont typeface="Wingdings"/>
              <a:buChar char=""/>
            </a:pPr>
            <a:endParaRPr sz="2400">
              <a:latin typeface="Arial"/>
              <a:cs typeface="Arial"/>
            </a:endParaRPr>
          </a:p>
          <a:p>
            <a:pPr marL="460375" indent="-447675">
              <a:lnSpc>
                <a:spcPct val="100000"/>
              </a:lnSpc>
              <a:buClr>
                <a:srgbClr val="CC9900"/>
              </a:buClr>
              <a:buSzPct val="69642"/>
              <a:buFont typeface="Wingdings"/>
              <a:buChar char=""/>
              <a:tabLst>
                <a:tab pos="46037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Diagrama</a:t>
            </a:r>
            <a:r>
              <a:rPr sz="28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800" spc="-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Interação</a:t>
            </a:r>
            <a:r>
              <a:rPr sz="2800" spc="-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Geral</a:t>
            </a:r>
            <a:endParaRPr sz="2800">
              <a:latin typeface="Arial"/>
              <a:cs typeface="Arial"/>
            </a:endParaRPr>
          </a:p>
          <a:p>
            <a:pPr marL="901065" marR="89535" lvl="1" indent="-439420">
              <a:lnSpc>
                <a:spcPct val="80000"/>
              </a:lnSpc>
              <a:spcBef>
                <a:spcPts val="595"/>
              </a:spcBef>
              <a:buClr>
                <a:srgbClr val="999933"/>
              </a:buClr>
              <a:buSzPct val="64583"/>
              <a:buFont typeface="Wingdings"/>
              <a:buChar char=""/>
              <a:tabLst>
                <a:tab pos="901065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Fornece</a:t>
            </a:r>
            <a:r>
              <a:rPr sz="24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uma</a:t>
            </a:r>
            <a:r>
              <a:rPr sz="24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visão</a:t>
            </a:r>
            <a:r>
              <a:rPr sz="24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geral</a:t>
            </a:r>
            <a:r>
              <a:rPr sz="24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dentro</a:t>
            </a:r>
            <a:r>
              <a:rPr sz="24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4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um</a:t>
            </a:r>
            <a:r>
              <a:rPr sz="24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sistema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ou</a:t>
            </a:r>
            <a:r>
              <a:rPr sz="24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processo</a:t>
            </a:r>
            <a:r>
              <a:rPr sz="24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4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negócios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0"/>
              </a:spcBef>
              <a:buClr>
                <a:srgbClr val="999933"/>
              </a:buClr>
              <a:buFont typeface="Wingdings"/>
              <a:buChar char=""/>
            </a:pPr>
            <a:endParaRPr sz="2400">
              <a:latin typeface="Arial"/>
              <a:cs typeface="Arial"/>
            </a:endParaRPr>
          </a:p>
          <a:p>
            <a:pPr marL="460375" indent="-447675">
              <a:lnSpc>
                <a:spcPct val="100000"/>
              </a:lnSpc>
              <a:buClr>
                <a:srgbClr val="CC9900"/>
              </a:buClr>
              <a:buSzPct val="69642"/>
              <a:buFont typeface="Wingdings"/>
              <a:buChar char=""/>
              <a:tabLst>
                <a:tab pos="46037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Diagrama</a:t>
            </a:r>
            <a:r>
              <a:rPr sz="28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8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Temporização</a:t>
            </a:r>
            <a:endParaRPr sz="2800">
              <a:latin typeface="Arial"/>
              <a:cs typeface="Arial"/>
            </a:endParaRPr>
          </a:p>
          <a:p>
            <a:pPr marL="901065" marR="5080" lvl="1" indent="-439420">
              <a:lnSpc>
                <a:spcPct val="80000"/>
              </a:lnSpc>
              <a:spcBef>
                <a:spcPts val="595"/>
              </a:spcBef>
              <a:buClr>
                <a:srgbClr val="999933"/>
              </a:buClr>
              <a:buSzPct val="64583"/>
              <a:buFont typeface="Wingdings"/>
              <a:buChar char=""/>
              <a:tabLst>
                <a:tab pos="901065" algn="l"/>
              </a:tabLst>
            </a:pP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Descreve</a:t>
            </a:r>
            <a:r>
              <a:rPr sz="24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mudança</a:t>
            </a:r>
            <a:r>
              <a:rPr sz="24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no</a:t>
            </a:r>
            <a:r>
              <a:rPr sz="24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estado</a:t>
            </a:r>
            <a:r>
              <a:rPr sz="24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ou</a:t>
            </a:r>
            <a:r>
              <a:rPr sz="24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na</a:t>
            </a:r>
            <a:r>
              <a:rPr sz="24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condição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4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uma</a:t>
            </a:r>
            <a:r>
              <a:rPr sz="24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instância</a:t>
            </a:r>
            <a:r>
              <a:rPr sz="24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4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uma</a:t>
            </a:r>
            <a:r>
              <a:rPr sz="24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classe</a:t>
            </a:r>
            <a:r>
              <a:rPr sz="24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ou</a:t>
            </a:r>
            <a:r>
              <a:rPr sz="24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seu</a:t>
            </a:r>
            <a:r>
              <a:rPr sz="24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papel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durante</a:t>
            </a:r>
            <a:r>
              <a:rPr sz="24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um</a:t>
            </a:r>
            <a:r>
              <a:rPr sz="24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período</a:t>
            </a:r>
            <a:r>
              <a:rPr sz="24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24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292929"/>
                </a:solidFill>
                <a:latin typeface="Arial"/>
                <a:cs typeface="Arial"/>
              </a:rPr>
              <a:t>tempo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lang="pt-BR" spc="-10"/>
              <a:t>Bibliografia</a:t>
            </a:r>
            <a:endParaRPr lang="pt-BR"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0375" indent="-447675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</a:tabLst>
            </a:pPr>
            <a:r>
              <a:rPr lang="pt-BR"/>
              <a:t>BOOCH,</a:t>
            </a:r>
            <a:r>
              <a:rPr lang="pt-BR" spc="-30"/>
              <a:t> </a:t>
            </a:r>
            <a:r>
              <a:rPr lang="pt-BR"/>
              <a:t>G.,</a:t>
            </a:r>
            <a:r>
              <a:rPr lang="pt-BR" spc="-15"/>
              <a:t> </a:t>
            </a:r>
            <a:r>
              <a:rPr lang="pt-BR"/>
              <a:t>RUMBAUGH,</a:t>
            </a:r>
            <a:r>
              <a:rPr lang="pt-BR" spc="-20"/>
              <a:t> </a:t>
            </a:r>
            <a:r>
              <a:rPr lang="pt-BR" spc="-25"/>
              <a:t>J.,</a:t>
            </a:r>
          </a:p>
          <a:p>
            <a:pPr marL="461009" marR="5080">
              <a:lnSpc>
                <a:spcPct val="100000"/>
              </a:lnSpc>
            </a:pPr>
            <a:r>
              <a:rPr lang="pt-BR"/>
              <a:t>JACOBSON,</a:t>
            </a:r>
            <a:r>
              <a:rPr lang="pt-BR" spc="-35"/>
              <a:t> </a:t>
            </a:r>
            <a:r>
              <a:rPr lang="pt-BR"/>
              <a:t>I. </a:t>
            </a:r>
            <a:r>
              <a:rPr lang="pt-BR" b="1">
                <a:latin typeface="Arial"/>
                <a:cs typeface="Arial"/>
              </a:rPr>
              <a:t>UML,</a:t>
            </a:r>
            <a:r>
              <a:rPr lang="pt-BR" b="1" spc="-25">
                <a:latin typeface="Arial"/>
                <a:cs typeface="Arial"/>
              </a:rPr>
              <a:t> </a:t>
            </a:r>
            <a:r>
              <a:rPr lang="pt-BR" b="1">
                <a:latin typeface="Arial"/>
                <a:cs typeface="Arial"/>
              </a:rPr>
              <a:t>Guia</a:t>
            </a:r>
            <a:r>
              <a:rPr lang="pt-BR" b="1" spc="-35">
                <a:latin typeface="Arial"/>
                <a:cs typeface="Arial"/>
              </a:rPr>
              <a:t> </a:t>
            </a:r>
            <a:r>
              <a:rPr lang="pt-BR" b="1">
                <a:latin typeface="Arial"/>
                <a:cs typeface="Arial"/>
              </a:rPr>
              <a:t>do</a:t>
            </a:r>
            <a:r>
              <a:rPr lang="pt-BR" b="1" spc="-15">
                <a:latin typeface="Arial"/>
                <a:cs typeface="Arial"/>
              </a:rPr>
              <a:t> </a:t>
            </a:r>
            <a:r>
              <a:rPr lang="pt-BR" b="1" spc="-10">
                <a:latin typeface="Arial"/>
                <a:cs typeface="Arial"/>
              </a:rPr>
              <a:t>Usuário</a:t>
            </a:r>
            <a:r>
              <a:rPr lang="pt-BR" spc="-10"/>
              <a:t>. </a:t>
            </a:r>
            <a:r>
              <a:rPr lang="pt-BR"/>
              <a:t>2ª</a:t>
            </a:r>
            <a:r>
              <a:rPr lang="pt-BR" spc="-40"/>
              <a:t> </a:t>
            </a:r>
            <a:r>
              <a:rPr lang="pt-BR"/>
              <a:t>Ed.,</a:t>
            </a:r>
            <a:r>
              <a:rPr lang="pt-BR" spc="-30"/>
              <a:t> </a:t>
            </a:r>
            <a:r>
              <a:rPr lang="pt-BR"/>
              <a:t>Editora</a:t>
            </a:r>
            <a:r>
              <a:rPr lang="pt-BR" spc="-50"/>
              <a:t> </a:t>
            </a:r>
            <a:r>
              <a:rPr lang="pt-BR"/>
              <a:t>Campus,</a:t>
            </a:r>
            <a:r>
              <a:rPr lang="pt-BR" spc="-40"/>
              <a:t> </a:t>
            </a:r>
            <a:r>
              <a:rPr lang="pt-BR" spc="-10"/>
              <a:t>2005.</a:t>
            </a:r>
          </a:p>
          <a:p>
            <a:pPr marL="901065" lvl="1" indent="-438784">
              <a:lnSpc>
                <a:spcPct val="100000"/>
              </a:lnSpc>
              <a:spcBef>
                <a:spcPts val="685"/>
              </a:spcBef>
              <a:buClr>
                <a:srgbClr val="999933"/>
              </a:buClr>
              <a:buSzPct val="64285"/>
              <a:buFont typeface="Wingdings"/>
              <a:buChar char=""/>
              <a:tabLst>
                <a:tab pos="901065" algn="l"/>
              </a:tabLst>
            </a:pPr>
            <a:r>
              <a:rPr lang="pt-BR" sz="2800">
                <a:solidFill>
                  <a:srgbClr val="292929"/>
                </a:solidFill>
                <a:latin typeface="Arial"/>
                <a:cs typeface="Arial"/>
              </a:rPr>
              <a:t>Capítulos</a:t>
            </a:r>
            <a:r>
              <a:rPr lang="pt-BR" sz="2800" spc="-5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lang="pt-BR" sz="2800">
                <a:solidFill>
                  <a:srgbClr val="292929"/>
                </a:solidFill>
                <a:latin typeface="Arial"/>
                <a:cs typeface="Arial"/>
              </a:rPr>
              <a:t>1</a:t>
            </a:r>
            <a:r>
              <a:rPr lang="pt-BR" sz="2800" spc="-45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lang="pt-BR" sz="2800">
                <a:solidFill>
                  <a:srgbClr val="292929"/>
                </a:solidFill>
                <a:latin typeface="Arial"/>
                <a:cs typeface="Arial"/>
              </a:rPr>
              <a:t>e</a:t>
            </a:r>
            <a:r>
              <a:rPr lang="pt-BR" sz="2800" spc="-50">
                <a:solidFill>
                  <a:srgbClr val="292929"/>
                </a:solidFill>
                <a:latin typeface="Arial"/>
                <a:cs typeface="Arial"/>
              </a:rPr>
              <a:t> 2</a:t>
            </a:r>
            <a:endParaRPr lang="pt-BR"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lang="pt-BR"/>
              <a:t>Diagrama</a:t>
            </a:r>
            <a:r>
              <a:rPr lang="pt-BR" spc="-60"/>
              <a:t> </a:t>
            </a:r>
            <a:r>
              <a:rPr lang="pt-BR"/>
              <a:t>de</a:t>
            </a:r>
            <a:r>
              <a:rPr lang="pt-BR" spc="-100"/>
              <a:t> </a:t>
            </a:r>
            <a:r>
              <a:rPr lang="pt-BR"/>
              <a:t>Caso</a:t>
            </a:r>
            <a:r>
              <a:rPr lang="pt-BR" spc="-90"/>
              <a:t> </a:t>
            </a:r>
            <a:r>
              <a:rPr lang="pt-BR"/>
              <a:t>de</a:t>
            </a:r>
            <a:r>
              <a:rPr lang="pt-BR" spc="-105"/>
              <a:t> </a:t>
            </a:r>
            <a:r>
              <a:rPr lang="pt-BR" spc="-25"/>
              <a:t>Uso</a:t>
            </a:r>
            <a:endParaRPr lang="pt-BR"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256791" y="1981936"/>
            <a:ext cx="5801360" cy="41490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60375" indent="-447675">
              <a:lnSpc>
                <a:spcPct val="100000"/>
              </a:lnSpc>
              <a:spcBef>
                <a:spcPts val="865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</a:tabLst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Diagrama</a:t>
            </a:r>
            <a:r>
              <a:rPr sz="3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mais</a:t>
            </a:r>
            <a:r>
              <a:rPr sz="3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geral</a:t>
            </a:r>
            <a:r>
              <a:rPr sz="3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da</a:t>
            </a:r>
            <a:r>
              <a:rPr sz="3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292929"/>
                </a:solidFill>
                <a:latin typeface="Arial"/>
                <a:cs typeface="Arial"/>
              </a:rPr>
              <a:t>UML</a:t>
            </a:r>
            <a:endParaRPr sz="3200">
              <a:latin typeface="Arial"/>
              <a:cs typeface="Arial"/>
            </a:endParaRPr>
          </a:p>
          <a:p>
            <a:pPr marL="460375" marR="5080" indent="-448309">
              <a:lnSpc>
                <a:spcPct val="100000"/>
              </a:lnSpc>
              <a:spcBef>
                <a:spcPts val="770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</a:tabLst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Usado</a:t>
            </a:r>
            <a:r>
              <a:rPr sz="3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geralmente</a:t>
            </a:r>
            <a:r>
              <a:rPr sz="3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na</a:t>
            </a:r>
            <a:r>
              <a:rPr sz="32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fase</a:t>
            </a:r>
            <a:r>
              <a:rPr sz="3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Especificação</a:t>
            </a:r>
            <a:r>
              <a:rPr sz="32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3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Requisitos</a:t>
            </a:r>
            <a:endParaRPr sz="3200">
              <a:latin typeface="Arial"/>
              <a:cs typeface="Arial"/>
            </a:endParaRPr>
          </a:p>
          <a:p>
            <a:pPr marL="460375" indent="-447675">
              <a:lnSpc>
                <a:spcPct val="100000"/>
              </a:lnSpc>
              <a:spcBef>
                <a:spcPts val="770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</a:tabLst>
            </a:pP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Mostra</a:t>
            </a:r>
            <a:endParaRPr sz="3200">
              <a:latin typeface="Arial"/>
              <a:cs typeface="Arial"/>
            </a:endParaRPr>
          </a:p>
          <a:p>
            <a:pPr marL="901065" marR="380365" lvl="1" indent="-439420">
              <a:lnSpc>
                <a:spcPct val="100000"/>
              </a:lnSpc>
              <a:spcBef>
                <a:spcPts val="685"/>
              </a:spcBef>
              <a:buClr>
                <a:srgbClr val="999933"/>
              </a:buClr>
              <a:buSzPct val="64285"/>
              <a:buFont typeface="Wingdings"/>
              <a:buChar char=""/>
              <a:tabLst>
                <a:tab pos="90106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Quais</a:t>
            </a:r>
            <a:r>
              <a:rPr sz="2800" spc="-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usuários</a:t>
            </a:r>
            <a:r>
              <a:rPr sz="2800" spc="-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realizam</a:t>
            </a:r>
            <a:r>
              <a:rPr sz="2800" spc="-8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92929"/>
                </a:solidFill>
                <a:latin typeface="Arial"/>
                <a:cs typeface="Arial"/>
              </a:rPr>
              <a:t>que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funcionalidades</a:t>
            </a:r>
            <a:r>
              <a:rPr sz="2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do</a:t>
            </a:r>
            <a:r>
              <a:rPr sz="2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sistema</a:t>
            </a:r>
            <a:endParaRPr sz="2800">
              <a:latin typeface="Arial"/>
              <a:cs typeface="Arial"/>
            </a:endParaRPr>
          </a:p>
          <a:p>
            <a:pPr marL="901065" marR="184150" lvl="1" indent="-439420">
              <a:lnSpc>
                <a:spcPct val="100000"/>
              </a:lnSpc>
              <a:spcBef>
                <a:spcPts val="675"/>
              </a:spcBef>
              <a:buClr>
                <a:srgbClr val="999933"/>
              </a:buClr>
              <a:buSzPct val="64285"/>
              <a:buFont typeface="Wingdings"/>
              <a:buChar char=""/>
              <a:tabLst>
                <a:tab pos="90106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Alguns</a:t>
            </a:r>
            <a:r>
              <a:rPr sz="2800" spc="-1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relacionamentos</a:t>
            </a:r>
            <a:r>
              <a:rPr sz="2800" spc="-1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entre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estas</a:t>
            </a:r>
            <a:r>
              <a:rPr sz="28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funcionalidades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lang="pt-BR"/>
              <a:t>Diagrama</a:t>
            </a:r>
            <a:r>
              <a:rPr lang="pt-BR" spc="-60"/>
              <a:t> </a:t>
            </a:r>
            <a:r>
              <a:rPr lang="pt-BR"/>
              <a:t>de</a:t>
            </a:r>
            <a:r>
              <a:rPr lang="pt-BR" spc="-100"/>
              <a:t> </a:t>
            </a:r>
            <a:r>
              <a:rPr lang="pt-BR"/>
              <a:t>Caso</a:t>
            </a:r>
            <a:r>
              <a:rPr lang="pt-BR" spc="-90"/>
              <a:t> </a:t>
            </a:r>
            <a:r>
              <a:rPr lang="pt-BR"/>
              <a:t>de</a:t>
            </a:r>
            <a:r>
              <a:rPr lang="pt-BR" spc="-105"/>
              <a:t> </a:t>
            </a:r>
            <a:r>
              <a:rPr lang="pt-BR" spc="-25"/>
              <a:t>Uso</a:t>
            </a:r>
            <a:endParaRPr lang="pt-BR"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404" y="1771590"/>
            <a:ext cx="7435661" cy="49023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lang="pt-BR"/>
              <a:t>Diagrama</a:t>
            </a:r>
            <a:r>
              <a:rPr lang="pt-BR" spc="-80"/>
              <a:t> </a:t>
            </a:r>
            <a:r>
              <a:rPr lang="pt-BR"/>
              <a:t>de</a:t>
            </a:r>
            <a:r>
              <a:rPr lang="pt-BR" spc="-120"/>
              <a:t> </a:t>
            </a:r>
            <a:r>
              <a:rPr lang="pt-BR" spc="-10"/>
              <a:t>Sequência</a:t>
            </a:r>
            <a:endParaRPr lang="pt-BR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155063"/>
            <a:ext cx="7283450" cy="3625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1009" marR="271145" indent="-448309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1009" algn="l"/>
              </a:tabLst>
            </a:pP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Preocupa-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se</a:t>
            </a:r>
            <a:r>
              <a:rPr sz="3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com</a:t>
            </a:r>
            <a:r>
              <a:rPr sz="3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32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ordem</a:t>
            </a:r>
            <a:r>
              <a:rPr sz="3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temporal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em</a:t>
            </a:r>
            <a:r>
              <a:rPr sz="3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que</a:t>
            </a:r>
            <a:r>
              <a:rPr sz="3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as</a:t>
            </a:r>
            <a:r>
              <a:rPr sz="3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mensagens</a:t>
            </a:r>
            <a:r>
              <a:rPr sz="3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são</a:t>
            </a:r>
            <a:r>
              <a:rPr sz="3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trocadas</a:t>
            </a:r>
            <a:endParaRPr sz="3200">
              <a:latin typeface="Arial"/>
              <a:cs typeface="Arial"/>
            </a:endParaRPr>
          </a:p>
          <a:p>
            <a:pPr marL="460375" indent="-447675">
              <a:lnSpc>
                <a:spcPct val="100000"/>
              </a:lnSpc>
              <a:spcBef>
                <a:spcPts val="765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</a:tabLst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Pode</a:t>
            </a:r>
            <a:r>
              <a:rPr sz="3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se</a:t>
            </a:r>
            <a:r>
              <a:rPr sz="3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basear</a:t>
            </a:r>
            <a:r>
              <a:rPr sz="3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em</a:t>
            </a:r>
            <a:r>
              <a:rPr sz="3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um</a:t>
            </a:r>
            <a:r>
              <a:rPr sz="3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Caso</a:t>
            </a:r>
            <a:r>
              <a:rPr sz="3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3200" spc="-25" dirty="0">
                <a:solidFill>
                  <a:srgbClr val="292929"/>
                </a:solidFill>
                <a:latin typeface="Arial"/>
                <a:cs typeface="Arial"/>
              </a:rPr>
              <a:t> Uso</a:t>
            </a:r>
            <a:endParaRPr sz="3200">
              <a:latin typeface="Arial"/>
              <a:cs typeface="Arial"/>
            </a:endParaRPr>
          </a:p>
          <a:p>
            <a:pPr marL="460375" indent="-447675">
              <a:lnSpc>
                <a:spcPct val="100000"/>
              </a:lnSpc>
              <a:spcBef>
                <a:spcPts val="770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</a:tabLst>
            </a:pP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Identifica</a:t>
            </a:r>
            <a:endParaRPr sz="3200">
              <a:latin typeface="Arial"/>
              <a:cs typeface="Arial"/>
            </a:endParaRPr>
          </a:p>
          <a:p>
            <a:pPr marL="901065" marR="5080" lvl="1" indent="-439420">
              <a:lnSpc>
                <a:spcPct val="100000"/>
              </a:lnSpc>
              <a:spcBef>
                <a:spcPts val="690"/>
              </a:spcBef>
              <a:buClr>
                <a:srgbClr val="999933"/>
              </a:buClr>
              <a:buSzPct val="64285"/>
              <a:buFont typeface="Wingdings"/>
              <a:buChar char=""/>
              <a:tabLst>
                <a:tab pos="90106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Os</a:t>
            </a:r>
            <a:r>
              <a:rPr sz="2800" spc="-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eventos</a:t>
            </a:r>
            <a:r>
              <a:rPr sz="28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associados</a:t>
            </a:r>
            <a:r>
              <a:rPr sz="28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8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funcionalidade modelada</a:t>
            </a:r>
            <a:endParaRPr sz="2800">
              <a:latin typeface="Arial"/>
              <a:cs typeface="Arial"/>
            </a:endParaRPr>
          </a:p>
          <a:p>
            <a:pPr marL="901065" lvl="1" indent="-438784">
              <a:lnSpc>
                <a:spcPct val="100000"/>
              </a:lnSpc>
              <a:spcBef>
                <a:spcPts val="675"/>
              </a:spcBef>
              <a:buClr>
                <a:srgbClr val="999933"/>
              </a:buClr>
              <a:buSzPct val="64285"/>
              <a:buFont typeface="Wingdings"/>
              <a:buChar char=""/>
              <a:tabLst>
                <a:tab pos="901065" algn="l"/>
              </a:tabLst>
            </a:pP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O</a:t>
            </a:r>
            <a:r>
              <a:rPr sz="28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ator</a:t>
            </a:r>
            <a:r>
              <a:rPr sz="28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responsável</a:t>
            </a:r>
            <a:r>
              <a:rPr sz="28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por</a:t>
            </a:r>
            <a:r>
              <a:rPr sz="28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29"/>
                </a:solidFill>
                <a:latin typeface="Arial"/>
                <a:cs typeface="Arial"/>
              </a:rPr>
              <a:t>este</a:t>
            </a:r>
            <a:r>
              <a:rPr sz="28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92929"/>
                </a:solidFill>
                <a:latin typeface="Arial"/>
                <a:cs typeface="Arial"/>
              </a:rPr>
              <a:t>evento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lang="pt-BR"/>
              <a:t>Diagrama</a:t>
            </a:r>
            <a:r>
              <a:rPr lang="pt-BR" spc="-80"/>
              <a:t> </a:t>
            </a:r>
            <a:r>
              <a:rPr lang="pt-BR"/>
              <a:t>de</a:t>
            </a:r>
            <a:r>
              <a:rPr lang="pt-BR" spc="-120"/>
              <a:t> </a:t>
            </a:r>
            <a:r>
              <a:rPr lang="pt-BR" spc="-10"/>
              <a:t>Sequência</a:t>
            </a:r>
            <a:endParaRPr lang="pt-BR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545" y="2146109"/>
            <a:ext cx="8673547" cy="40806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lang="pt-BR"/>
              <a:t>Diagrama</a:t>
            </a:r>
            <a:r>
              <a:rPr lang="pt-BR" spc="-80"/>
              <a:t> </a:t>
            </a:r>
            <a:r>
              <a:rPr lang="pt-BR"/>
              <a:t>de</a:t>
            </a:r>
            <a:r>
              <a:rPr lang="pt-BR" spc="-120"/>
              <a:t> </a:t>
            </a:r>
            <a:r>
              <a:rPr lang="pt-BR" spc="-10"/>
              <a:t>Classes</a:t>
            </a:r>
            <a:endParaRPr lang="pt-BR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2058136"/>
            <a:ext cx="6676390" cy="38303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460375" indent="-447675">
              <a:lnSpc>
                <a:spcPct val="100000"/>
              </a:lnSpc>
              <a:spcBef>
                <a:spcPts val="865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</a:tabLst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Diagrama</a:t>
            </a:r>
            <a:r>
              <a:rPr sz="32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mais</a:t>
            </a:r>
            <a:r>
              <a:rPr sz="3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utilizado</a:t>
            </a:r>
            <a:r>
              <a:rPr sz="3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da</a:t>
            </a:r>
            <a:r>
              <a:rPr sz="3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292929"/>
                </a:solidFill>
                <a:latin typeface="Arial"/>
                <a:cs typeface="Arial"/>
              </a:rPr>
              <a:t>UML</a:t>
            </a:r>
            <a:endParaRPr sz="3200">
              <a:latin typeface="Arial"/>
              <a:cs typeface="Arial"/>
            </a:endParaRPr>
          </a:p>
          <a:p>
            <a:pPr marL="460375" marR="5080" indent="-448309">
              <a:lnSpc>
                <a:spcPct val="100000"/>
              </a:lnSpc>
              <a:spcBef>
                <a:spcPts val="770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</a:tabLst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Serve</a:t>
            </a:r>
            <a:r>
              <a:rPr sz="3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3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apoio</a:t>
            </a:r>
            <a:r>
              <a:rPr sz="3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para</a:t>
            </a:r>
            <a:r>
              <a:rPr sz="32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3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maioria</a:t>
            </a:r>
            <a:r>
              <a:rPr sz="32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292929"/>
                </a:solidFill>
                <a:latin typeface="Arial"/>
                <a:cs typeface="Arial"/>
              </a:rPr>
              <a:t>dos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outros</a:t>
            </a:r>
            <a:r>
              <a:rPr sz="3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diagramas</a:t>
            </a:r>
            <a:endParaRPr sz="3200">
              <a:latin typeface="Arial"/>
              <a:cs typeface="Arial"/>
            </a:endParaRPr>
          </a:p>
          <a:p>
            <a:pPr marL="460375" marR="184785" indent="-448309">
              <a:lnSpc>
                <a:spcPct val="100000"/>
              </a:lnSpc>
              <a:spcBef>
                <a:spcPts val="770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</a:tabLst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Define</a:t>
            </a:r>
            <a:r>
              <a:rPr sz="32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3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estrutura</a:t>
            </a:r>
            <a:r>
              <a:rPr sz="3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das</a:t>
            </a:r>
            <a:r>
              <a:rPr sz="32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classes</a:t>
            </a:r>
            <a:r>
              <a:rPr sz="3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292929"/>
                </a:solidFill>
                <a:latin typeface="Arial"/>
                <a:cs typeface="Arial"/>
              </a:rPr>
              <a:t>do </a:t>
            </a: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sistema</a:t>
            </a:r>
            <a:endParaRPr sz="3200">
              <a:latin typeface="Arial"/>
              <a:cs typeface="Arial"/>
            </a:endParaRPr>
          </a:p>
          <a:p>
            <a:pPr marL="460375" marR="544830" indent="-448309">
              <a:lnSpc>
                <a:spcPct val="100000"/>
              </a:lnSpc>
              <a:spcBef>
                <a:spcPts val="765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</a:tabLst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Estabelece</a:t>
            </a:r>
            <a:r>
              <a:rPr sz="3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como</a:t>
            </a:r>
            <a:r>
              <a:rPr sz="3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as</a:t>
            </a:r>
            <a:r>
              <a:rPr sz="32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classes</a:t>
            </a:r>
            <a:r>
              <a:rPr sz="32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292929"/>
                </a:solidFill>
                <a:latin typeface="Arial"/>
                <a:cs typeface="Arial"/>
              </a:rPr>
              <a:t>se </a:t>
            </a: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relacionam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/>
              <a:t>Diagrama</a:t>
            </a:r>
            <a:r>
              <a:rPr lang="pt-BR" spc="-80"/>
              <a:t> </a:t>
            </a:r>
            <a:r>
              <a:rPr lang="pt-BR"/>
              <a:t>de</a:t>
            </a:r>
            <a:r>
              <a:rPr lang="pt-BR" spc="-120"/>
              <a:t> </a:t>
            </a:r>
            <a:r>
              <a:rPr lang="pt-BR" spc="-10"/>
              <a:t>Classes</a:t>
            </a:r>
            <a:endParaRPr lang="pt-BR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01" y="2209966"/>
            <a:ext cx="8923680" cy="37334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95"/>
              </a:spcBef>
            </a:pPr>
            <a:r>
              <a:rPr lang="pt-BR"/>
              <a:t>Diagrama</a:t>
            </a:r>
            <a:r>
              <a:rPr lang="pt-BR" spc="-80"/>
              <a:t> </a:t>
            </a:r>
            <a:r>
              <a:rPr lang="pt-BR"/>
              <a:t>de</a:t>
            </a:r>
            <a:r>
              <a:rPr lang="pt-BR" spc="-120"/>
              <a:t> </a:t>
            </a:r>
            <a:r>
              <a:rPr lang="pt-BR" spc="-10"/>
              <a:t>Objetos</a:t>
            </a:r>
            <a:endParaRPr lang="pt-BR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75791" y="2536063"/>
            <a:ext cx="7106920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0375" marR="1111885" indent="-448309">
              <a:lnSpc>
                <a:spcPct val="100000"/>
              </a:lnSpc>
              <a:spcBef>
                <a:spcPts val="105"/>
              </a:spcBef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</a:tabLst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Complemento</a:t>
            </a:r>
            <a:r>
              <a:rPr sz="32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do</a:t>
            </a:r>
            <a:r>
              <a:rPr sz="3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Diagrama</a:t>
            </a:r>
            <a:r>
              <a:rPr sz="32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292929"/>
                </a:solidFill>
                <a:latin typeface="Arial"/>
                <a:cs typeface="Arial"/>
              </a:rPr>
              <a:t>de </a:t>
            </a: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Classes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buClr>
                <a:srgbClr val="CC9900"/>
              </a:buClr>
              <a:buFont typeface="Wingdings"/>
              <a:buChar char=""/>
            </a:pPr>
            <a:endParaRPr sz="3200">
              <a:latin typeface="Arial"/>
              <a:cs typeface="Arial"/>
            </a:endParaRPr>
          </a:p>
          <a:p>
            <a:pPr marL="460375" marR="5080" indent="-448309">
              <a:lnSpc>
                <a:spcPct val="100000"/>
              </a:lnSpc>
              <a:buClr>
                <a:srgbClr val="CC9900"/>
              </a:buClr>
              <a:buSzPct val="70312"/>
              <a:buFont typeface="Wingdings"/>
              <a:buChar char=""/>
              <a:tabLst>
                <a:tab pos="460375" algn="l"/>
              </a:tabLst>
            </a:pP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Exibe</a:t>
            </a:r>
            <a:r>
              <a:rPr sz="3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os</a:t>
            </a:r>
            <a:r>
              <a:rPr sz="3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valores</a:t>
            </a:r>
            <a:r>
              <a:rPr sz="3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armazenados</a:t>
            </a:r>
            <a:r>
              <a:rPr sz="32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292929"/>
                </a:solidFill>
                <a:latin typeface="Arial"/>
                <a:cs typeface="Arial"/>
              </a:rPr>
              <a:t>pelos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objetos</a:t>
            </a:r>
            <a:r>
              <a:rPr sz="3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3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um</a:t>
            </a:r>
            <a:r>
              <a:rPr sz="3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Diagrama</a:t>
            </a:r>
            <a:r>
              <a:rPr sz="32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292929"/>
                </a:solidFill>
                <a:latin typeface="Arial"/>
                <a:cs typeface="Arial"/>
              </a:rPr>
              <a:t>de</a:t>
            </a:r>
            <a:r>
              <a:rPr sz="32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292929"/>
                </a:solidFill>
                <a:latin typeface="Arial"/>
                <a:cs typeface="Arial"/>
              </a:rPr>
              <a:t>Classes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3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1257413BD48E641BA1421E0FCA7F461" ma:contentTypeVersion="4" ma:contentTypeDescription="Crie um novo documento." ma:contentTypeScope="" ma:versionID="06a9cf32ad60135fb2e5d860f37d0bb4">
  <xsd:schema xmlns:xsd="http://www.w3.org/2001/XMLSchema" xmlns:xs="http://www.w3.org/2001/XMLSchema" xmlns:p="http://schemas.microsoft.com/office/2006/metadata/properties" xmlns:ns2="e574d9e8-c52d-47d3-9c99-4eab339e383d" targetNamespace="http://schemas.microsoft.com/office/2006/metadata/properties" ma:root="true" ma:fieldsID="cce7a92e92e0ec37b53941d563091f38" ns2:_="">
    <xsd:import namespace="e574d9e8-c52d-47d3-9c99-4eab339e38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4d9e8-c52d-47d3-9c99-4eab339e38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A15E39-8414-48FE-B0E8-94D6DAC4C34F}"/>
</file>

<file path=customXml/itemProps2.xml><?xml version="1.0" encoding="utf-8"?>
<ds:datastoreItem xmlns:ds="http://schemas.openxmlformats.org/officeDocument/2006/customXml" ds:itemID="{17A6158F-9906-430E-90E9-BEC037CE9DBD}"/>
</file>

<file path=customXml/itemProps3.xml><?xml version="1.0" encoding="utf-8"?>
<ds:datastoreItem xmlns:ds="http://schemas.openxmlformats.org/officeDocument/2006/customXml" ds:itemID="{BAC3662E-3B07-4E30-AFF7-4A04BBD1A14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426</Words>
  <Application>Microsoft Office PowerPoint</Application>
  <PresentationFormat>Apresentação na tela (4:3)</PresentationFormat>
  <Paragraphs>94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Resumo dos Diagramas UML</vt:lpstr>
      <vt:lpstr>Nove Diagramas UML</vt:lpstr>
      <vt:lpstr>Diagrama de Caso de Uso</vt:lpstr>
      <vt:lpstr>Diagrama de Caso de Uso</vt:lpstr>
      <vt:lpstr>Diagrama de Sequência</vt:lpstr>
      <vt:lpstr>Diagrama de Sequência</vt:lpstr>
      <vt:lpstr>Diagrama de Classes</vt:lpstr>
      <vt:lpstr>Diagrama de Classes</vt:lpstr>
      <vt:lpstr>Diagrama de Objetos</vt:lpstr>
      <vt:lpstr>Diagrama de Objetos</vt:lpstr>
      <vt:lpstr>Diagrama de Comunicação</vt:lpstr>
      <vt:lpstr>Diagrama de Comunicação</vt:lpstr>
      <vt:lpstr>Diagrama de Estados</vt:lpstr>
      <vt:lpstr>Diagrama de Estados</vt:lpstr>
      <vt:lpstr>Diagrama de Atividades</vt:lpstr>
      <vt:lpstr>Diagrama de Atividades</vt:lpstr>
      <vt:lpstr>Diagrama de Componentes</vt:lpstr>
      <vt:lpstr>Diagrama de Componentes</vt:lpstr>
      <vt:lpstr>Diagrama de Implantação</vt:lpstr>
      <vt:lpstr>Diagrama de Implantação</vt:lpstr>
      <vt:lpstr>Outros diagramas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Egydio</dc:creator>
  <cp:lastModifiedBy>ANTONIO GRACA</cp:lastModifiedBy>
  <cp:revision>1</cp:revision>
  <dcterms:created xsi:type="dcterms:W3CDTF">2024-10-23T17:29:22Z</dcterms:created>
  <dcterms:modified xsi:type="dcterms:W3CDTF">2024-10-23T17:31:58Z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2024-10-23T00:00:00Z</vt:filetime>
  </property>
  <property fmtid="{D5CDD505-2E9C-101B-9397-08002B2CF9AE}" pid="5" name="Producer">
    <vt:lpwstr>Microsoft® PowerPoint® 2013</vt:lpwstr>
  </property>
  <property fmtid="{D5CDD505-2E9C-101B-9397-08002B2CF9AE}" pid="6" name="ContentTypeId">
    <vt:lpwstr>0x010100B1257413BD48E641BA1421E0FCA7F461</vt:lpwstr>
  </property>
</Properties>
</file>