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Proxima Nova"/>
      <p:regular r:id="rId37"/>
      <p:bold r:id="rId38"/>
      <p:italic r:id="rId39"/>
      <p:boldItalic r:id="rId40"/>
    </p:embeddedFont>
    <p:embeddedFont>
      <p:font typeface="Alfa Slab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6.xml"/><Relationship Id="rId41" Type="http://schemas.openxmlformats.org/officeDocument/2006/relationships/font" Target="fonts/AlfaSlabOne-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roximaNova-italic.fntdata"/><Relationship Id="rId16" Type="http://schemas.openxmlformats.org/officeDocument/2006/relationships/slide" Target="slides/slide12.xml"/><Relationship Id="rId38" Type="http://schemas.openxmlformats.org/officeDocument/2006/relationships/font" Target="fonts/ProximaNov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4.png"/><Relationship Id="rId4" Type="http://schemas.openxmlformats.org/officeDocument/2006/relationships/image" Target="../media/image0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599" cy="1957799"/>
          </a:xfrm>
          <a:prstGeom prst="rect">
            <a:avLst/>
          </a:prstGeom>
        </p:spPr>
        <p:txBody>
          <a:bodyPr anchorCtr="0" anchor="b" bIns="91425" lIns="91425" rIns="91425" tIns="91425">
            <a:noAutofit/>
          </a:bodyPr>
          <a:lstStyle/>
          <a:p>
            <a:pPr lvl="0">
              <a:spcBef>
                <a:spcPts val="0"/>
              </a:spcBef>
              <a:buNone/>
            </a:pPr>
            <a:r>
              <a:rPr lang="es-419" sz="3600"/>
              <a:t>Duplicate Bug Report Detection with a combination of Text Retrieval and Topic Modeling</a:t>
            </a:r>
          </a:p>
        </p:txBody>
      </p:sp>
      <p:sp>
        <p:nvSpPr>
          <p:cNvPr id="57" name="Shape 57"/>
          <p:cNvSpPr txBox="1"/>
          <p:nvPr>
            <p:ph idx="1" type="subTitle"/>
          </p:nvPr>
        </p:nvSpPr>
        <p:spPr>
          <a:xfrm>
            <a:off x="311700" y="3165823"/>
            <a:ext cx="8520599" cy="733499"/>
          </a:xfrm>
          <a:prstGeom prst="rect">
            <a:avLst/>
          </a:prstGeom>
        </p:spPr>
        <p:txBody>
          <a:bodyPr anchorCtr="0" anchor="t" bIns="91425" lIns="91425" rIns="91425" tIns="91425">
            <a:noAutofit/>
          </a:bodyPr>
          <a:lstStyle/>
          <a:p>
            <a:pPr lvl="0" rtl="0">
              <a:spcBef>
                <a:spcPts val="0"/>
              </a:spcBef>
              <a:buNone/>
            </a:pPr>
            <a:r>
              <a:rPr lang="es-419"/>
              <a:t>Nguyen, Lo, Sun</a:t>
            </a:r>
          </a:p>
          <a:p>
            <a:pPr lvl="0" rtl="0">
              <a:spcBef>
                <a:spcPts val="0"/>
              </a:spcBef>
              <a:buNone/>
            </a:pPr>
            <a:r>
              <a:t/>
            </a:r>
            <a:endParaRPr/>
          </a:p>
          <a:p>
            <a:pPr lvl="0">
              <a:spcBef>
                <a:spcPts val="0"/>
              </a:spcBef>
              <a:buNone/>
            </a:pPr>
            <a:r>
              <a:rPr lang="es-419"/>
              <a:t>Presented by Eduardo Jaime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Representation of a Topic k</a:t>
            </a:r>
          </a:p>
        </p:txBody>
      </p:sp>
      <p:pic>
        <p:nvPicPr>
          <p:cNvPr id="111" name="Shape 111"/>
          <p:cNvPicPr preferRelativeResize="0"/>
          <p:nvPr/>
        </p:nvPicPr>
        <p:blipFill>
          <a:blip r:embed="rId3">
            <a:alphaModFix/>
          </a:blip>
          <a:stretch>
            <a:fillRect/>
          </a:stretch>
        </p:blipFill>
        <p:spPr>
          <a:xfrm>
            <a:off x="1635875" y="1417625"/>
            <a:ext cx="6010275" cy="3695700"/>
          </a:xfrm>
          <a:prstGeom prst="rect">
            <a:avLst/>
          </a:prstGeom>
          <a:noFill/>
          <a:ln>
            <a:noFill/>
          </a:ln>
        </p:spPr>
      </p:pic>
      <p:sp>
        <p:nvSpPr>
          <p:cNvPr id="112" name="Shape 112"/>
          <p:cNvSpPr txBox="1"/>
          <p:nvPr>
            <p:ph idx="1" type="body"/>
          </p:nvPr>
        </p:nvSpPr>
        <p:spPr>
          <a:xfrm>
            <a:off x="311700" y="1152475"/>
            <a:ext cx="8520599" cy="371400"/>
          </a:xfrm>
          <a:prstGeom prst="rect">
            <a:avLst/>
          </a:prstGeom>
        </p:spPr>
        <p:txBody>
          <a:bodyPr anchorCtr="0" anchor="t" bIns="91425" lIns="91425" rIns="91425" tIns="91425">
            <a:noAutofit/>
          </a:bodyPr>
          <a:lstStyle/>
          <a:p>
            <a:pPr lvl="0" rtl="0">
              <a:spcBef>
                <a:spcPts val="0"/>
              </a:spcBef>
              <a:buNone/>
            </a:pPr>
            <a:r>
              <a:rPr lang="es-419"/>
              <a:t>All the vectors for K topics from the per-topic word distribution matrix: (ϕ)</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Bug Report Modeling</a:t>
            </a:r>
          </a:p>
        </p:txBody>
      </p:sp>
      <p:sp>
        <p:nvSpPr>
          <p:cNvPr id="118" name="Shape 11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All texts from the description and summaries in a bug report are extracted to form the words of the textual document b, which describes a technical issue.</a:t>
            </a: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119" name="Shape 119"/>
          <p:cNvPicPr preferRelativeResize="0"/>
          <p:nvPr/>
        </p:nvPicPr>
        <p:blipFill>
          <a:blip r:embed="rId3">
            <a:alphaModFix/>
          </a:blip>
          <a:stretch>
            <a:fillRect/>
          </a:stretch>
        </p:blipFill>
        <p:spPr>
          <a:xfrm>
            <a:off x="1366773" y="1894275"/>
            <a:ext cx="6056699" cy="31336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Bug Report Modeling</a:t>
            </a:r>
          </a:p>
        </p:txBody>
      </p:sp>
      <p:sp>
        <p:nvSpPr>
          <p:cNvPr id="125" name="Shape 12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Document b contains Nb words, each document has two parameters associated:</a:t>
            </a:r>
          </a:p>
          <a:p>
            <a:pPr lvl="0" rtl="0">
              <a:spcBef>
                <a:spcPts val="0"/>
              </a:spcBef>
              <a:buNone/>
            </a:pPr>
            <a:r>
              <a:rPr b="1" lang="es-419"/>
              <a:t>Topic Assignment Vector </a:t>
            </a:r>
            <a:r>
              <a:rPr lang="es-419"/>
              <a:t>zb. Each Nb position in b describes one topic. zb for b has the length of Nb.</a:t>
            </a:r>
          </a:p>
          <a:p>
            <a:pPr lvl="0" rtl="0">
              <a:spcBef>
                <a:spcPts val="0"/>
              </a:spcBef>
              <a:buNone/>
            </a:pPr>
            <a:r>
              <a:rPr b="1" lang="es-419"/>
              <a:t>Topic Proportion</a:t>
            </a:r>
            <a:r>
              <a:rPr lang="es-419"/>
              <a:t> θb. b can describe multiple topics. LDA associates a topic proportion to each document b to represent the significance of all topics in b.</a:t>
            </a:r>
          </a:p>
          <a:p>
            <a:pPr lvl="0" rtl="0">
              <a:spcBef>
                <a:spcPts val="0"/>
              </a:spcBef>
              <a:buNone/>
            </a:pPr>
            <a:r>
              <a:rPr lang="es-419"/>
              <a:t>This is a vector with K elements, with a value [0-1]. As an example:</a:t>
            </a:r>
          </a:p>
          <a:p>
            <a:pPr lvl="0" rtl="0">
              <a:spcBef>
                <a:spcPts val="0"/>
              </a:spcBef>
              <a:buNone/>
            </a:pPr>
            <a:r>
              <a:rPr i="1" lang="es-419"/>
              <a:t>if θb = [0.20, 0.24, 0.12, ...], 20% of all words in b are about file editing, 24% are about file versioning, and so on totalling 100%.</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T-Model for Duplicate Bug Reports</a:t>
            </a:r>
          </a:p>
        </p:txBody>
      </p:sp>
      <p:sp>
        <p:nvSpPr>
          <p:cNvPr id="131" name="Shape 13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Novel topic model developed by the authors.</a:t>
            </a:r>
          </a:p>
          <a:p>
            <a:pPr lvl="0" rtl="0">
              <a:spcBef>
                <a:spcPts val="0"/>
              </a:spcBef>
              <a:buNone/>
            </a:pPr>
            <a:r>
              <a:rPr lang="es-419"/>
              <a:t>Each bug report b is modeled by a LDA, represented with 3 variables:</a:t>
            </a:r>
          </a:p>
          <a:p>
            <a:pPr lvl="0" rtl="0">
              <a:spcBef>
                <a:spcPts val="0"/>
              </a:spcBef>
              <a:buNone/>
            </a:pPr>
            <a:r>
              <a:rPr lang="es-419"/>
              <a:t>Topic proportion θb, topic assignment (zbi), and word selection (ϕ).</a:t>
            </a:r>
          </a:p>
          <a:p>
            <a:pPr lvl="0" rtl="0">
              <a:spcBef>
                <a:spcPts val="0"/>
              </a:spcBef>
              <a:buNone/>
            </a:pPr>
            <a:r>
              <a:rPr lang="es-419"/>
              <a:t>zbi is generated based on θb, then a word wb is generated based on topic assignment (zbi), and word selection (ϕ) for that corresponding topic.</a:t>
            </a:r>
          </a:p>
          <a:p>
            <a:pPr lvl="0" rtl="0">
              <a:spcBef>
                <a:spcPts val="0"/>
              </a:spcBef>
              <a:buNone/>
            </a:pPr>
            <a:r>
              <a:rPr lang="es-419"/>
              <a:t>Shared technical issues F are considered as topics and its topic proportion/distribution denoted by θF.</a:t>
            </a: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4000500" y="0"/>
            <a:ext cx="5143500" cy="5143500"/>
          </a:xfrm>
          <a:prstGeom prst="rect">
            <a:avLst/>
          </a:prstGeom>
          <a:noFill/>
          <a:ln>
            <a:noFill/>
          </a:ln>
        </p:spPr>
      </p:pic>
      <p:sp>
        <p:nvSpPr>
          <p:cNvPr id="137" name="Shape 137"/>
          <p:cNvSpPr txBox="1"/>
          <p:nvPr>
            <p:ph idx="1" type="body"/>
          </p:nvPr>
        </p:nvSpPr>
        <p:spPr>
          <a:xfrm>
            <a:off x="311700" y="1170500"/>
            <a:ext cx="4176299" cy="3839100"/>
          </a:xfrm>
          <a:prstGeom prst="rect">
            <a:avLst/>
          </a:prstGeom>
        </p:spPr>
        <p:txBody>
          <a:bodyPr anchorCtr="0" anchor="t" bIns="91425" lIns="91425" rIns="91425" tIns="91425">
            <a:noAutofit/>
          </a:bodyPr>
          <a:lstStyle/>
          <a:p>
            <a:pPr indent="-228600" lvl="0" marL="457200" rtl="0">
              <a:spcBef>
                <a:spcPts val="0"/>
              </a:spcBef>
            </a:pPr>
            <a:r>
              <a:rPr lang="es-419"/>
              <a:t>b1,..., bM denote M duplicate bug reports for the shared technical issue F.</a:t>
            </a:r>
            <a:br>
              <a:rPr lang="es-419"/>
            </a:br>
          </a:p>
          <a:p>
            <a:pPr indent="-228600" lvl="0" marL="457200" rtl="0">
              <a:spcBef>
                <a:spcPts val="0"/>
              </a:spcBef>
            </a:pPr>
            <a:r>
              <a:rPr lang="es-419"/>
              <a:t>Those M reports describe that technical topic as well as their own local topics.</a:t>
            </a:r>
            <a:br>
              <a:rPr lang="es-419"/>
            </a:br>
          </a:p>
          <a:p>
            <a:pPr indent="-228600" lvl="0" marL="457200" rtl="0">
              <a:spcBef>
                <a:spcPts val="0"/>
              </a:spcBef>
            </a:pPr>
            <a:r>
              <a:rPr lang="es-419"/>
              <a:t>Local topics for each report bi are modeled by the topic proportion θbi</a:t>
            </a:r>
          </a:p>
          <a:p>
            <a:pPr lvl="0" rtl="0">
              <a:spcBef>
                <a:spcPts val="0"/>
              </a:spcBef>
              <a:buNone/>
            </a:pPr>
            <a:r>
              <a:t/>
            </a:r>
            <a:endParaRPr/>
          </a:p>
        </p:txBody>
      </p:sp>
      <p:sp>
        <p:nvSpPr>
          <p:cNvPr id="138" name="Shape 13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T-Model Example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4000500" y="0"/>
            <a:ext cx="5143500" cy="5143500"/>
          </a:xfrm>
          <a:prstGeom prst="rect">
            <a:avLst/>
          </a:prstGeom>
          <a:noFill/>
          <a:ln>
            <a:noFill/>
          </a:ln>
        </p:spPr>
      </p:pic>
      <p:sp>
        <p:nvSpPr>
          <p:cNvPr id="144" name="Shape 144"/>
          <p:cNvSpPr txBox="1"/>
          <p:nvPr>
            <p:ph idx="1" type="body"/>
          </p:nvPr>
        </p:nvSpPr>
        <p:spPr>
          <a:xfrm>
            <a:off x="311700" y="1170500"/>
            <a:ext cx="4176299" cy="3839100"/>
          </a:xfrm>
          <a:prstGeom prst="rect">
            <a:avLst/>
          </a:prstGeom>
        </p:spPr>
        <p:txBody>
          <a:bodyPr anchorCtr="0" anchor="t" bIns="91425" lIns="91425" rIns="91425" tIns="91425">
            <a:noAutofit/>
          </a:bodyPr>
          <a:lstStyle/>
          <a:p>
            <a:pPr indent="-228600" lvl="0" marL="457200" rtl="0">
              <a:spcBef>
                <a:spcPts val="0"/>
              </a:spcBef>
            </a:pPr>
            <a:r>
              <a:rPr lang="es-419"/>
              <a:t>Combined topic proportion θ*bi for a bug report bi is a combination of its local topic proportion θbi and θF</a:t>
            </a:r>
          </a:p>
          <a:p>
            <a:pPr indent="457200" lvl="0" rtl="0">
              <a:spcBef>
                <a:spcPts val="0"/>
              </a:spcBef>
              <a:buNone/>
            </a:pPr>
            <a:r>
              <a:rPr lang="es-419"/>
              <a:t>θbi = θbi × θF (Hadamard product)</a:t>
            </a:r>
          </a:p>
          <a:p>
            <a:pPr indent="-228600" lvl="0" marL="457200" rtl="0">
              <a:spcBef>
                <a:spcPts val="0"/>
              </a:spcBef>
            </a:pPr>
            <a:r>
              <a:rPr lang="es-419"/>
              <a:t>If a topic k has high proportion in both θbi and θF , it also has a high proportion in θ*bi . </a:t>
            </a:r>
          </a:p>
          <a:p>
            <a:pPr lvl="0" rtl="0">
              <a:spcBef>
                <a:spcPts val="0"/>
              </a:spcBef>
              <a:buNone/>
            </a:pPr>
            <a:r>
              <a:t/>
            </a:r>
            <a:endParaRPr/>
          </a:p>
        </p:txBody>
      </p:sp>
      <p:sp>
        <p:nvSpPr>
          <p:cNvPr id="145" name="Shape 14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T-Model Example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4000500" y="0"/>
            <a:ext cx="5143500" cy="5143500"/>
          </a:xfrm>
          <a:prstGeom prst="rect">
            <a:avLst/>
          </a:prstGeom>
          <a:noFill/>
          <a:ln>
            <a:noFill/>
          </a:ln>
        </p:spPr>
      </p:pic>
      <p:sp>
        <p:nvSpPr>
          <p:cNvPr id="151" name="Shape 151"/>
          <p:cNvSpPr txBox="1"/>
          <p:nvPr>
            <p:ph idx="1" type="body"/>
          </p:nvPr>
        </p:nvSpPr>
        <p:spPr>
          <a:xfrm>
            <a:off x="311700" y="1170500"/>
            <a:ext cx="4176299" cy="3839100"/>
          </a:xfrm>
          <a:prstGeom prst="rect">
            <a:avLst/>
          </a:prstGeom>
        </p:spPr>
        <p:txBody>
          <a:bodyPr anchorCtr="0" anchor="t" bIns="91425" lIns="91425" rIns="91425" tIns="91425">
            <a:noAutofit/>
          </a:bodyPr>
          <a:lstStyle/>
          <a:p>
            <a:pPr indent="-228600" lvl="0" marL="457200" rtl="0">
              <a:spcBef>
                <a:spcPts val="0"/>
              </a:spcBef>
            </a:pPr>
            <a:r>
              <a:rPr lang="es-419"/>
              <a:t>Hyper parameters: α (uniform Dirichlet prior on topic distributions θbi and θF) and β (uniform Dirichlet prior on the per-topic word selection distribution ϕ)</a:t>
            </a:r>
            <a:br>
              <a:rPr lang="es-419"/>
            </a:br>
          </a:p>
          <a:p>
            <a:pPr indent="-228600" lvl="0" marL="457200" rtl="0">
              <a:spcBef>
                <a:spcPts val="0"/>
              </a:spcBef>
            </a:pPr>
            <a:r>
              <a:rPr lang="es-419"/>
              <a:t>The parameters of the T-Model can be learned from training stage and then used in predicting stage to estimate the topics of bug reports and to detect the duplicate ones.</a:t>
            </a:r>
          </a:p>
          <a:p>
            <a:pPr lvl="0" rtl="0">
              <a:spcBef>
                <a:spcPts val="0"/>
              </a:spcBef>
              <a:buNone/>
            </a:pPr>
            <a:r>
              <a:t/>
            </a:r>
            <a:endParaRPr/>
          </a:p>
          <a:p>
            <a:pPr lvl="0" rtl="0">
              <a:spcBef>
                <a:spcPts val="0"/>
              </a:spcBef>
              <a:buNone/>
            </a:pPr>
            <a:r>
              <a:t/>
            </a:r>
            <a:endParaRPr/>
          </a:p>
        </p:txBody>
      </p:sp>
      <p:sp>
        <p:nvSpPr>
          <p:cNvPr id="152" name="Shape 15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T-Model Example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Training</a:t>
            </a:r>
          </a:p>
        </p:txBody>
      </p:sp>
      <p:sp>
        <p:nvSpPr>
          <p:cNvPr id="158" name="Shape 15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DBTM will be trained from historical data including bug reports and their duplication information. </a:t>
            </a:r>
          </a:p>
          <a:p>
            <a:pPr lvl="0" rtl="0">
              <a:spcBef>
                <a:spcPts val="0"/>
              </a:spcBef>
              <a:buNone/>
            </a:pPr>
            <a:r>
              <a:rPr lang="es-419"/>
              <a:t>The observed words of bug reports and duplicate relations among them will be used to estimate the topic assignment vectors of all bug reports, the topic proportion of the shared technical issue(s), and the local topic proportions of the bug reports.</a:t>
            </a:r>
          </a:p>
          <a:p>
            <a:pPr lvl="0" rtl="0">
              <a:spcBef>
                <a:spcPts val="0"/>
              </a:spcBef>
              <a:buNone/>
            </a:pPr>
            <a:r>
              <a:rPr lang="es-419"/>
              <a:t>The variables will be trained to make the model fit most with both the report contents and the duplicate relations.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Prediction</a:t>
            </a:r>
          </a:p>
        </p:txBody>
      </p:sp>
      <p:sp>
        <p:nvSpPr>
          <p:cNvPr id="164" name="Shape 16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Apply DBTM to a new bug report bnew.</a:t>
            </a:r>
          </a:p>
          <a:p>
            <a:pPr lvl="0" rtl="0">
              <a:spcBef>
                <a:spcPts val="0"/>
              </a:spcBef>
              <a:buNone/>
            </a:pPr>
            <a:r>
              <a:rPr lang="es-419"/>
              <a:t>It uses the trained parameters to estimate the topic proportion θbnew of bnew. θbnew is used to find groups of duplicate bug reports which could share technical issue(s), i.e having high topic proportion similarity, and therefore are potentially duplicate of bnew.</a:t>
            </a:r>
          </a:p>
          <a:p>
            <a:pPr lvl="0" rtl="0">
              <a:spcBef>
                <a:spcPts val="0"/>
              </a:spcBef>
              <a:buNone/>
            </a:pPr>
            <a:r>
              <a:rPr lang="es-419"/>
              <a:t>Finally, all duplicate report groups Gjs are ranked, and the top-k most similar groups are shown to bug triagers to check for potential duplications for bnew</a:t>
            </a:r>
          </a:p>
          <a:p>
            <a:pPr lvl="0" rt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BM25F for Textual Similarity Measure</a:t>
            </a:r>
          </a:p>
        </p:txBody>
      </p:sp>
      <p:sp>
        <p:nvSpPr>
          <p:cNvPr id="170" name="Shape 17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BM25F is an advanced document similarity function based on weighted word vectors.</a:t>
            </a:r>
          </a:p>
          <a:p>
            <a:pPr lvl="0" rtl="0">
              <a:spcBef>
                <a:spcPts val="0"/>
              </a:spcBef>
              <a:buNone/>
            </a:pPr>
            <a:r>
              <a:rPr lang="es-419"/>
              <a:t>Retrieves structured documents composed of several fields.</a:t>
            </a:r>
          </a:p>
          <a:p>
            <a:pPr lvl="0" rtl="0">
              <a:spcBef>
                <a:spcPts val="0"/>
              </a:spcBef>
              <a:buNone/>
            </a:pPr>
            <a:r>
              <a:rPr lang="es-419"/>
              <a:t>Each field correspond to a word vector (bag of words).</a:t>
            </a:r>
          </a:p>
          <a:p>
            <a:pPr lvl="0" rtl="0">
              <a:spcBef>
                <a:spcPts val="0"/>
              </a:spcBef>
              <a:buNone/>
            </a:pPr>
            <a:r>
              <a:rPr lang="es-419"/>
              <a:t>Each field could be assigned different degrees of importance in the retrieval process.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Key questions</a:t>
            </a:r>
          </a:p>
        </p:txBody>
      </p:sp>
      <p:sp>
        <p:nvSpPr>
          <p:cNvPr id="63" name="Shape 6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7350" lvl="0" rtl="0">
              <a:spcBef>
                <a:spcPts val="0"/>
              </a:spcBef>
              <a:spcAft>
                <a:spcPts val="0"/>
              </a:spcAft>
              <a:buClr>
                <a:schemeClr val="dk1"/>
              </a:buClr>
              <a:buSzPct val="100000"/>
              <a:buFont typeface="Arial"/>
              <a:buNone/>
            </a:pPr>
            <a:r>
              <a:rPr lang="es-419" sz="1100">
                <a:solidFill>
                  <a:schemeClr val="dk1"/>
                </a:solidFill>
              </a:rPr>
              <a:t>What is the problem that the authors are solving?</a:t>
            </a:r>
          </a:p>
          <a:p>
            <a:pPr indent="387350" lvl="0" rtl="0">
              <a:spcBef>
                <a:spcPts val="0"/>
              </a:spcBef>
              <a:spcAft>
                <a:spcPts val="0"/>
              </a:spcAft>
              <a:buClr>
                <a:schemeClr val="dk1"/>
              </a:buClr>
              <a:buSzPct val="100000"/>
              <a:buFont typeface="Arial"/>
              <a:buNone/>
            </a:pPr>
            <a:r>
              <a:rPr lang="es-419" sz="1100">
                <a:solidFill>
                  <a:schemeClr val="dk1"/>
                </a:solidFill>
              </a:rPr>
              <a:t>What is the thesis of the paper?</a:t>
            </a:r>
          </a:p>
          <a:p>
            <a:pPr indent="387350" lvl="0" rtl="0">
              <a:spcBef>
                <a:spcPts val="0"/>
              </a:spcBef>
              <a:spcAft>
                <a:spcPts val="0"/>
              </a:spcAft>
              <a:buClr>
                <a:schemeClr val="dk1"/>
              </a:buClr>
              <a:buSzPct val="100000"/>
              <a:buFont typeface="Arial"/>
              <a:buNone/>
            </a:pPr>
            <a:r>
              <a:rPr lang="es-419" sz="1100">
                <a:solidFill>
                  <a:schemeClr val="dk1"/>
                </a:solidFill>
              </a:rPr>
              <a:t>Did the authors convince you? Summarize the arguments.</a:t>
            </a:r>
          </a:p>
          <a:p>
            <a:pPr indent="387350" lvl="0" rtl="0">
              <a:spcBef>
                <a:spcPts val="0"/>
              </a:spcBef>
              <a:spcAft>
                <a:spcPts val="0"/>
              </a:spcAft>
              <a:buClr>
                <a:schemeClr val="dk1"/>
              </a:buClr>
              <a:buSzPct val="100000"/>
              <a:buFont typeface="Arial"/>
              <a:buNone/>
            </a:pPr>
            <a:r>
              <a:rPr lang="es-419" sz="1100">
                <a:solidFill>
                  <a:schemeClr val="dk1"/>
                </a:solidFill>
              </a:rPr>
              <a:t>What is the novelty?</a:t>
            </a:r>
          </a:p>
          <a:p>
            <a:pPr indent="387350" lvl="0">
              <a:spcBef>
                <a:spcPts val="0"/>
              </a:spcBef>
              <a:spcAft>
                <a:spcPts val="0"/>
              </a:spcAft>
              <a:buClr>
                <a:schemeClr val="dk1"/>
              </a:buClr>
              <a:buSzPct val="100000"/>
              <a:buFont typeface="Arial"/>
              <a:buNone/>
            </a:pPr>
            <a:r>
              <a:rPr lang="es-419" sz="1100">
                <a:solidFill>
                  <a:schemeClr val="dk1"/>
                </a:solidFill>
              </a:rPr>
              <a:t>Summarize the good and bad ideas in the paper. Provide arguments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What does it do?</a:t>
            </a:r>
          </a:p>
        </p:txBody>
      </p:sp>
      <p:sp>
        <p:nvSpPr>
          <p:cNvPr id="176" name="Shape 176"/>
          <p:cNvSpPr txBox="1"/>
          <p:nvPr>
            <p:ph idx="1" type="body"/>
          </p:nvPr>
        </p:nvSpPr>
        <p:spPr>
          <a:xfrm>
            <a:off x="311700" y="1152475"/>
            <a:ext cx="8520599" cy="3736799"/>
          </a:xfrm>
          <a:prstGeom prst="rect">
            <a:avLst/>
          </a:prstGeom>
        </p:spPr>
        <p:txBody>
          <a:bodyPr anchorCtr="0" anchor="t" bIns="91425" lIns="91425" rIns="91425" tIns="91425">
            <a:noAutofit/>
          </a:bodyPr>
          <a:lstStyle/>
          <a:p>
            <a:pPr lvl="0" rtl="0">
              <a:spcBef>
                <a:spcPts val="0"/>
              </a:spcBef>
              <a:buNone/>
            </a:pPr>
            <a:r>
              <a:rPr lang="es-419"/>
              <a:t>Given a set D of N documents, every document d has F fields, and the bag of words in the fth field is denoted by d[f], where 1 =&lt; f =&lt;  F.</a:t>
            </a:r>
          </a:p>
          <a:p>
            <a:pPr lvl="0" rtl="0">
              <a:spcBef>
                <a:spcPts val="0"/>
              </a:spcBef>
              <a:buNone/>
            </a:pPr>
            <a:r>
              <a:rPr lang="es-419"/>
              <a:t>Bug reports are composed by two fields: summary and description.</a:t>
            </a:r>
          </a:p>
          <a:p>
            <a:pPr lvl="0" rtl="0">
              <a:spcBef>
                <a:spcPts val="0"/>
              </a:spcBef>
              <a:buNone/>
            </a:pPr>
            <a:r>
              <a:rPr lang="es-419"/>
              <a:t>BM25F computes the similarity between a query and a document based on the common words.</a:t>
            </a:r>
          </a:p>
          <a:p>
            <a:pPr lvl="0" rtl="0">
              <a:spcBef>
                <a:spcPts val="0"/>
              </a:spcBef>
              <a:buNone/>
            </a:pPr>
            <a:r>
              <a:rPr lang="es-419"/>
              <a:t>Two importance factors: global, measured by computing the inverse document frequency (IDF) and local measured by computing the term frequency (TFD)</a:t>
            </a:r>
          </a:p>
          <a:p>
            <a:pPr lvl="0" rtl="0">
              <a:spcBef>
                <a:spcPts val="0"/>
              </a:spcBef>
              <a:buNone/>
            </a:pPr>
            <a:r>
              <a:rPr lang="es-419"/>
              <a:t>Based on these factors, BM25F computes a score for a document d d and a query q.</a:t>
            </a:r>
          </a:p>
          <a:p>
            <a:pPr lvl="0" rt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The magic formula!</a:t>
            </a:r>
          </a:p>
        </p:txBody>
      </p:sp>
      <p:sp>
        <p:nvSpPr>
          <p:cNvPr id="182" name="Shape 182"/>
          <p:cNvSpPr txBox="1"/>
          <p:nvPr>
            <p:ph idx="1" type="body"/>
          </p:nvPr>
        </p:nvSpPr>
        <p:spPr>
          <a:xfrm>
            <a:off x="311700" y="2334300"/>
            <a:ext cx="8520599" cy="2234399"/>
          </a:xfrm>
          <a:prstGeom prst="rect">
            <a:avLst/>
          </a:prstGeom>
        </p:spPr>
        <p:txBody>
          <a:bodyPr anchorCtr="0" anchor="t" bIns="91425" lIns="91425" rIns="91425" tIns="91425">
            <a:noAutofit/>
          </a:bodyPr>
          <a:lstStyle/>
          <a:p>
            <a:pPr lvl="0" rtl="0">
              <a:spcBef>
                <a:spcPts val="0"/>
              </a:spcBef>
              <a:buNone/>
            </a:pPr>
            <a:r>
              <a:rPr lang="es-419"/>
              <a:t>t is the word that appears in both d and q</a:t>
            </a:r>
          </a:p>
          <a:p>
            <a:pPr lvl="0" rtl="0">
              <a:spcBef>
                <a:spcPts val="0"/>
              </a:spcBef>
              <a:buNone/>
            </a:pPr>
            <a:r>
              <a:rPr lang="es-419"/>
              <a:t>c (c =&gt; 0) is a parameter that controls the relative contribution of TFD(d, t) to the final score.</a:t>
            </a:r>
          </a:p>
          <a:p>
            <a:pPr lvl="0" rtl="0">
              <a:spcBef>
                <a:spcPts val="0"/>
              </a:spcBef>
              <a:buNone/>
            </a:pPr>
            <a:r>
              <a:rPr lang="es-419"/>
              <a:t>Parameters to be specified: wf and bf for each field f, and c. These can be automatically determined based on a set of training data.</a:t>
            </a:r>
          </a:p>
          <a:p>
            <a:pPr lvl="0" rtl="0">
              <a:spcBef>
                <a:spcPts val="0"/>
              </a:spcBef>
              <a:buNone/>
            </a:pPr>
            <a:r>
              <a:t/>
            </a:r>
            <a:endParaRPr/>
          </a:p>
        </p:txBody>
      </p:sp>
      <p:pic>
        <p:nvPicPr>
          <p:cNvPr id="183" name="Shape 183"/>
          <p:cNvPicPr preferRelativeResize="0"/>
          <p:nvPr/>
        </p:nvPicPr>
        <p:blipFill>
          <a:blip r:embed="rId3">
            <a:alphaModFix/>
          </a:blip>
          <a:stretch>
            <a:fillRect/>
          </a:stretch>
        </p:blipFill>
        <p:spPr>
          <a:xfrm>
            <a:off x="1265675" y="1192775"/>
            <a:ext cx="6515100" cy="10858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Formulas with parameters</a:t>
            </a:r>
          </a:p>
        </p:txBody>
      </p:sp>
      <p:sp>
        <p:nvSpPr>
          <p:cNvPr id="189" name="Shape 189"/>
          <p:cNvSpPr txBox="1"/>
          <p:nvPr>
            <p:ph idx="1" type="body"/>
          </p:nvPr>
        </p:nvSpPr>
        <p:spPr>
          <a:xfrm>
            <a:off x="278250" y="1152475"/>
            <a:ext cx="8520599" cy="3416400"/>
          </a:xfrm>
          <a:prstGeom prst="rect">
            <a:avLst/>
          </a:prstGeom>
        </p:spPr>
        <p:txBody>
          <a:bodyPr anchorCtr="0" anchor="t" bIns="91425" lIns="91425" rIns="91425" tIns="91425">
            <a:noAutofit/>
          </a:bodyPr>
          <a:lstStyle/>
          <a:p>
            <a:pPr lvl="0" rtl="0">
              <a:spcBef>
                <a:spcPts val="0"/>
              </a:spcBef>
              <a:buNone/>
            </a:pPr>
            <a:r>
              <a:rPr lang="es-419"/>
              <a:t>To compute TDF of a word t (local importance)</a:t>
            </a:r>
          </a:p>
          <a:p>
            <a:pPr lvl="0" rtl="0">
              <a:spcBef>
                <a:spcPts val="0"/>
              </a:spcBef>
              <a:buNone/>
            </a:pPr>
            <a:r>
              <a:t/>
            </a:r>
            <a:endParaRPr/>
          </a:p>
          <a:p>
            <a:pPr lvl="0" rtl="0">
              <a:spcBef>
                <a:spcPts val="0"/>
              </a:spcBef>
              <a:buNone/>
            </a:pPr>
            <a:r>
              <a:t/>
            </a:r>
            <a:endParaRPr/>
          </a:p>
          <a:p>
            <a:pPr lvl="0" rtl="0">
              <a:spcBef>
                <a:spcPts val="0"/>
              </a:spcBef>
              <a:buNone/>
            </a:pPr>
            <a:r>
              <a:rPr lang="es-419"/>
              <a:t>To compute IDF of a word t (global importance)</a:t>
            </a:r>
          </a:p>
          <a:p>
            <a:pPr lvl="0" rtl="0">
              <a:spcBef>
                <a:spcPts val="0"/>
              </a:spcBef>
              <a:buNone/>
            </a:pPr>
            <a:r>
              <a:t/>
            </a:r>
            <a:endParaRPr/>
          </a:p>
        </p:txBody>
      </p:sp>
      <p:pic>
        <p:nvPicPr>
          <p:cNvPr id="190" name="Shape 190"/>
          <p:cNvPicPr preferRelativeResize="0"/>
          <p:nvPr/>
        </p:nvPicPr>
        <p:blipFill>
          <a:blip r:embed="rId3">
            <a:alphaModFix/>
          </a:blip>
          <a:stretch>
            <a:fillRect/>
          </a:stretch>
        </p:blipFill>
        <p:spPr>
          <a:xfrm>
            <a:off x="1609725" y="1595187"/>
            <a:ext cx="5924550" cy="1190625"/>
          </a:xfrm>
          <a:prstGeom prst="rect">
            <a:avLst/>
          </a:prstGeom>
          <a:noFill/>
          <a:ln>
            <a:noFill/>
          </a:ln>
        </p:spPr>
      </p:pic>
      <p:pic>
        <p:nvPicPr>
          <p:cNvPr id="191" name="Shape 191"/>
          <p:cNvPicPr preferRelativeResize="0"/>
          <p:nvPr/>
        </p:nvPicPr>
        <p:blipFill>
          <a:blip r:embed="rId4">
            <a:alphaModFix/>
          </a:blip>
          <a:stretch>
            <a:fillRect/>
          </a:stretch>
        </p:blipFill>
        <p:spPr>
          <a:xfrm>
            <a:off x="3476625" y="3204637"/>
            <a:ext cx="2190750" cy="8286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Combining the models into DBTM</a:t>
            </a:r>
          </a:p>
        </p:txBody>
      </p:sp>
      <p:sp>
        <p:nvSpPr>
          <p:cNvPr id="197" name="Shape 19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Two prediction experts, y1 (T-Model), and y2 (BM25F). </a:t>
            </a:r>
          </a:p>
          <a:p>
            <a:pPr lvl="0" rtl="0">
              <a:spcBef>
                <a:spcPts val="0"/>
              </a:spcBef>
              <a:buNone/>
            </a:pPr>
            <a:r>
              <a:rPr lang="es-419"/>
              <a:t>The two experts have different advantages in the prediction of duplicate bug reports. </a:t>
            </a:r>
          </a:p>
          <a:p>
            <a:pPr lvl="0" rtl="0">
              <a:spcBef>
                <a:spcPts val="0"/>
              </a:spcBef>
              <a:buNone/>
            </a:pPr>
            <a:r>
              <a:rPr lang="es-419"/>
              <a:t>y2 is stricter and better in the detection of duplicate bug reports written with the same textual tokens. However, it does not work well with the bug reports that describe the same issue with different terms. On the other hand,</a:t>
            </a:r>
          </a:p>
          <a:p>
            <a:pPr lvl="0" rtl="0">
              <a:spcBef>
                <a:spcPts val="0"/>
              </a:spcBef>
              <a:buNone/>
            </a:pPr>
            <a:r>
              <a:rPr lang="es-419"/>
              <a:t>y1 can detect the topic similarity between two bug reports even when they are not similar in texts. This is less strict in comparison.</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Combining the models into DBTM</a:t>
            </a:r>
          </a:p>
          <a:p>
            <a:pPr lvl="0">
              <a:spcBef>
                <a:spcPts val="0"/>
              </a:spcBef>
              <a:buNone/>
            </a:pPr>
            <a:r>
              <a:t/>
            </a:r>
            <a:endParaRPr/>
          </a:p>
        </p:txBody>
      </p:sp>
      <p:sp>
        <p:nvSpPr>
          <p:cNvPr id="203" name="Shape 20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The authors applied a machine learning technique called Ensemble Averaging. </a:t>
            </a:r>
          </a:p>
          <a:p>
            <a:pPr lvl="0" rtl="0">
              <a:spcBef>
                <a:spcPts val="0"/>
              </a:spcBef>
              <a:buNone/>
            </a:pPr>
            <a:r>
              <a:rPr lang="es-419"/>
              <a:t>The combined expert is a linear combination of the two experts:</a:t>
            </a:r>
          </a:p>
          <a:p>
            <a:pPr lvl="0" rtl="0">
              <a:spcBef>
                <a:spcPts val="0"/>
              </a:spcBef>
              <a:buNone/>
            </a:pPr>
            <a:r>
              <a:rPr lang="es-419"/>
              <a:t>y = α1  y1 + α2  y2</a:t>
            </a:r>
          </a:p>
          <a:p>
            <a:pPr lvl="0" rtl="0">
              <a:spcBef>
                <a:spcPts val="0"/>
              </a:spcBef>
              <a:buNone/>
            </a:pPr>
            <a:r>
              <a:rPr lang="es-419"/>
              <a:t>α1 and α2 are the parameters to control the significance of experts in estimating duplicate bug reports, satisfying α1 + α2 = 1. </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Combining the models into DBTM</a:t>
            </a:r>
          </a:p>
          <a:p>
            <a:pPr lvl="0">
              <a:spcBef>
                <a:spcPts val="0"/>
              </a:spcBef>
              <a:buNone/>
            </a:pPr>
            <a:r>
              <a:t/>
            </a:r>
            <a:endParaRPr/>
          </a:p>
        </p:txBody>
      </p:sp>
      <p:sp>
        <p:nvSpPr>
          <p:cNvPr id="209" name="Shape 20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If α1 = 1 and α2 = 0, only topic-based expert is used. </a:t>
            </a:r>
          </a:p>
          <a:p>
            <a:pPr lvl="0" rtl="0">
              <a:spcBef>
                <a:spcPts val="0"/>
              </a:spcBef>
              <a:buNone/>
            </a:pPr>
            <a:r>
              <a:rPr lang="es-419"/>
              <a:t>If α1 = 0 and α2 = 1, only text-based one is used. </a:t>
            </a:r>
          </a:p>
          <a:p>
            <a:pPr lvl="0">
              <a:spcBef>
                <a:spcPts val="0"/>
              </a:spcBef>
              <a:buNone/>
            </a:pPr>
            <a:r>
              <a:rPr lang="es-419"/>
              <a:t>The optimal values of α1 and α2 are learned from the training set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Training DBTM</a:t>
            </a:r>
          </a:p>
        </p:txBody>
      </p:sp>
      <p:sp>
        <p:nvSpPr>
          <p:cNvPr id="215" name="Shape 21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Since DBTM is linearly combined from T-Model and BM25F, we need to determine α1 and α2 for calculating the similarity between bug reports and duplicate report groups.</a:t>
            </a:r>
          </a:p>
          <a:p>
            <a:pPr lvl="0" rtl="0">
              <a:spcBef>
                <a:spcPts val="0"/>
              </a:spcBef>
              <a:buNone/>
            </a:pPr>
            <a:r>
              <a:rPr lang="es-419"/>
              <a:t>Since α1 + α2 = 1 by definition, DBTM has to learn α1 only. α1 can be learned from the training set.</a:t>
            </a:r>
          </a:p>
          <a:p>
            <a:pPr lvl="0" rtl="0">
              <a:spcBef>
                <a:spcPts val="0"/>
              </a:spcBef>
              <a:buNone/>
            </a:pPr>
            <a:r>
              <a:rPr lang="es-419"/>
              <a:t>A training set is used for k-fold cross validation, thus, at each cross validation step, we have (k−1) folds of training duplicate report groups Gtrain and one remaining fold of testing group Gtest. </a:t>
            </a:r>
          </a:p>
          <a:p>
            <a:pPr lvl="0" rt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599" cy="572699"/>
          </a:xfrm>
          <a:prstGeom prst="rect">
            <a:avLst/>
          </a:prstGeom>
        </p:spPr>
        <p:txBody>
          <a:bodyPr anchorCtr="0" anchor="t" bIns="91425" lIns="91425" rIns="91425" tIns="91425">
            <a:noAutofit/>
          </a:bodyPr>
          <a:lstStyle/>
          <a:p>
            <a:pPr indent="0" lvl="0" marL="0" rtl="0">
              <a:spcBef>
                <a:spcPts val="0"/>
              </a:spcBef>
              <a:buNone/>
            </a:pPr>
            <a:r>
              <a:rPr lang="es-419"/>
              <a:t>Training DBTM</a:t>
            </a:r>
          </a:p>
        </p:txBody>
      </p:sp>
      <p:sp>
        <p:nvSpPr>
          <p:cNvPr id="221" name="Shape 22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DBTM first trains T-Model and BM25F model.</a:t>
            </a:r>
          </a:p>
          <a:p>
            <a:pPr lvl="0" rtl="0">
              <a:spcBef>
                <a:spcPts val="0"/>
              </a:spcBef>
              <a:buNone/>
            </a:pPr>
            <a:r>
              <a:rPr lang="es-419"/>
              <a:t>The parameters of trained models are used for estimating text similarity levels and topic similarity levels of a test bug report and a duplicate report group. </a:t>
            </a:r>
          </a:p>
          <a:p>
            <a:pPr lvl="0" rtl="0">
              <a:spcBef>
                <a:spcPts val="0"/>
              </a:spcBef>
              <a:buNone/>
            </a:pPr>
            <a:r>
              <a:rPr lang="es-419"/>
              <a:t>Those similarity levels are combined into sim(Btest, Ctest) via a varying weight α1 with the step of 0.01. </a:t>
            </a:r>
          </a:p>
          <a:p>
            <a:pPr lvl="0" rtl="0">
              <a:spcBef>
                <a:spcPts val="0"/>
              </a:spcBef>
              <a:buNone/>
            </a:pPr>
            <a:r>
              <a:rPr lang="es-419"/>
              <a:t>The combined similarity values are used to rank the links between bug reports and duplicate report groups.</a:t>
            </a:r>
          </a:p>
          <a:p>
            <a:pPr lvl="0" rtl="0">
              <a:spcBef>
                <a:spcPts val="0"/>
              </a:spcBef>
              <a:buNone/>
            </a:pPr>
            <a:r>
              <a:rPr lang="es-419"/>
              <a:t>The higher the combined similarity, the more likely bnew is a duplicate of the reports in 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599" cy="572699"/>
          </a:xfrm>
          <a:prstGeom prst="rect">
            <a:avLst/>
          </a:prstGeom>
        </p:spPr>
        <p:txBody>
          <a:bodyPr anchorCtr="0" anchor="t" bIns="91425" lIns="91425" rIns="91425" tIns="91425">
            <a:noAutofit/>
          </a:bodyPr>
          <a:lstStyle/>
          <a:p>
            <a:pPr indent="0" lvl="0" marL="0" rtl="0">
              <a:spcBef>
                <a:spcPts val="0"/>
              </a:spcBef>
              <a:buNone/>
            </a:pPr>
            <a:r>
              <a:rPr lang="es-419"/>
              <a:t>Evaluation</a:t>
            </a:r>
          </a:p>
        </p:txBody>
      </p:sp>
      <p:sp>
        <p:nvSpPr>
          <p:cNvPr id="227" name="Shape 22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DBTM’s detection accuracy was compared to REP [24] and RTM</a:t>
            </a:r>
          </a:p>
          <a:p>
            <a:pPr lvl="0" rtl="0">
              <a:spcBef>
                <a:spcPts val="0"/>
              </a:spcBef>
              <a:buNone/>
            </a:pPr>
            <a:r>
              <a:rPr lang="es-419"/>
              <a:t>Same data sets and evaluation settings as REP: reports sorted in chronological order.</a:t>
            </a:r>
          </a:p>
          <a:p>
            <a:pPr lvl="0" rtl="0">
              <a:spcBef>
                <a:spcPts val="0"/>
              </a:spcBef>
              <a:buNone/>
            </a:pPr>
            <a:r>
              <a:rPr lang="es-419"/>
              <a:t>First, sensitivity of DBTM’s accuracy with respect to different numbers of topics K.</a:t>
            </a:r>
          </a:p>
          <a:p>
            <a:pPr lvl="0" rtl="0">
              <a:spcBef>
                <a:spcPts val="0"/>
              </a:spcBef>
              <a:buNone/>
            </a:pPr>
            <a:r>
              <a:rPr lang="es-419"/>
              <a:t>When the number of topics increases, accuracy increases as well and becomes stable at some ranges.</a:t>
            </a:r>
          </a:p>
          <a:p>
            <a:pPr lvl="0" rtl="0">
              <a:spcBef>
                <a:spcPts val="0"/>
              </a:spcBef>
              <a:buNone/>
            </a:pPr>
            <a:r>
              <a:rPr lang="es-419"/>
              <a:t>However, as K is larger (K&gt;380), accuracy starts decreasing, nuanced topics appear and topics may begin to overlap semantically with each other.</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599" cy="572699"/>
          </a:xfrm>
          <a:prstGeom prst="rect">
            <a:avLst/>
          </a:prstGeom>
        </p:spPr>
        <p:txBody>
          <a:bodyPr anchorCtr="0" anchor="t" bIns="91425" lIns="91425" rIns="91425" tIns="91425">
            <a:noAutofit/>
          </a:bodyPr>
          <a:lstStyle/>
          <a:p>
            <a:pPr indent="0" lvl="0" marL="0" rtl="0">
              <a:spcBef>
                <a:spcPts val="0"/>
              </a:spcBef>
              <a:buNone/>
            </a:pPr>
            <a:r>
              <a:rPr lang="es-419"/>
              <a:t>Evaluation</a:t>
            </a:r>
          </a:p>
        </p:txBody>
      </p:sp>
      <p:sp>
        <p:nvSpPr>
          <p:cNvPr id="233" name="Shape 23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Second, accuracy comparison using the parameter K selected after fine-tuning for best results in the previous step.</a:t>
            </a:r>
          </a:p>
          <a:p>
            <a:pPr lvl="0" rtl="0">
              <a:spcBef>
                <a:spcPts val="0"/>
              </a:spcBef>
              <a:buNone/>
            </a:pPr>
            <a:r>
              <a:rPr lang="es-419"/>
              <a:t>DBTM achieves very high accuracy in detecting bug reports. </a:t>
            </a:r>
          </a:p>
          <a:p>
            <a:pPr lvl="0" rtl="0">
              <a:spcBef>
                <a:spcPts val="0"/>
              </a:spcBef>
              <a:buNone/>
            </a:pPr>
            <a:r>
              <a:rPr lang="es-419"/>
              <a:t>For a new bug report, in 57% of the detection cases, DBTM can correctly detect the</a:t>
            </a:r>
          </a:p>
          <a:p>
            <a:pPr lvl="0" rtl="0">
              <a:spcBef>
                <a:spcPts val="0"/>
              </a:spcBef>
              <a:buNone/>
            </a:pPr>
            <a:r>
              <a:rPr lang="es-419"/>
              <a:t>duplication with a single recommended bug report</a:t>
            </a:r>
          </a:p>
          <a:p>
            <a:pPr lvl="0" rtl="0">
              <a:spcBef>
                <a:spcPts val="0"/>
              </a:spcBef>
              <a:buNone/>
            </a:pPr>
            <a:r>
              <a:rPr lang="es-419"/>
              <a:t>Within a list of top-5 resulting bug reports, it detects duplication in 76% of the cases. With a list of 10 reports, it detects 82% of the cases.</a:t>
            </a:r>
          </a:p>
          <a:p>
            <a:pPr lvl="0" rtl="0">
              <a:spcBef>
                <a:spcPts val="0"/>
              </a:spcBef>
              <a:buNone/>
            </a:pPr>
            <a:r>
              <a:rPr lang="es-419"/>
              <a:t>It can relatively improve REP by up to 20% in accuracy.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The Problem</a:t>
            </a:r>
          </a:p>
        </p:txBody>
      </p:sp>
      <p:sp>
        <p:nvSpPr>
          <p:cNvPr id="69" name="Shape 69"/>
          <p:cNvSpPr txBox="1"/>
          <p:nvPr>
            <p:ph idx="1" type="body"/>
          </p:nvPr>
        </p:nvSpPr>
        <p:spPr>
          <a:xfrm>
            <a:off x="311700" y="1152475"/>
            <a:ext cx="8520599" cy="3847200"/>
          </a:xfrm>
          <a:prstGeom prst="rect">
            <a:avLst/>
          </a:prstGeom>
        </p:spPr>
        <p:txBody>
          <a:bodyPr anchorCtr="0" anchor="t" bIns="91425" lIns="91425" rIns="91425" tIns="91425">
            <a:noAutofit/>
          </a:bodyPr>
          <a:lstStyle/>
          <a:p>
            <a:pPr lvl="0" rtl="0">
              <a:spcBef>
                <a:spcPts val="0"/>
              </a:spcBef>
              <a:buNone/>
            </a:pPr>
            <a:r>
              <a:rPr lang="es-419"/>
              <a:t>Duplicate bug report detection.</a:t>
            </a:r>
          </a:p>
          <a:p>
            <a:pPr lvl="0" rtl="0">
              <a:spcBef>
                <a:spcPts val="0"/>
              </a:spcBef>
              <a:buNone/>
            </a:pPr>
            <a:r>
              <a:rPr lang="es-419"/>
              <a:t>But how?</a:t>
            </a:r>
          </a:p>
          <a:p>
            <a:pPr lvl="0" rtl="0">
              <a:spcBef>
                <a:spcPts val="0"/>
              </a:spcBef>
              <a:buNone/>
            </a:pPr>
            <a:r>
              <a:rPr lang="es-419"/>
              <a:t>	Many people are interacting with the system. Devs, testers, final users...</a:t>
            </a:r>
          </a:p>
          <a:p>
            <a:pPr indent="457200" lvl="0" marL="457200" rtl="0">
              <a:spcBef>
                <a:spcPts val="0"/>
              </a:spcBef>
              <a:buNone/>
            </a:pPr>
            <a:r>
              <a:rPr lang="es-419"/>
              <a:t>Common issue in large scale systems: Eclipse, Firefox, Open source…</a:t>
            </a:r>
          </a:p>
          <a:p>
            <a:pPr indent="457200" lvl="0" marL="457200" rtl="0">
              <a:spcBef>
                <a:spcPts val="0"/>
              </a:spcBef>
              <a:buNone/>
            </a:pPr>
            <a:r>
              <a:rPr lang="es-419"/>
              <a:t>But, not so common in small systems: Calendar app for my company...</a:t>
            </a:r>
          </a:p>
          <a:p>
            <a:pPr indent="457200" lvl="0" rtl="0">
              <a:spcBef>
                <a:spcPts val="0"/>
              </a:spcBef>
              <a:buNone/>
            </a:pPr>
            <a:r>
              <a:rPr lang="es-419"/>
              <a:t>Everyone has different backgrounds and interactions with it. </a:t>
            </a:r>
          </a:p>
          <a:p>
            <a:pPr indent="457200" lvl="0" marL="457200" rtl="0">
              <a:spcBef>
                <a:spcPts val="0"/>
              </a:spcBef>
              <a:buNone/>
            </a:pPr>
            <a:r>
              <a:rPr lang="es-419"/>
              <a:t>GUI designers, Developers, Accountants...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599" cy="572699"/>
          </a:xfrm>
          <a:prstGeom prst="rect">
            <a:avLst/>
          </a:prstGeom>
        </p:spPr>
        <p:txBody>
          <a:bodyPr anchorCtr="0" anchor="t" bIns="91425" lIns="91425" rIns="91425" tIns="91425">
            <a:noAutofit/>
          </a:bodyPr>
          <a:lstStyle/>
          <a:p>
            <a:pPr indent="0" lvl="0" marL="0" rtl="0">
              <a:spcBef>
                <a:spcPts val="0"/>
              </a:spcBef>
              <a:buNone/>
            </a:pPr>
            <a:r>
              <a:rPr lang="es-419"/>
              <a:t>Evaluation</a:t>
            </a:r>
          </a:p>
        </p:txBody>
      </p:sp>
      <p:sp>
        <p:nvSpPr>
          <p:cNvPr id="239" name="Shape 239"/>
          <p:cNvSpPr txBox="1"/>
          <p:nvPr>
            <p:ph idx="1" type="body"/>
          </p:nvPr>
        </p:nvSpPr>
        <p:spPr>
          <a:xfrm>
            <a:off x="311700" y="1145775"/>
            <a:ext cx="8520599" cy="3416400"/>
          </a:xfrm>
          <a:prstGeom prst="rect">
            <a:avLst/>
          </a:prstGeom>
        </p:spPr>
        <p:txBody>
          <a:bodyPr anchorCtr="0" anchor="t" bIns="91425" lIns="91425" rIns="91425" tIns="91425">
            <a:noAutofit/>
          </a:bodyPr>
          <a:lstStyle/>
          <a:p>
            <a:pPr lvl="0" rtl="0">
              <a:spcBef>
                <a:spcPts val="0"/>
              </a:spcBef>
              <a:buNone/>
            </a:pPr>
            <a:r>
              <a:rPr lang="es-419"/>
              <a:t>Efficiency results:</a:t>
            </a:r>
          </a:p>
          <a:p>
            <a:pPr lvl="0" rtl="0">
              <a:spcBef>
                <a:spcPts val="0"/>
              </a:spcBef>
              <a:buNone/>
            </a:pPr>
            <a:r>
              <a:rPr lang="es-419"/>
              <a:t>Importantly, DBTM is highly efficient. </a:t>
            </a:r>
          </a:p>
          <a:p>
            <a:pPr lvl="0" rtl="0">
              <a:spcBef>
                <a:spcPts val="0"/>
              </a:spcBef>
              <a:buNone/>
            </a:pPr>
            <a:r>
              <a:rPr lang="es-419"/>
              <a:t>For a large project like Mozilla, it took about 5 minutes for training (run in background). </a:t>
            </a:r>
          </a:p>
          <a:p>
            <a:pPr lvl="0" rtl="0">
              <a:spcBef>
                <a:spcPts val="0"/>
              </a:spcBef>
              <a:buNone/>
            </a:pPr>
            <a:r>
              <a:rPr lang="es-419"/>
              <a:t>For predicting, on average, prediction time for one bug report are just 0.031s, 0.035s, and 0.041s for OpenOffice, Eclipse, and Mozilla, respectively.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599" cy="572699"/>
          </a:xfrm>
          <a:prstGeom prst="rect">
            <a:avLst/>
          </a:prstGeom>
        </p:spPr>
        <p:txBody>
          <a:bodyPr anchorCtr="0" anchor="t" bIns="91425" lIns="91425" rIns="91425" tIns="91425">
            <a:noAutofit/>
          </a:bodyPr>
          <a:lstStyle/>
          <a:p>
            <a:pPr indent="0" lvl="0" marL="0" rtl="0">
              <a:spcBef>
                <a:spcPts val="0"/>
              </a:spcBef>
              <a:buNone/>
            </a:pPr>
            <a:r>
              <a:rPr lang="es-419"/>
              <a:t>Conclusion</a:t>
            </a:r>
          </a:p>
        </p:txBody>
      </p:sp>
      <p:sp>
        <p:nvSpPr>
          <p:cNvPr id="245" name="Shape 24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Scalable and efficient model.</a:t>
            </a:r>
          </a:p>
          <a:p>
            <a:pPr lvl="0" rtl="0">
              <a:spcBef>
                <a:spcPts val="0"/>
              </a:spcBef>
              <a:buNone/>
            </a:pPr>
            <a:r>
              <a:rPr lang="es-419"/>
              <a:t>It was only evaluated in Eclipse, Mozilla and OpenOffice.</a:t>
            </a:r>
          </a:p>
          <a:p>
            <a:pPr lvl="0" rtl="0">
              <a:spcBef>
                <a:spcPts val="0"/>
              </a:spcBef>
              <a:buNone/>
            </a:pPr>
            <a:r>
              <a:rPr lang="es-419"/>
              <a:t>The author’s would want to validate their method against commercial software.</a:t>
            </a:r>
          </a:p>
          <a:p>
            <a:pPr lvl="0" rtl="0">
              <a:spcBef>
                <a:spcPts val="0"/>
              </a:spcBef>
              <a:buNone/>
            </a:pPr>
            <a:r>
              <a:rPr lang="es-419"/>
              <a:t>Although, those three projects are sufficient for their analysis.</a:t>
            </a:r>
          </a:p>
          <a:p>
            <a:pPr lvl="0" rtl="0">
              <a:spcBef>
                <a:spcPts val="0"/>
              </a:spcBef>
              <a:buNone/>
            </a:pPr>
            <a:r>
              <a:rPr lang="es-419"/>
              <a:t>DBTM can learn sets of terms describing the same issue.</a:t>
            </a:r>
          </a:p>
          <a:p>
            <a:pPr lvl="0" rtl="0">
              <a:spcBef>
                <a:spcPts val="0"/>
              </a:spcBef>
              <a:buNone/>
            </a:pPr>
            <a:r>
              <a:rPr lang="es-419"/>
              <a:t>DBTM can improve other approaches by 20% in accuracy.</a:t>
            </a:r>
          </a:p>
          <a:p>
            <a:pPr lvl="0" rtl="0">
              <a:spcBef>
                <a:spcPts val="0"/>
              </a:spcBef>
              <a:buNone/>
            </a:pPr>
            <a:r>
              <a:rPr lang="es-419"/>
              <a:t>My personal opinion…?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Questions</a:t>
            </a:r>
          </a:p>
        </p:txBody>
      </p:sp>
      <p:sp>
        <p:nvSpPr>
          <p:cNvPr id="251" name="Shape 25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In your experience, have you been exposed to duplicate bug reports? If so, what has been done to address this issue in your case?</a:t>
            </a:r>
          </a:p>
          <a:p>
            <a:pPr lvl="0" rtl="0">
              <a:spcBef>
                <a:spcPts val="0"/>
              </a:spcBef>
              <a:buNone/>
            </a:pPr>
            <a:r>
              <a:rPr lang="es-419"/>
              <a:t>Combining two approaches, as the authors did, is apparently a good idea as showed in their results. What’s your stance on combining IR based methods with Topic Modeling features?</a:t>
            </a:r>
          </a:p>
          <a:p>
            <a:pPr lvl="0" rtl="0">
              <a:spcBef>
                <a:spcPts val="0"/>
              </a:spcBef>
              <a:buNone/>
            </a:pPr>
            <a:r>
              <a:rPr lang="es-419"/>
              <a:t>The authors used Open Source projects for their evaluation. Do you think that evaluating these models using commercial software will provide different results?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The Problem</a:t>
            </a:r>
          </a:p>
        </p:txBody>
      </p:sp>
      <p:sp>
        <p:nvSpPr>
          <p:cNvPr id="75" name="Shape 75"/>
          <p:cNvSpPr txBox="1"/>
          <p:nvPr>
            <p:ph idx="1" type="body"/>
          </p:nvPr>
        </p:nvSpPr>
        <p:spPr>
          <a:xfrm>
            <a:off x="311700" y="1152475"/>
            <a:ext cx="8520599" cy="3847200"/>
          </a:xfrm>
          <a:prstGeom prst="rect">
            <a:avLst/>
          </a:prstGeom>
        </p:spPr>
        <p:txBody>
          <a:bodyPr anchorCtr="0" anchor="t" bIns="91425" lIns="91425" rIns="91425" tIns="91425">
            <a:noAutofit/>
          </a:bodyPr>
          <a:lstStyle/>
          <a:p>
            <a:pPr indent="0" lvl="0" marL="457200" rtl="0">
              <a:spcBef>
                <a:spcPts val="0"/>
              </a:spcBef>
              <a:buNone/>
            </a:pPr>
            <a:r>
              <a:rPr lang="es-419"/>
              <a:t>Different reports may refer to the same issue while using different technical definitions. </a:t>
            </a:r>
          </a:p>
          <a:p>
            <a:pPr indent="0" lvl="0" marL="457200" rtl="0">
              <a:spcBef>
                <a:spcPts val="0"/>
              </a:spcBef>
              <a:buNone/>
            </a:pPr>
            <a:r>
              <a:rPr lang="es-419"/>
              <a:t>Remember, people use different terminologies or styles, or even describe the same issue using different phenomena:</a:t>
            </a:r>
          </a:p>
          <a:p>
            <a:pPr indent="457200" lvl="0" marL="457200" rtl="0">
              <a:spcBef>
                <a:spcPts val="0"/>
              </a:spcBef>
              <a:buNone/>
            </a:pPr>
            <a:r>
              <a:rPr lang="es-419"/>
              <a:t>Execution traces, outputs, screenshots (happened to me a lot)…</a:t>
            </a:r>
          </a:p>
          <a:p>
            <a:pPr indent="457200" lvl="0" marL="0" rtl="0">
              <a:spcBef>
                <a:spcPts val="0"/>
              </a:spcBef>
              <a:buNone/>
            </a:pPr>
            <a:r>
              <a:rPr lang="es-419"/>
              <a:t>A bug is reported and recorded in an issue-tracking database.</a:t>
            </a:r>
          </a:p>
          <a:p>
            <a:pPr indent="0" lvl="0" marL="0" rtl="0">
              <a:spcBef>
                <a:spcPts val="0"/>
              </a:spcBef>
              <a:buNone/>
            </a:pPr>
            <a:r>
              <a:rPr lang="es-419"/>
              <a:t>		Jira, Bugzilla, etc…</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Why are duplicates an issue?</a:t>
            </a:r>
          </a:p>
        </p:txBody>
      </p:sp>
      <p:sp>
        <p:nvSpPr>
          <p:cNvPr id="81" name="Shape 81"/>
          <p:cNvSpPr txBox="1"/>
          <p:nvPr>
            <p:ph idx="1" type="body"/>
          </p:nvPr>
        </p:nvSpPr>
        <p:spPr>
          <a:xfrm>
            <a:off x="311700" y="1152475"/>
            <a:ext cx="8520599" cy="3847200"/>
          </a:xfrm>
          <a:prstGeom prst="rect">
            <a:avLst/>
          </a:prstGeom>
        </p:spPr>
        <p:txBody>
          <a:bodyPr anchorCtr="0" anchor="t" bIns="91425" lIns="91425" rIns="91425" tIns="91425">
            <a:noAutofit/>
          </a:bodyPr>
          <a:lstStyle/>
          <a:p>
            <a:pPr indent="0" lvl="0" marL="0" rtl="0">
              <a:spcBef>
                <a:spcPts val="0"/>
              </a:spcBef>
              <a:buNone/>
            </a:pPr>
            <a:r>
              <a:rPr lang="es-419"/>
              <a:t>By detecting duplicates we can:</a:t>
            </a:r>
          </a:p>
          <a:p>
            <a:pPr indent="0" lvl="0" marL="0" rtl="0">
              <a:spcBef>
                <a:spcPts val="0"/>
              </a:spcBef>
              <a:buNone/>
            </a:pPr>
            <a:r>
              <a:rPr lang="es-419"/>
              <a:t>	Save time and effort in triaging bugs… Translated to money?</a:t>
            </a:r>
          </a:p>
          <a:p>
            <a:pPr lvl="0" rtl="0">
              <a:spcBef>
                <a:spcPts val="0"/>
              </a:spcBef>
              <a:buNone/>
            </a:pPr>
            <a:r>
              <a:rPr lang="es-419"/>
              <a:t>	Reduce maintenance efforts…Money again?</a:t>
            </a:r>
          </a:p>
          <a:p>
            <a:pPr indent="0" lvl="0" marL="0" rtl="0">
              <a:spcBef>
                <a:spcPts val="0"/>
              </a:spcBef>
              <a:buNone/>
            </a:pPr>
            <a:r>
              <a:rPr lang="es-419"/>
              <a:t>	Get more information related to the same issue from different points of views.</a:t>
            </a:r>
          </a:p>
          <a:p>
            <a:pPr indent="0" lvl="0" marL="0" rtl="0">
              <a:spcBef>
                <a:spcPts val="0"/>
              </a:spcBef>
              <a:buNone/>
            </a:pPr>
            <a:r>
              <a:rPr lang="es-419"/>
              <a:t>Automating this process is also critical and many approaches have been proposed:</a:t>
            </a:r>
          </a:p>
          <a:p>
            <a:pPr indent="0" lvl="0" marL="0" rtl="0">
              <a:spcBef>
                <a:spcPts val="0"/>
              </a:spcBef>
              <a:buNone/>
            </a:pPr>
            <a:r>
              <a:rPr lang="es-419"/>
              <a:t>	IR-based, strict but do not detect topic similarities.</a:t>
            </a:r>
          </a:p>
          <a:p>
            <a:pPr indent="0" lvl="0" marL="0" rtl="0">
              <a:spcBef>
                <a:spcPts val="0"/>
              </a:spcBef>
              <a:buNone/>
            </a:pPr>
            <a:r>
              <a:rPr lang="es-419"/>
              <a:t>	Topic Modeling, less strict but detect topic similarities.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So… What did they propose?</a:t>
            </a:r>
          </a:p>
        </p:txBody>
      </p:sp>
      <p:sp>
        <p:nvSpPr>
          <p:cNvPr id="87" name="Shape 8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The authors propose an approach named DBTM, that combines two models:</a:t>
            </a:r>
          </a:p>
          <a:p>
            <a:pPr lvl="0" rtl="0">
              <a:spcBef>
                <a:spcPts val="0"/>
              </a:spcBef>
              <a:buNone/>
            </a:pPr>
            <a:r>
              <a:rPr lang="es-419"/>
              <a:t>An IR Based one called BM25F:</a:t>
            </a:r>
          </a:p>
          <a:p>
            <a:pPr lvl="0" rtl="0">
              <a:spcBef>
                <a:spcPts val="0"/>
              </a:spcBef>
              <a:buNone/>
            </a:pPr>
            <a:r>
              <a:rPr lang="es-419"/>
              <a:t>	Measures textual similarity.</a:t>
            </a:r>
          </a:p>
          <a:p>
            <a:pPr lvl="0" rtl="0">
              <a:spcBef>
                <a:spcPts val="0"/>
              </a:spcBef>
              <a:buNone/>
            </a:pPr>
            <a:r>
              <a:rPr lang="es-419"/>
              <a:t>A Topic Based one called T-Model:</a:t>
            </a:r>
          </a:p>
          <a:p>
            <a:pPr lvl="0" rtl="0">
              <a:spcBef>
                <a:spcPts val="0"/>
              </a:spcBef>
              <a:buNone/>
            </a:pPr>
            <a:r>
              <a:rPr lang="es-419"/>
              <a:t>	Their own novelty model.</a:t>
            </a:r>
          </a:p>
          <a:p>
            <a:pPr lvl="0" rtl="0">
              <a:spcBef>
                <a:spcPts val="0"/>
              </a:spcBef>
              <a:buNone/>
            </a:pPr>
            <a:r>
              <a:rPr lang="es-419"/>
              <a:t>	Addresses textual dissimilarity between duplicate reports.</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The basics of DBTM</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A report is considered a textual document describing one or more technical issues/topics in a system.</a:t>
            </a:r>
          </a:p>
          <a:p>
            <a:pPr lvl="0" rtl="0">
              <a:spcBef>
                <a:spcPts val="0"/>
              </a:spcBef>
              <a:buNone/>
            </a:pPr>
            <a:r>
              <a:rPr lang="es-419"/>
              <a:t>Duplicate bug reports describe the shared technical issue/topic in addition to their own topics with different phenomena.</a:t>
            </a:r>
          </a:p>
          <a:p>
            <a:pPr lvl="0" rtl="0">
              <a:spcBef>
                <a:spcPts val="0"/>
              </a:spcBef>
              <a:buNone/>
            </a:pPr>
            <a:r>
              <a:rPr lang="es-419"/>
              <a:t>The authors apply Ensemble Averaging technique to combine the IR and Topic based methods.</a:t>
            </a:r>
          </a:p>
          <a:p>
            <a:pPr lvl="0" rtl="0">
              <a:spcBef>
                <a:spcPts val="0"/>
              </a:spcBef>
              <a:buNone/>
            </a:pPr>
            <a:r>
              <a:rPr lang="es-419"/>
              <a:t>DBTM is trained on historical data with identified duplicate reports.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s-419"/>
              <a:t>Topic Modeling with LDA</a:t>
            </a:r>
          </a:p>
        </p:txBody>
      </p:sp>
      <p:sp>
        <p:nvSpPr>
          <p:cNvPr id="99" name="Shape 9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A system is considered to have K technical aspects/functionality.</a:t>
            </a:r>
          </a:p>
          <a:p>
            <a:pPr lvl="0" rtl="0">
              <a:spcBef>
                <a:spcPts val="0"/>
              </a:spcBef>
              <a:buNone/>
            </a:pPr>
            <a:r>
              <a:rPr lang="es-419"/>
              <a:t>Each is considered a topic, represented via certain words/terms.</a:t>
            </a:r>
          </a:p>
          <a:p>
            <a:pPr lvl="0" rtl="0">
              <a:spcBef>
                <a:spcPts val="0"/>
              </a:spcBef>
              <a:buNone/>
            </a:pPr>
            <a:r>
              <a:rPr lang="es-419"/>
              <a:t>The bug database is a collection of bug reports.</a:t>
            </a:r>
          </a:p>
          <a:p>
            <a:pPr lvl="0" rtl="0">
              <a:spcBef>
                <a:spcPts val="0"/>
              </a:spcBef>
              <a:buNone/>
            </a:pPr>
            <a:r>
              <a:rPr lang="es-419"/>
              <a:t>Each bug report is considered a textual document containing a number of words/terms to report on one or multiple technical issues.</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s-419"/>
              <a:t>Vocabulary, Topic and Word Selection</a:t>
            </a:r>
          </a:p>
        </p:txBody>
      </p:sp>
      <p:sp>
        <p:nvSpPr>
          <p:cNvPr id="105" name="Shape 10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The words in all bug reports under consideration are collected into a common vocabulary (Voc) of size V.</a:t>
            </a:r>
          </a:p>
          <a:p>
            <a:pPr lvl="0" rtl="0">
              <a:spcBef>
                <a:spcPts val="0"/>
              </a:spcBef>
              <a:buNone/>
            </a:pPr>
            <a:r>
              <a:rPr lang="es-419"/>
              <a:t>To describe a topic, one might use words drawn from that Vocabulary.</a:t>
            </a:r>
          </a:p>
          <a:p>
            <a:pPr lvl="0" rtl="0">
              <a:spcBef>
                <a:spcPts val="0"/>
              </a:spcBef>
              <a:buNone/>
            </a:pPr>
            <a:r>
              <a:rPr lang="es-419"/>
              <a:t>Each word in Voc has different usage frequency in describing a topic k.</a:t>
            </a:r>
          </a:p>
          <a:p>
            <a:pPr lvl="0" rtl="0">
              <a:spcBef>
                <a:spcPts val="0"/>
              </a:spcBef>
              <a:buNone/>
            </a:pPr>
            <a:r>
              <a:rPr lang="es-419"/>
              <a:t>A topic k can be described via one or multiple words. Thus, represented as a set of words with their probabilities. (word-selection vectors)</a:t>
            </a:r>
          </a:p>
          <a:p>
            <a:pPr lvl="0" rtl="0">
              <a:spcBef>
                <a:spcPts val="0"/>
              </a:spcBef>
              <a:buNone/>
            </a:pPr>
            <a:r>
              <a:rPr lang="es-419"/>
              <a:t>LDA uses word-selection vectors ϕk. Each vector is meaningful for the entire collection of reports.</a:t>
            </a: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