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frontinrio.com.br" TargetMode="External"/><Relationship Id="rId3" Type="http://schemas.openxmlformats.org/officeDocument/2006/relationships/hyperlink" Target="mailto:pedro@frontinrio.com.br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logo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xfrm>
            <a:off x="-67734" y="14155"/>
            <a:ext cx="13140267" cy="1251612"/>
          </a:xfrm>
          <a:prstGeom prst="rect">
            <a:avLst/>
          </a:prstGeom>
        </p:spPr>
        <p:txBody>
          <a:bodyPr/>
          <a:lstStyle/>
          <a:p>
            <a:pPr lvl="3" algn="l">
              <a:defRPr sz="1800"/>
            </a:pPr>
            <a:r>
              <a:rPr sz="6000"/>
              <a:t>Front In Rio 2015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425185" y="2865668"/>
            <a:ext cx="12154430" cy="5470063"/>
          </a:xfrm>
          <a:prstGeom prst="rect">
            <a:avLst/>
          </a:prstGeom>
        </p:spPr>
        <p:txBody>
          <a:bodyPr/>
          <a:lstStyle/>
          <a:p>
            <a:pPr lvl="0" algn="l" defTabSz="543305">
              <a:spcBef>
                <a:spcPts val="3900"/>
              </a:spcBef>
              <a:defRPr sz="1800"/>
            </a:pPr>
            <a:r>
              <a:rPr sz="2325"/>
              <a:t>A edição de 2015 do Front In Rio é um encontro direcionado para desenvolvedores, designers e todos os profissionais de web. Vamos abordar temas como desenvolvimento Front-end, Design, evoluções tecnológicas e comportamento dos usuários.</a:t>
            </a:r>
            <a:endParaRPr sz="2325"/>
          </a:p>
          <a:p>
            <a:pPr lvl="0" algn="l" defTabSz="543305">
              <a:spcBef>
                <a:spcPts val="3900"/>
              </a:spcBef>
              <a:defRPr sz="1800"/>
            </a:pPr>
            <a:r>
              <a:rPr sz="2325"/>
              <a:t>      </a:t>
            </a:r>
            <a:endParaRPr sz="2325"/>
          </a:p>
          <a:p>
            <a:pPr lvl="0" algn="l" defTabSz="543305">
              <a:spcBef>
                <a:spcPts val="3900"/>
              </a:spcBef>
              <a:defRPr sz="1800"/>
            </a:pPr>
            <a:r>
              <a:rPr sz="2325"/>
              <a:t>Nosso objetivo é levar uma experiência para os participantes, e não somente bom conteúdo. Além de palestrantes de alto nível, e uma infraestrutura propícia, o clima do evento é estabelecido de forma a gerar um diálogo entre os todos. Com isso incentivamos todos a estabelecer uma conversa e um relacionamento, que geram mais conteúdo, oportunidades e evoluções para o mercado de desenvolvimento do Rio de Janeiro.</a:t>
            </a:r>
            <a:endParaRPr sz="2325"/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-67734" y="14155"/>
            <a:ext cx="13140267" cy="1251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lvl="3" algn="l">
              <a:defRPr sz="1800"/>
            </a:pPr>
            <a:r>
              <a:rPr sz="6000"/>
              <a:t>Edições anteriores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xfrm>
            <a:off x="425185" y="2147721"/>
            <a:ext cx="12154430" cy="6597520"/>
          </a:xfrm>
          <a:prstGeom prst="rect">
            <a:avLst/>
          </a:prstGeom>
        </p:spPr>
        <p:txBody>
          <a:bodyPr/>
          <a:lstStyle/>
          <a:p>
            <a:pPr lvl="0" algn="l">
              <a:spcBef>
                <a:spcPts val="4200"/>
              </a:spcBef>
              <a:defRPr sz="1800"/>
            </a:pPr>
            <a:r>
              <a:rPr b="1" sz="3500">
                <a:latin typeface="Helvetica"/>
                <a:ea typeface="Helvetica"/>
                <a:cs typeface="Helvetica"/>
                <a:sym typeface="Helvetica"/>
              </a:rPr>
              <a:t>2011 -</a:t>
            </a:r>
            <a:r>
              <a:rPr sz="3500"/>
              <a:t> </a:t>
            </a:r>
            <a:r>
              <a:rPr sz="2500"/>
              <a:t>A primeira edição do evento foi um marco no mercado de Front-end nacional. Além de ser o primeiro evento no país sobre o tema, e ter juntado mais de </a:t>
            </a:r>
            <a:r>
              <a:rPr b="1" sz="2500">
                <a:latin typeface="Helvetica"/>
                <a:ea typeface="Helvetica"/>
                <a:cs typeface="Helvetica"/>
                <a:sym typeface="Helvetica"/>
              </a:rPr>
              <a:t>200 participantes</a:t>
            </a:r>
            <a:r>
              <a:rPr sz="2500"/>
              <a:t>, o encontro ainda gerou outros mais de 20 eventos espalhados pelo país. O evento foi realizado na UNIRIO e contou com palestras de: Maujor, Leo Balter, Andrews Medina, Zeno Rocha, Davidson Fellipe, Rafael Lima, Fábio M. Costa e Bernard de Luna.</a:t>
            </a:r>
            <a:endParaRPr sz="2500"/>
          </a:p>
          <a:p>
            <a:pPr lvl="0" algn="l">
              <a:spcBef>
                <a:spcPts val="4200"/>
              </a:spcBef>
              <a:defRPr sz="1800"/>
            </a:pPr>
            <a:r>
              <a:rPr b="1" sz="3500">
                <a:latin typeface="Helvetica"/>
                <a:ea typeface="Helvetica"/>
                <a:cs typeface="Helvetica"/>
                <a:sym typeface="Helvetica"/>
              </a:rPr>
              <a:t>2012 -</a:t>
            </a:r>
            <a:r>
              <a:rPr sz="2500"/>
              <a:t> O evento voltou ainda melhor. Ainda na UNIRIO juntamos quase </a:t>
            </a:r>
            <a:r>
              <a:rPr b="1" sz="2500">
                <a:latin typeface="Helvetica"/>
                <a:ea typeface="Helvetica"/>
                <a:cs typeface="Helvetica"/>
                <a:sym typeface="Helvetica"/>
              </a:rPr>
              <a:t>200 participantes </a:t>
            </a:r>
            <a:r>
              <a:rPr sz="2500"/>
              <a:t>para palestras de: Andrews Medina, Reinaldo Ferraz, Bernardo Heynemann, Leo Balter, Zeno Rocha e Bernard de Luna.</a:t>
            </a:r>
            <a:endParaRPr sz="2500"/>
          </a:p>
          <a:p>
            <a:pPr lvl="0" algn="l">
              <a:spcBef>
                <a:spcPts val="4200"/>
              </a:spcBef>
              <a:defRPr sz="1800"/>
            </a:pPr>
            <a:r>
              <a:rPr b="1" sz="3500">
                <a:latin typeface="Helvetica"/>
                <a:ea typeface="Helvetica"/>
                <a:cs typeface="Helvetica"/>
                <a:sym typeface="Helvetica"/>
              </a:rPr>
              <a:t>2013 -</a:t>
            </a:r>
            <a:r>
              <a:rPr sz="3500"/>
              <a:t> </a:t>
            </a:r>
            <a:r>
              <a:rPr sz="2500"/>
              <a:t>Desta vez no CEFET em um grande auditório juntamos </a:t>
            </a:r>
            <a:r>
              <a:rPr b="1" sz="2500">
                <a:latin typeface="Helvetica"/>
                <a:ea typeface="Helvetica"/>
                <a:cs typeface="Helvetica"/>
                <a:sym typeface="Helvetica"/>
              </a:rPr>
              <a:t>250 participantes</a:t>
            </a:r>
            <a:r>
              <a:rPr sz="2500"/>
              <a:t> para palestras de mais alto nível. A edição contou com palestras de: Caio Gondin, Marcelo Henrique (Bissuh), Horácio Soares, Almir Filho, Amyris Fernandes, Leonardo Quixadá, Jean Carlo Emer, Luís Leão, Daniel Filho e Eduardo Shiota.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-67734" y="14155"/>
            <a:ext cx="13140267" cy="1251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lvl="3" algn="l">
              <a:defRPr sz="1800"/>
            </a:pPr>
            <a:r>
              <a:rPr sz="6000"/>
              <a:t>Cotas de patrocínio</a:t>
            </a:r>
          </a:p>
        </p:txBody>
      </p:sp>
      <p:graphicFrame>
        <p:nvGraphicFramePr>
          <p:cNvPr id="41" name="Table 41"/>
          <p:cNvGraphicFramePr/>
          <p:nvPr/>
        </p:nvGraphicFramePr>
        <p:xfrm>
          <a:off x="300104" y="2404533"/>
          <a:ext cx="12752519" cy="722061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989468"/>
                <a:gridCol w="1440347"/>
                <a:gridCol w="1498357"/>
                <a:gridCol w="1444183"/>
                <a:gridCol w="1449806"/>
                <a:gridCol w="1892255"/>
              </a:tblGrid>
              <a:tr h="902576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164F86"/>
                      </a:solidFill>
                      <a:miter lim="400000"/>
                    </a:lnR>
                    <a:lnB w="381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b="1"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Web</a:t>
                      </a:r>
                      <a:endParaRPr b="1" sz="300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  <a:p>
                      <a:pPr lvl="0" defTabSz="914400"/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R$ 750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B w="38100">
                      <a:solidFill>
                        <a:srgbClr val="164F8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b="1"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Bronze</a:t>
                      </a:r>
                      <a:endParaRPr b="1" sz="300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  <a:p>
                      <a:pPr lvl="0" defTabSz="914400"/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R$ 1.000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B w="381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b="1"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Prata</a:t>
                      </a:r>
                      <a:endParaRPr b="1" sz="300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  <a:p>
                      <a:pPr lvl="0" defTabSz="914400"/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R$ 2.000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B w="38100">
                      <a:solidFill>
                        <a:srgbClr val="164F8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b="1"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Ouro</a:t>
                      </a:r>
                      <a:endParaRPr b="1" sz="300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  <a:p>
                      <a:pPr lvl="0" defTabSz="914400"/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R$ 3.500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B w="381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b="1"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Diamante</a:t>
                      </a:r>
                      <a:endParaRPr b="1" sz="300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  <a:p>
                      <a:pPr lvl="0" defTabSz="914400"/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R$ 7.000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B w="38100">
                      <a:solidFill>
                        <a:srgbClr val="164F8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902576">
                <a:tc>
                  <a:txBody>
                    <a:bodyPr/>
                    <a:lstStyle/>
                    <a:p>
                      <a:pPr lvl="0" algn="l" defTabSz="914400"/>
                      <a:r>
                        <a:rPr sz="2600"/>
                        <a:t>Logo no site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V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V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V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V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V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902576">
                <a:tc>
                  <a:txBody>
                    <a:bodyPr/>
                    <a:lstStyle/>
                    <a:p>
                      <a:pPr lvl="0" algn="l" defTabSz="914400"/>
                      <a:r>
                        <a:rPr sz="2600"/>
                        <a:t>Divulgação na pasta/brindes</a:t>
                      </a:r>
                      <a:endParaRPr sz="2600"/>
                    </a:p>
                    <a:p>
                      <a:pPr lvl="0" algn="l" defTabSz="914400"/>
                      <a:r>
                        <a:rPr sz="1400"/>
                        <a:t>Patrocinador responsável pelo material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V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V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V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V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902576">
                <a:tc>
                  <a:txBody>
                    <a:bodyPr/>
                    <a:lstStyle/>
                    <a:p>
                      <a:pPr lvl="0" algn="l" defTabSz="914400"/>
                      <a:r>
                        <a:rPr sz="2600"/>
                        <a:t>Banner na área comum</a:t>
                      </a:r>
                      <a:endParaRPr sz="2600"/>
                    </a:p>
                    <a:p>
                      <a:pPr lvl="0" algn="l" defTabSz="914400"/>
                      <a:r>
                        <a:rPr sz="1400"/>
                        <a:t>Patrocinador responsável pelo banner e tripé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V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V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V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902576">
                <a:tc>
                  <a:txBody>
                    <a:bodyPr/>
                    <a:lstStyle/>
                    <a:p>
                      <a:pPr lvl="0" algn="l" defTabSz="914400"/>
                      <a:r>
                        <a:rPr sz="2600"/>
                        <a:t>Propaganda entre palestras*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V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V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V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902576">
                <a:tc>
                  <a:txBody>
                    <a:bodyPr/>
                    <a:lstStyle/>
                    <a:p>
                      <a:pPr lvl="0" algn="l" defTabSz="914400"/>
                      <a:r>
                        <a:rPr sz="2600"/>
                        <a:t>Stand na área comum**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V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V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902576">
                <a:tc>
                  <a:txBody>
                    <a:bodyPr/>
                    <a:lstStyle/>
                    <a:p>
                      <a:pPr lvl="0" algn="l" defTabSz="914400"/>
                      <a:r>
                        <a:rPr sz="2600"/>
                        <a:t>Palestrante na grade***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V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902576">
                <a:tc>
                  <a:txBody>
                    <a:bodyPr/>
                    <a:lstStyle/>
                    <a:p>
                      <a:pPr lvl="0" algn="l" defTabSz="914400"/>
                      <a:r>
                        <a:rPr sz="2600"/>
                        <a:t>Entradas para o evento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T w="38100">
                      <a:solidFill>
                        <a:srgbClr val="164F86"/>
                      </a:solidFill>
                      <a:miter lim="400000"/>
                    </a:lnT>
                    <a:solidFill>
                      <a:srgbClr val="DCDEE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body" idx="1"/>
          </p:nvPr>
        </p:nvSpPr>
        <p:spPr>
          <a:xfrm>
            <a:off x="425185" y="1578040"/>
            <a:ext cx="12154430" cy="6597520"/>
          </a:xfrm>
          <a:prstGeom prst="rect">
            <a:avLst/>
          </a:prstGeom>
        </p:spPr>
        <p:txBody>
          <a:bodyPr/>
          <a:lstStyle/>
          <a:p>
            <a:pPr lvl="0" algn="l" defTabSz="537463">
              <a:spcBef>
                <a:spcPts val="3800"/>
              </a:spcBef>
              <a:defRPr sz="1800"/>
            </a:pPr>
            <a:r>
              <a:rPr b="1" sz="3220">
                <a:latin typeface="Helvetica"/>
                <a:ea typeface="Helvetica"/>
                <a:cs typeface="Helvetica"/>
                <a:sym typeface="Helvetica"/>
              </a:rPr>
              <a:t>* </a:t>
            </a:r>
            <a:r>
              <a:rPr sz="2300"/>
              <a:t>A propaganda entre palestras será feita durante 1min durante o intervalo entre palestras, com a leitura de um texto provida pelo patrocinador. Podemos fazer a propaganda de um produto, de um serviço, de um processo seletivo, etc. Para os patrocinadores Prata faremos a propaganda 1 vez, para os patrocinadores ouro 2 vezes e para o patrocinador diamante 3 vezes.</a:t>
            </a:r>
            <a:endParaRPr sz="2300"/>
          </a:p>
          <a:p>
            <a:pPr lvl="0" algn="l" defTabSz="537463">
              <a:spcBef>
                <a:spcPts val="3800"/>
              </a:spcBef>
              <a:defRPr sz="1800"/>
            </a:pPr>
            <a:r>
              <a:rPr b="1" sz="3220">
                <a:latin typeface="Helvetica"/>
                <a:ea typeface="Helvetica"/>
                <a:cs typeface="Helvetica"/>
                <a:sym typeface="Helvetica"/>
              </a:rPr>
              <a:t>** </a:t>
            </a:r>
            <a:r>
              <a:rPr sz="2300"/>
              <a:t>O stand na área comum será de inteira responsabilidade dos patrocinadores. Será provida uma mesa e duas cadeiras. Toda a estrutura, material e pessoal deverão ser providos pelos patrocinadores. O layout do stand deve ser pré-aprovado pela organização até 10 dias antes do evento.</a:t>
            </a:r>
            <a:endParaRPr sz="2300"/>
          </a:p>
          <a:p>
            <a:pPr lvl="0" algn="l" defTabSz="537463">
              <a:spcBef>
                <a:spcPts val="3800"/>
              </a:spcBef>
              <a:defRPr sz="1800"/>
            </a:pPr>
            <a:r>
              <a:rPr b="1" sz="3220">
                <a:latin typeface="Helvetica"/>
                <a:ea typeface="Helvetica"/>
                <a:cs typeface="Helvetica"/>
                <a:sym typeface="Helvetica"/>
              </a:rPr>
              <a:t>*** </a:t>
            </a:r>
            <a:r>
              <a:rPr sz="2300"/>
              <a:t>O palestrante na grade do evento terá a possibilidade de fazer uma palestra de 50min falando sobre alguma tecnologia da área de front-end. O conteúdo e o palestrante estão sujeitos à aprovação da organização do evento.</a:t>
            </a:r>
            <a:endParaRPr sz="2300"/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-67734" y="14155"/>
            <a:ext cx="13140267" cy="1251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lvl="3" algn="l">
              <a:defRPr sz="1800"/>
            </a:pPr>
            <a:r>
              <a:rPr sz="6000"/>
              <a:t>Outras possibilidades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xfrm>
            <a:off x="425185" y="2147721"/>
            <a:ext cx="12154430" cy="6597520"/>
          </a:xfrm>
          <a:prstGeom prst="rect">
            <a:avLst/>
          </a:prstGeom>
        </p:spPr>
        <p:txBody>
          <a:bodyPr/>
          <a:lstStyle/>
          <a:p>
            <a:pPr lvl="0" algn="l">
              <a:spcBef>
                <a:spcPts val="4200"/>
              </a:spcBef>
              <a:defRPr sz="1800"/>
            </a:pPr>
            <a:r>
              <a:rPr b="1" sz="3500">
                <a:latin typeface="Helvetica"/>
                <a:ea typeface="Helvetica"/>
                <a:cs typeface="Helvetica"/>
                <a:sym typeface="Helvetica"/>
              </a:rPr>
              <a:t>Patrocinar o coffe-break -</a:t>
            </a:r>
            <a:r>
              <a:rPr sz="3500"/>
              <a:t> </a:t>
            </a:r>
            <a:r>
              <a:rPr sz="2500"/>
              <a:t>Iremos prover aos palestrantes um café da manhã, das 8:30 às 9h e um coffe-break, das 10:50 às 11:20. O patrocinador do coffe-break será amplamente divulgado como o provedor destes momentos, podendo fazer qualquer atividade, distribuir brindes, etc. Verificar disponibilidade.</a:t>
            </a:r>
            <a:endParaRPr sz="2500"/>
          </a:p>
          <a:p>
            <a:pPr lvl="0" algn="l">
              <a:spcBef>
                <a:spcPts val="4200"/>
              </a:spcBef>
              <a:defRPr sz="1800"/>
            </a:pPr>
            <a:r>
              <a:rPr b="1" sz="3500">
                <a:latin typeface="Helvetica"/>
                <a:ea typeface="Helvetica"/>
                <a:cs typeface="Helvetica"/>
                <a:sym typeface="Helvetica"/>
              </a:rPr>
              <a:t>Patrocinar o almoço -</a:t>
            </a:r>
            <a:r>
              <a:rPr sz="2500"/>
              <a:t> Queremos proporcionar uma experiência incrível para os nossos participantes, e está nos nossos planos proporcionar um almoço para unir todos durante todo o dia do evento. Os papos que geralmente temos durante os intervalos de almoço dos eventos são marcantes e significativos. Queremos proporcionar esse momento para todos presentes. Quer realizar isso conosco?</a:t>
            </a:r>
            <a:endParaRPr sz="2500"/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xfrm>
            <a:off x="660399" y="2840566"/>
            <a:ext cx="5007770" cy="3302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logo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xfrm>
            <a:off x="5901994" y="2724149"/>
            <a:ext cx="7221340" cy="526521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 u="sng">
                <a:hlinkClick r:id="rId2" invalidUrl="" action="" tgtFrame="" tooltip="" history="1" highlightClick="0" endSnd="0"/>
              </a:rPr>
              <a:t>frontinrio.com.br</a:t>
            </a: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Fale conosco:</a:t>
            </a:r>
            <a:endParaRPr sz="3200"/>
          </a:p>
          <a:p>
            <a:pPr lvl="0">
              <a:defRPr sz="1800"/>
            </a:pPr>
            <a:r>
              <a:rPr b="1" sz="3200">
                <a:latin typeface="Helvetica"/>
                <a:ea typeface="Helvetica"/>
                <a:cs typeface="Helvetica"/>
                <a:sym typeface="Helvetica"/>
              </a:rPr>
              <a:t>Pedro Marins</a:t>
            </a:r>
            <a:endParaRPr b="1" sz="3200"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sz="3200" u="sng">
                <a:hlinkClick r:id="rId3" invalidUrl="" action="" tgtFrame="" tooltip="" history="1" highlightClick="0" endSnd="0"/>
              </a:rPr>
              <a:t>pedro@frontinrio.com.br</a:t>
            </a:r>
            <a:endParaRPr sz="3200"/>
          </a:p>
          <a:p>
            <a:pPr lvl="0">
              <a:defRPr sz="1800"/>
            </a:pPr>
            <a:r>
              <a:rPr sz="3200"/>
              <a:t>+5521992950987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