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1" r:id="rId4"/>
    <p:sldId id="279" r:id="rId5"/>
    <p:sldId id="257" r:id="rId6"/>
    <p:sldId id="259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95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300" r:id="rId33"/>
    <p:sldId id="288" r:id="rId34"/>
    <p:sldId id="290" r:id="rId35"/>
    <p:sldId id="296" r:id="rId36"/>
    <p:sldId id="292" r:id="rId37"/>
    <p:sldId id="305" r:id="rId38"/>
    <p:sldId id="293" r:id="rId39"/>
    <p:sldId id="294" r:id="rId40"/>
    <p:sldId id="298" r:id="rId41"/>
    <p:sldId id="304" r:id="rId42"/>
    <p:sldId id="299" r:id="rId43"/>
    <p:sldId id="301" r:id="rId44"/>
    <p:sldId id="302" r:id="rId45"/>
    <p:sldId id="303" r:id="rId46"/>
    <p:sldId id="306" r:id="rId47"/>
    <p:sldId id="307" r:id="rId48"/>
    <p:sldId id="313" r:id="rId49"/>
    <p:sldId id="314" r:id="rId50"/>
    <p:sldId id="315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45194-58A0-4F89-8DAC-8C554D34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2F645-9E06-4B09-9BC4-D6C91283A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E1A3D-163B-46BF-B6CB-7EE13F71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E7398-0E29-4595-9ACE-912FE08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1DA85-48B3-4B27-993C-37227AFE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9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F625-B923-4C22-AF33-A76AE98D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AD9DC1-6A9B-4144-A399-9E9DA4451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3F423-CFEE-4B5B-B99E-320017C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6E374-0898-440B-9F9D-84CA180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F59F5-40D0-4C82-957C-A442D6C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220112-1F3F-4C4C-92BB-E3B3184B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ED601-B0DA-4A2D-A24F-D703A919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53638-7D1E-4C6B-95B6-BD5C0144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1AD4F-F142-4E12-8270-8C02ABD3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2561E-1544-47C4-A926-88BC09C1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C09A1-69CE-4CE2-B84A-A8ABC7CA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D7F0D-A686-4760-9403-361413A5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98E81-7CD8-4113-81BF-1DE0D48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631B4-BB71-49BF-9411-C3F35943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5EFE8-2A04-46EF-879A-7055E63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2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A4DA-6CA6-4554-BA83-9ECA74EC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EBC5D7-F914-472E-AD61-1547682B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9F021-1866-4D68-8355-AE53E44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5A97A-2094-48D3-AD77-E5043091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73183-564F-44B8-AE52-C89B773A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3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EC7C-5365-40FB-AAE9-D8CE67A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8983A-2673-42DA-BB25-E809C7EFA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B10ED0-D536-4864-8D85-23F31DC0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A10A7B-A940-4C1C-94D2-FE34BDF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10020-413F-4072-8AEB-CF5B1C8E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D128F-F3F3-43E9-A644-355386C1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8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D1A6-98F1-4842-8468-3975A402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C7779-5569-4883-BC7A-353A3504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1A1C90-DABA-4F2D-9974-08DF6E6A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11775E-90A1-44D5-81EE-A5C6250B9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D32F38-6770-4623-916B-071B60DA2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30AB41-E729-4723-98AD-C6BA02FC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9E86C-9A4C-4544-9CAC-6D7D1947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6D33C9-097D-49FF-AF55-5C594AB0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3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55B1-B0FE-4EFA-8384-9C0C517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024E9F-D1B0-4E22-A5E4-50A2A7BA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7AC215-A65C-4013-A30F-37C31BA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6048E0-5363-40EB-B284-B5A62B5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6CA9D3-7C40-49AB-9D37-6834C16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F65C07-9E00-4792-A9DB-A60B82CA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9E8EEF-78F6-47B4-8F34-2211CB0F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BFCD-C4E5-4ED2-B478-14FB8262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480E0-186D-4657-9DB2-62BE8EEC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14B61-9E3D-409D-9034-DD83CDD1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88B845-C93F-4A58-AC70-D28417DE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22FF8-26C0-4E16-AB9D-91B899CF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63D21-FE87-4BE1-BC9B-758F9DD8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3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97F9B-A608-4C73-B7C2-3117CAB0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147447-3031-41B7-BD09-6F14B4F39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90FC4-84BB-4F23-80AE-B4678963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D9BD30-E911-4673-B6DD-E8F7216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63CC2-FBFD-4846-9A49-15D01A04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93AF6-8928-4062-8A87-741C6807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948779-4523-41CF-96FE-3ACB4B5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60521-E3F4-48EE-9936-6FD9D1F7D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DBAE6-AC24-4736-A49A-A637F987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A4E6C-109F-4DC9-AA5C-B4C86612EC6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10619-DBA5-42BA-8B6D-128D7A06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44EAA-D4CA-49DD-B595-7EE0AB74C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735D-2FFC-40BD-A264-063B882A7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9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9" y="1188725"/>
            <a:ext cx="10437090" cy="294269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Minicurso: Pipelines de Dados com Apache HOP sem dor de cabeça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03" y="4248727"/>
            <a:ext cx="5952066" cy="898091"/>
          </a:xfrm>
        </p:spPr>
        <p:txBody>
          <a:bodyPr/>
          <a:lstStyle/>
          <a:p>
            <a:pPr algn="l"/>
            <a:r>
              <a:rPr lang="pt-BR" dirty="0"/>
              <a:t>Eduardo Manuel de Fritas Jorge e UNEB</a:t>
            </a:r>
          </a:p>
        </p:txBody>
      </p:sp>
    </p:spTree>
    <p:extLst>
      <p:ext uri="{BB962C8B-B14F-4D97-AF65-F5344CB8AC3E}">
        <p14:creationId xmlns:p14="http://schemas.microsoft.com/office/powerpoint/2010/main" val="8509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5EC479-AB66-7034-26BF-CCD9CFAF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7" y="781476"/>
            <a:ext cx="7465149" cy="52950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1339918" y="2333066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9E4BB8C-7995-9161-6470-5E9EBA65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392" y="2004290"/>
            <a:ext cx="8661835" cy="38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EF4FCC-03A5-A325-2D63-C44C4991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2" y="660996"/>
            <a:ext cx="10935855" cy="55608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- Arquivo XML para Obtenção de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10206826" y="3607239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4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755E8B-CBBD-40EC-F16A-80744AE1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4" y="739300"/>
            <a:ext cx="10806544" cy="53616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- Arquivo XML para Obtenção de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1293735" y="2175602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/>
          <p:nvPr/>
        </p:nvCxnSpPr>
        <p:spPr>
          <a:xfrm flipV="1">
            <a:off x="9869699" y="2681231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7F6C93B-B1FE-08D4-DB06-4C7B432117B3}"/>
              </a:ext>
            </a:extLst>
          </p:cNvPr>
          <p:cNvCxnSpPr/>
          <p:nvPr/>
        </p:nvCxnSpPr>
        <p:spPr>
          <a:xfrm flipV="1">
            <a:off x="3695190" y="2723810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0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AD014443-52A8-E46C-1919-4D7C9098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15" y="2365079"/>
            <a:ext cx="4667901" cy="28102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FBB5D3-97F6-B1E5-3CA2-998F22F5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78" y="803499"/>
            <a:ext cx="10515601" cy="1200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- Arquivo XML para Obtenção de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1195960" y="3449467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/>
          <p:nvPr/>
        </p:nvCxnSpPr>
        <p:spPr>
          <a:xfrm flipV="1">
            <a:off x="1140542" y="5071962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E5F8EC6-3880-17D0-01C0-DBDD11C22FD1}"/>
              </a:ext>
            </a:extLst>
          </p:cNvPr>
          <p:cNvCxnSpPr/>
          <p:nvPr/>
        </p:nvCxnSpPr>
        <p:spPr>
          <a:xfrm flipV="1">
            <a:off x="10756390" y="1626170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2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ECBBC4-EF05-3E6B-CCBD-2BF06E5D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597566"/>
            <a:ext cx="9309208" cy="56831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 Pipeline Dados do Pesquisador (Lattes) - Arquivo XML para Obtenção de Dados (</a:t>
            </a:r>
            <a:r>
              <a:rPr lang="pt-BR" sz="2400" dirty="0" err="1"/>
              <a:t>Get</a:t>
            </a:r>
            <a:r>
              <a:rPr lang="pt-BR" sz="2400" dirty="0"/>
              <a:t> Fields)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/>
          <p:nvPr/>
        </p:nvCxnSpPr>
        <p:spPr>
          <a:xfrm flipV="1">
            <a:off x="5794814" y="5911281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6B7829B-71D7-F6B2-00DE-0EE0A684BA14}"/>
              </a:ext>
            </a:extLst>
          </p:cNvPr>
          <p:cNvCxnSpPr/>
          <p:nvPr/>
        </p:nvCxnSpPr>
        <p:spPr>
          <a:xfrm flipV="1">
            <a:off x="2130588" y="1096149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D8ACC50-EBDD-F9BA-E50D-BF1972EC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6" y="795539"/>
            <a:ext cx="10869175" cy="53054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Preview </a:t>
            </a:r>
            <a:r>
              <a:rPr lang="pt-BR" sz="2400" dirty="0" err="1"/>
              <a:t>Rows</a:t>
            </a:r>
            <a:endParaRPr lang="pt-BR" sz="24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5918696" y="2958771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>
            <a:cxnSpLocks/>
          </p:cNvCxnSpPr>
          <p:nvPr/>
        </p:nvCxnSpPr>
        <p:spPr>
          <a:xfrm flipV="1">
            <a:off x="5914227" y="5763491"/>
            <a:ext cx="486573" cy="3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8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52AF1D-55D7-2AAD-F4BB-82BFCE54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86" y="1738242"/>
            <a:ext cx="3324689" cy="16290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9B0649-FB98-5CA4-CF3C-9551F9FF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2" y="707694"/>
            <a:ext cx="7531069" cy="54674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Preview </a:t>
            </a:r>
            <a:r>
              <a:rPr lang="pt-BR" sz="2400" dirty="0" err="1"/>
              <a:t>Rows</a:t>
            </a:r>
            <a:endParaRPr lang="pt-BR" sz="24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2473533" y="3429000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>
            <a:cxnSpLocks/>
          </p:cNvCxnSpPr>
          <p:nvPr/>
        </p:nvCxnSpPr>
        <p:spPr>
          <a:xfrm flipV="1">
            <a:off x="10255318" y="2789382"/>
            <a:ext cx="486573" cy="3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3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9A549FA-42E2-171C-FDEC-083CBE7B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69" y="1778928"/>
            <a:ext cx="5172797" cy="23720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Ligação das Transformações (Tecla Shift)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4283861" y="2731875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>
            <a:cxnSpLocks/>
          </p:cNvCxnSpPr>
          <p:nvPr/>
        </p:nvCxnSpPr>
        <p:spPr>
          <a:xfrm flipV="1">
            <a:off x="5670940" y="2789381"/>
            <a:ext cx="486573" cy="3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0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C5001E-7FE0-9497-2CE1-437B8249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5" y="878391"/>
            <a:ext cx="10116962" cy="3124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 Pipeline Dados do Pesquisador (Lattes) – Vamos selecionar somente o </a:t>
            </a:r>
            <a:r>
              <a:rPr lang="pt-BR" sz="2400" dirty="0" err="1"/>
              <a:t>nomeCompleto</a:t>
            </a:r>
            <a:endParaRPr lang="pt-BR" sz="24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2528952" y="2644210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>
            <a:cxnSpLocks/>
          </p:cNvCxnSpPr>
          <p:nvPr/>
        </p:nvCxnSpPr>
        <p:spPr>
          <a:xfrm flipV="1">
            <a:off x="2217870" y="1926882"/>
            <a:ext cx="486573" cy="3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FB66902D-0993-219E-CA27-6840A28F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43" y="3311237"/>
            <a:ext cx="9125527" cy="25702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5EFEFD6-0530-6E2E-D179-ACE1FBDD6F9D}"/>
              </a:ext>
            </a:extLst>
          </p:cNvPr>
          <p:cNvCxnSpPr>
            <a:cxnSpLocks/>
          </p:cNvCxnSpPr>
          <p:nvPr/>
        </p:nvCxnSpPr>
        <p:spPr>
          <a:xfrm flipV="1">
            <a:off x="10501745" y="3970526"/>
            <a:ext cx="670282" cy="129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31E7AE7-B5AB-00D3-8F5F-26F62EB82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63" y="4116207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C5001E-7FE0-9497-2CE1-437B8249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5" y="878391"/>
            <a:ext cx="10116962" cy="3124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 Pipeline Dados do Pesquisador (Lattes) – Vamos selecionar somente o </a:t>
            </a:r>
            <a:r>
              <a:rPr lang="pt-BR" sz="2400" dirty="0" err="1"/>
              <a:t>nomeCompleto</a:t>
            </a:r>
            <a:r>
              <a:rPr lang="pt-BR" sz="2400" dirty="0"/>
              <a:t> e transformar para nome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>
            <a:cxnSpLocks/>
          </p:cNvCxnSpPr>
          <p:nvPr/>
        </p:nvCxnSpPr>
        <p:spPr>
          <a:xfrm flipV="1">
            <a:off x="2528952" y="2644210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26FF12-FB15-8804-ADD2-D16BA28678C1}"/>
              </a:ext>
            </a:extLst>
          </p:cNvPr>
          <p:cNvCxnSpPr>
            <a:cxnSpLocks/>
          </p:cNvCxnSpPr>
          <p:nvPr/>
        </p:nvCxnSpPr>
        <p:spPr>
          <a:xfrm flipV="1">
            <a:off x="2217870" y="1926882"/>
            <a:ext cx="486573" cy="3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FB66902D-0993-219E-CA27-6840A28F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43" y="3311237"/>
            <a:ext cx="9125527" cy="25702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5EFEFD6-0530-6E2E-D179-ACE1FBDD6F9D}"/>
              </a:ext>
            </a:extLst>
          </p:cNvPr>
          <p:cNvCxnSpPr>
            <a:cxnSpLocks/>
          </p:cNvCxnSpPr>
          <p:nvPr/>
        </p:nvCxnSpPr>
        <p:spPr>
          <a:xfrm flipV="1">
            <a:off x="10501745" y="3970526"/>
            <a:ext cx="670282" cy="129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31E7AE7-B5AB-00D3-8F5F-26F62EB82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63" y="4116207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170" y="2486891"/>
            <a:ext cx="10286231" cy="347287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BR" sz="3100" b="1" dirty="0"/>
              <a:t>Descrição</a:t>
            </a:r>
            <a:br>
              <a:rPr lang="pt-BR" sz="3100" dirty="0"/>
            </a:br>
            <a:br>
              <a:rPr lang="pt-BR" sz="3100" dirty="0"/>
            </a:br>
            <a:r>
              <a:rPr lang="pt-BR" sz="3100" dirty="0"/>
              <a:t>Este minicurso abordará como a etapa de ETL (Extração Transformação e Carga) pode ser realizada através da ferramenta Apache Hop. De forma prática será apresentado como orquestrar cargas de base de dados operacionais através de pipelines e fluxos de dados visuais bem documentados. Para exemplificar a aplicação da ferramenta Apache Hop será desenvolvido um case demonstrado a extração do Currículo Lattes.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52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Executando 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95B4D5-9CF2-2ACC-BC5F-818D7FE5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4" y="623327"/>
            <a:ext cx="6431221" cy="5395686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600593-9BE3-4BA7-3BF4-3D7739A10509}"/>
              </a:ext>
            </a:extLst>
          </p:cNvPr>
          <p:cNvCxnSpPr>
            <a:cxnSpLocks/>
          </p:cNvCxnSpPr>
          <p:nvPr/>
        </p:nvCxnSpPr>
        <p:spPr>
          <a:xfrm flipV="1">
            <a:off x="206392" y="1286109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B44142B1-28F5-7762-29B6-5AA7B7319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59" y="1533236"/>
            <a:ext cx="6387649" cy="273396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5BB5F9-CB28-56F6-7805-678A9369CDCF}"/>
              </a:ext>
            </a:extLst>
          </p:cNvPr>
          <p:cNvCxnSpPr>
            <a:cxnSpLocks/>
          </p:cNvCxnSpPr>
          <p:nvPr/>
        </p:nvCxnSpPr>
        <p:spPr>
          <a:xfrm flipV="1">
            <a:off x="2732537" y="5377524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6B6F58EA-EA22-D4E7-7F95-9FFACC75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550" y="1108136"/>
            <a:ext cx="4001058" cy="11812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8FB62B-9BEF-D30C-7179-C869ABE6FCA2}"/>
              </a:ext>
            </a:extLst>
          </p:cNvPr>
          <p:cNvCxnSpPr>
            <a:cxnSpLocks/>
          </p:cNvCxnSpPr>
          <p:nvPr/>
        </p:nvCxnSpPr>
        <p:spPr>
          <a:xfrm flipV="1">
            <a:off x="7789677" y="2787511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1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7048BD-5961-97B1-D795-CECC9064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2" y="994536"/>
            <a:ext cx="8261444" cy="44733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Gravando os dados em Arquivo Excel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85BB5F9-CB28-56F6-7805-678A9369CDCF}"/>
              </a:ext>
            </a:extLst>
          </p:cNvPr>
          <p:cNvCxnSpPr>
            <a:cxnSpLocks/>
          </p:cNvCxnSpPr>
          <p:nvPr/>
        </p:nvCxnSpPr>
        <p:spPr>
          <a:xfrm flipV="1">
            <a:off x="3175882" y="3108255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8FB62B-9BEF-D30C-7179-C869ABE6FCA2}"/>
              </a:ext>
            </a:extLst>
          </p:cNvPr>
          <p:cNvCxnSpPr>
            <a:cxnSpLocks/>
          </p:cNvCxnSpPr>
          <p:nvPr/>
        </p:nvCxnSpPr>
        <p:spPr>
          <a:xfrm flipV="1">
            <a:off x="7789677" y="2787511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677CF6C-32A0-31E9-5D99-29B75589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48" y="3510967"/>
            <a:ext cx="5268060" cy="131463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600593-9BE3-4BA7-3BF4-3D7739A10509}"/>
              </a:ext>
            </a:extLst>
          </p:cNvPr>
          <p:cNvCxnSpPr>
            <a:cxnSpLocks/>
          </p:cNvCxnSpPr>
          <p:nvPr/>
        </p:nvCxnSpPr>
        <p:spPr>
          <a:xfrm flipV="1">
            <a:off x="9506286" y="4586822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5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BADDBB4-73ED-5E91-2841-29434740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571"/>
            <a:ext cx="12192000" cy="19398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Gravando os dados em Arquivo Excel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8FB62B-9BEF-D30C-7179-C869ABE6FCA2}"/>
              </a:ext>
            </a:extLst>
          </p:cNvPr>
          <p:cNvCxnSpPr>
            <a:cxnSpLocks/>
          </p:cNvCxnSpPr>
          <p:nvPr/>
        </p:nvCxnSpPr>
        <p:spPr>
          <a:xfrm flipV="1">
            <a:off x="6012873" y="1783462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76E87D5-CA0A-4934-0F01-A8566D566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73" y="1999638"/>
            <a:ext cx="7344800" cy="286742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600593-9BE3-4BA7-3BF4-3D7739A10509}"/>
              </a:ext>
            </a:extLst>
          </p:cNvPr>
          <p:cNvCxnSpPr>
            <a:cxnSpLocks/>
          </p:cNvCxnSpPr>
          <p:nvPr/>
        </p:nvCxnSpPr>
        <p:spPr>
          <a:xfrm flipV="1">
            <a:off x="8821761" y="3606605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C656F7D-0A99-CC58-497E-243187C406EE}"/>
              </a:ext>
            </a:extLst>
          </p:cNvPr>
          <p:cNvCxnSpPr>
            <a:cxnSpLocks/>
          </p:cNvCxnSpPr>
          <p:nvPr/>
        </p:nvCxnSpPr>
        <p:spPr>
          <a:xfrm flipV="1">
            <a:off x="5132990" y="3108255"/>
            <a:ext cx="720436" cy="64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98EC4ED0-390D-0BF1-C46F-740220DB2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90" y="4552494"/>
            <a:ext cx="7059010" cy="1314633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297D9D7-3881-022A-AF95-83035832BF9C}"/>
              </a:ext>
            </a:extLst>
          </p:cNvPr>
          <p:cNvCxnSpPr>
            <a:cxnSpLocks/>
          </p:cNvCxnSpPr>
          <p:nvPr/>
        </p:nvCxnSpPr>
        <p:spPr>
          <a:xfrm flipV="1">
            <a:off x="5804021" y="4777770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7FB4667-C9DC-BF19-19DF-7F665CA9C3A2}"/>
              </a:ext>
            </a:extLst>
          </p:cNvPr>
          <p:cNvCxnSpPr>
            <a:cxnSpLocks/>
          </p:cNvCxnSpPr>
          <p:nvPr/>
        </p:nvCxnSpPr>
        <p:spPr>
          <a:xfrm flipV="1">
            <a:off x="8821761" y="5234063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4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5920FC0-4CD7-A8D3-C116-78FD4311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" y="1037000"/>
            <a:ext cx="5930530" cy="46064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5BCF03-D8F9-D6D2-6B84-543F2E4A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91" y="1096390"/>
            <a:ext cx="3143689" cy="42868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– Executando o Projeto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600593-9BE3-4BA7-3BF4-3D7739A10509}"/>
              </a:ext>
            </a:extLst>
          </p:cNvPr>
          <p:cNvCxnSpPr>
            <a:cxnSpLocks/>
          </p:cNvCxnSpPr>
          <p:nvPr/>
        </p:nvCxnSpPr>
        <p:spPr>
          <a:xfrm flipV="1">
            <a:off x="8821761" y="3606605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C656F7D-0A99-CC58-497E-243187C406EE}"/>
              </a:ext>
            </a:extLst>
          </p:cNvPr>
          <p:cNvCxnSpPr>
            <a:cxnSpLocks/>
          </p:cNvCxnSpPr>
          <p:nvPr/>
        </p:nvCxnSpPr>
        <p:spPr>
          <a:xfrm flipV="1">
            <a:off x="0" y="1704327"/>
            <a:ext cx="487099" cy="577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297D9D7-3881-022A-AF95-83035832BF9C}"/>
              </a:ext>
            </a:extLst>
          </p:cNvPr>
          <p:cNvCxnSpPr>
            <a:cxnSpLocks/>
          </p:cNvCxnSpPr>
          <p:nvPr/>
        </p:nvCxnSpPr>
        <p:spPr>
          <a:xfrm flipV="1">
            <a:off x="2037102" y="5375337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7FB4667-C9DC-BF19-19DF-7F665CA9C3A2}"/>
              </a:ext>
            </a:extLst>
          </p:cNvPr>
          <p:cNvCxnSpPr>
            <a:cxnSpLocks/>
          </p:cNvCxnSpPr>
          <p:nvPr/>
        </p:nvCxnSpPr>
        <p:spPr>
          <a:xfrm flipV="1">
            <a:off x="8821761" y="5234063"/>
            <a:ext cx="888758" cy="490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6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6F087A-54AC-85D1-5C6F-2C79FF3A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828576"/>
            <a:ext cx="6630325" cy="32008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Projeto (Lattes) – Obtendo o número identificador do Lattes para Link com outros dados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084D427-D883-F20B-9EB5-5CE37EA8AF78}"/>
              </a:ext>
            </a:extLst>
          </p:cNvPr>
          <p:cNvCxnSpPr/>
          <p:nvPr/>
        </p:nvCxnSpPr>
        <p:spPr>
          <a:xfrm flipV="1">
            <a:off x="2780837" y="2845906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3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F627606-72B8-80BD-4361-6272B6A4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53" y="1082565"/>
            <a:ext cx="2000529" cy="19147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Projeto (Lattes) – Obtendo o número identificador do Lattes para Link com outros dados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084D427-D883-F20B-9EB5-5CE37EA8AF78}"/>
              </a:ext>
            </a:extLst>
          </p:cNvPr>
          <p:cNvCxnSpPr/>
          <p:nvPr/>
        </p:nvCxnSpPr>
        <p:spPr>
          <a:xfrm flipV="1">
            <a:off x="3011053" y="2928588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F315754-90A0-3D36-40D3-FE05DCB5D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031" y="1620819"/>
            <a:ext cx="3877216" cy="177189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370B-DD73-95DA-A9FF-FE125FA453DD}"/>
              </a:ext>
            </a:extLst>
          </p:cNvPr>
          <p:cNvCxnSpPr/>
          <p:nvPr/>
        </p:nvCxnSpPr>
        <p:spPr>
          <a:xfrm flipV="1">
            <a:off x="5186394" y="3215362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0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370893-7300-5DAD-2C31-7ECB0CEF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20" y="974475"/>
            <a:ext cx="6820852" cy="35247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Executando o Projeto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370B-DD73-95DA-A9FF-FE125FA453DD}"/>
              </a:ext>
            </a:extLst>
          </p:cNvPr>
          <p:cNvCxnSpPr>
            <a:cxnSpLocks/>
          </p:cNvCxnSpPr>
          <p:nvPr/>
        </p:nvCxnSpPr>
        <p:spPr>
          <a:xfrm flipV="1">
            <a:off x="2909455" y="1802199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28F3F1E-76C1-9EAC-AAF2-D858FD2A8400}"/>
              </a:ext>
            </a:extLst>
          </p:cNvPr>
          <p:cNvCxnSpPr>
            <a:cxnSpLocks/>
          </p:cNvCxnSpPr>
          <p:nvPr/>
        </p:nvCxnSpPr>
        <p:spPr>
          <a:xfrm flipV="1">
            <a:off x="1196110" y="2822818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6B1AA1BC-71CB-5E49-6F12-D6AD61B3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24" y="1637031"/>
            <a:ext cx="4544059" cy="4220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79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795867"/>
            <a:ext cx="5952066" cy="2942696"/>
          </a:xfrm>
        </p:spPr>
        <p:txBody>
          <a:bodyPr/>
          <a:lstStyle/>
          <a:p>
            <a:pPr algn="l"/>
            <a:r>
              <a:rPr lang="pt-BR" dirty="0"/>
              <a:t>Exemplo II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3830637"/>
            <a:ext cx="5952066" cy="2387599"/>
          </a:xfrm>
        </p:spPr>
        <p:txBody>
          <a:bodyPr/>
          <a:lstStyle/>
          <a:p>
            <a:pPr algn="l"/>
            <a:r>
              <a:rPr lang="pt-BR" dirty="0"/>
              <a:t>Obtendo dados de vários Pesquisadores do Lattes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8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Projeto (Lattes) – Novo Pipeline </a:t>
            </a:r>
            <a:r>
              <a:rPr lang="pt-BR" sz="2400" dirty="0" err="1"/>
              <a:t>Dados_Pesquisador_Varios.hpl</a:t>
            </a:r>
            <a:r>
              <a:rPr lang="pt-BR" sz="2400" dirty="0"/>
              <a:t> copia do Dados_Pesquisador.hlp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E0FBD2-4E1A-008E-051F-28E108DC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92" y="567295"/>
            <a:ext cx="5550617" cy="60446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3FB738-9E59-D1E4-B197-3F5FA1ED2C0F}"/>
              </a:ext>
            </a:extLst>
          </p:cNvPr>
          <p:cNvCxnSpPr>
            <a:cxnSpLocks/>
          </p:cNvCxnSpPr>
          <p:nvPr/>
        </p:nvCxnSpPr>
        <p:spPr>
          <a:xfrm flipV="1">
            <a:off x="6793346" y="2379473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B9A2646-5A37-82DB-DE6F-A6EF393B0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67" y="2535937"/>
            <a:ext cx="3743847" cy="27721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8979966" y="343317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6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188A435-DA51-9515-ABD8-4E24C736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" y="787606"/>
            <a:ext cx="7104476" cy="49562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Pipeline </a:t>
            </a:r>
            <a:r>
              <a:rPr lang="pt-BR" sz="2400" dirty="0" err="1"/>
              <a:t>Dados_Pesquisadores_Varios.hpl</a:t>
            </a:r>
            <a:endParaRPr lang="pt-BR" sz="24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370B-DD73-95DA-A9FF-FE125FA453DD}"/>
              </a:ext>
            </a:extLst>
          </p:cNvPr>
          <p:cNvCxnSpPr>
            <a:cxnSpLocks/>
          </p:cNvCxnSpPr>
          <p:nvPr/>
        </p:nvCxnSpPr>
        <p:spPr>
          <a:xfrm flipV="1">
            <a:off x="2440004" y="4272927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AA371DBB-1DF4-660A-7442-FA9F2213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773" y="3194376"/>
            <a:ext cx="6430272" cy="15527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A000A288-8916-1097-40DB-D14F2B8B43CC}"/>
              </a:ext>
            </a:extLst>
          </p:cNvPr>
          <p:cNvCxnSpPr>
            <a:cxnSpLocks/>
          </p:cNvCxnSpPr>
          <p:nvPr/>
        </p:nvCxnSpPr>
        <p:spPr>
          <a:xfrm flipV="1">
            <a:off x="5460030" y="409743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4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795867"/>
            <a:ext cx="5952066" cy="2942696"/>
          </a:xfrm>
        </p:spPr>
        <p:txBody>
          <a:bodyPr/>
          <a:lstStyle/>
          <a:p>
            <a:pPr algn="l"/>
            <a:r>
              <a:rPr lang="pt-BR" dirty="0"/>
              <a:t>Exemplo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3830637"/>
            <a:ext cx="5952066" cy="2387599"/>
          </a:xfrm>
        </p:spPr>
        <p:txBody>
          <a:bodyPr/>
          <a:lstStyle/>
          <a:p>
            <a:pPr algn="l"/>
            <a:r>
              <a:rPr lang="pt-BR" dirty="0"/>
              <a:t>Obtendo o Nome do Pesquisador do Lattes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72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A8BACAC-7BBB-E612-448F-FA4B5422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908686"/>
            <a:ext cx="11720945" cy="3395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Indicando a pasta para ler os arquivos XML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370B-DD73-95DA-A9FF-FE125FA453DD}"/>
              </a:ext>
            </a:extLst>
          </p:cNvPr>
          <p:cNvCxnSpPr>
            <a:cxnSpLocks/>
          </p:cNvCxnSpPr>
          <p:nvPr/>
        </p:nvCxnSpPr>
        <p:spPr>
          <a:xfrm flipV="1">
            <a:off x="217523" y="148354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A000A288-8916-1097-40DB-D14F2B8B43CC}"/>
              </a:ext>
            </a:extLst>
          </p:cNvPr>
          <p:cNvCxnSpPr>
            <a:cxnSpLocks/>
          </p:cNvCxnSpPr>
          <p:nvPr/>
        </p:nvCxnSpPr>
        <p:spPr>
          <a:xfrm flipV="1">
            <a:off x="10912526" y="3429000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668370-B52D-FA66-AA91-33FDC518FC68}"/>
              </a:ext>
            </a:extLst>
          </p:cNvPr>
          <p:cNvCxnSpPr>
            <a:cxnSpLocks/>
          </p:cNvCxnSpPr>
          <p:nvPr/>
        </p:nvCxnSpPr>
        <p:spPr>
          <a:xfrm flipV="1">
            <a:off x="7448862" y="416573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691A05-6DEB-3FB6-445C-607766FD7651}"/>
              </a:ext>
            </a:extLst>
          </p:cNvPr>
          <p:cNvSpPr txBox="1"/>
          <p:nvPr/>
        </p:nvSpPr>
        <p:spPr>
          <a:xfrm>
            <a:off x="314712" y="4596565"/>
            <a:ext cx="751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https://hop.apache.org/manual/latest/pipeline/transforms/getfilenames.html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99357D4-9872-301A-3A8B-CE059A0B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" y="5071003"/>
            <a:ext cx="9041515" cy="16080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CB2FAE7-3125-3A5D-30A7-2EEE4FDBC270}"/>
              </a:ext>
            </a:extLst>
          </p:cNvPr>
          <p:cNvCxnSpPr>
            <a:cxnSpLocks/>
          </p:cNvCxnSpPr>
          <p:nvPr/>
        </p:nvCxnSpPr>
        <p:spPr>
          <a:xfrm flipV="1">
            <a:off x="4151525" y="6455589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635B02-F0C1-B3E0-525D-BE75C4FEEEB9}"/>
              </a:ext>
            </a:extLst>
          </p:cNvPr>
          <p:cNvSpPr txBox="1"/>
          <p:nvPr/>
        </p:nvSpPr>
        <p:spPr>
          <a:xfrm>
            <a:off x="8532233" y="4371349"/>
            <a:ext cx="121539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/>
              <a:t>.*\.</a:t>
            </a:r>
            <a:r>
              <a:rPr lang="pt-BR" sz="2400" dirty="0" err="1"/>
              <a:t>xml</a:t>
            </a:r>
            <a:r>
              <a:rPr lang="pt-BR" sz="24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00367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A5FAEB-A165-E451-CB65-6337D23F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65" y="761331"/>
            <a:ext cx="10910803" cy="53353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Indicando a pasta para ler os arquivos XML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370B-DD73-95DA-A9FF-FE125FA453DD}"/>
              </a:ext>
            </a:extLst>
          </p:cNvPr>
          <p:cNvCxnSpPr>
            <a:cxnSpLocks/>
          </p:cNvCxnSpPr>
          <p:nvPr/>
        </p:nvCxnSpPr>
        <p:spPr>
          <a:xfrm flipV="1">
            <a:off x="5759623" y="5529072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668370-B52D-FA66-AA91-33FDC518FC68}"/>
              </a:ext>
            </a:extLst>
          </p:cNvPr>
          <p:cNvCxnSpPr>
            <a:cxnSpLocks/>
          </p:cNvCxnSpPr>
          <p:nvPr/>
        </p:nvCxnSpPr>
        <p:spPr>
          <a:xfrm flipV="1">
            <a:off x="4414761" y="3770082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B12B37-69B2-6A45-5C49-EDC079FC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7" y="2563194"/>
            <a:ext cx="12192000" cy="24396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Marcando a Opção para Pegar o Arquivo do Passo Anterior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668370-B52D-FA66-AA91-33FDC518FC68}"/>
              </a:ext>
            </a:extLst>
          </p:cNvPr>
          <p:cNvCxnSpPr>
            <a:cxnSpLocks/>
          </p:cNvCxnSpPr>
          <p:nvPr/>
        </p:nvCxnSpPr>
        <p:spPr>
          <a:xfrm flipV="1">
            <a:off x="0" y="3161582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609D67E-CFE9-4725-5C0B-36F3AE261DD8}"/>
              </a:ext>
            </a:extLst>
          </p:cNvPr>
          <p:cNvCxnSpPr>
            <a:cxnSpLocks/>
          </p:cNvCxnSpPr>
          <p:nvPr/>
        </p:nvCxnSpPr>
        <p:spPr>
          <a:xfrm flipV="1">
            <a:off x="3130951" y="343771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7E3CF62-0112-66E4-DD88-AC62411FE315}"/>
              </a:ext>
            </a:extLst>
          </p:cNvPr>
          <p:cNvCxnSpPr>
            <a:cxnSpLocks/>
          </p:cNvCxnSpPr>
          <p:nvPr/>
        </p:nvCxnSpPr>
        <p:spPr>
          <a:xfrm flipV="1">
            <a:off x="3322693" y="398676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3D2A4F70-306D-E40A-95E8-7E6038961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7" y="781879"/>
            <a:ext cx="3038899" cy="155279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34C22C0-BAE3-F808-DCE1-236044D4C0F8}"/>
              </a:ext>
            </a:extLst>
          </p:cNvPr>
          <p:cNvCxnSpPr>
            <a:cxnSpLocks/>
          </p:cNvCxnSpPr>
          <p:nvPr/>
        </p:nvCxnSpPr>
        <p:spPr>
          <a:xfrm flipV="1">
            <a:off x="1994986" y="1857681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2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AFEDE1E-19F4-9FD0-9521-AF55DD86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" y="1186008"/>
            <a:ext cx="6108919" cy="4387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Executando o Projeto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668370-B52D-FA66-AA91-33FDC518FC68}"/>
              </a:ext>
            </a:extLst>
          </p:cNvPr>
          <p:cNvCxnSpPr>
            <a:cxnSpLocks/>
          </p:cNvCxnSpPr>
          <p:nvPr/>
        </p:nvCxnSpPr>
        <p:spPr>
          <a:xfrm flipV="1">
            <a:off x="2724507" y="461469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7C1C6B79-1457-EA99-BCDB-C09705B4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587" y="1044850"/>
            <a:ext cx="4867954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48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795867"/>
            <a:ext cx="5952066" cy="2942696"/>
          </a:xfrm>
        </p:spPr>
        <p:txBody>
          <a:bodyPr/>
          <a:lstStyle/>
          <a:p>
            <a:pPr algn="l"/>
            <a:r>
              <a:rPr lang="pt-BR" dirty="0"/>
              <a:t>Exemplo III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3830637"/>
            <a:ext cx="5952066" cy="2387599"/>
          </a:xfrm>
        </p:spPr>
        <p:txBody>
          <a:bodyPr/>
          <a:lstStyle/>
          <a:p>
            <a:pPr algn="l"/>
            <a:r>
              <a:rPr lang="pt-BR" dirty="0"/>
              <a:t>Obtendo dados de Artigos Indexados de  Vários Pesquisador do Lattes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633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Dados de Artigos do XML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E0DBC-D2CD-ECE1-CEE2-7F468E81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794970"/>
            <a:ext cx="11698333" cy="52680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0C9879-7908-CDCC-9D2C-8257130390B0}"/>
              </a:ext>
            </a:extLst>
          </p:cNvPr>
          <p:cNvSpPr txBox="1"/>
          <p:nvPr/>
        </p:nvSpPr>
        <p:spPr>
          <a:xfrm>
            <a:off x="6469872" y="265822"/>
            <a:ext cx="3837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/root/</a:t>
            </a:r>
            <a:r>
              <a:rPr lang="pt-BR" dirty="0" err="1"/>
              <a:t>producaoBibliografica</a:t>
            </a:r>
            <a:r>
              <a:rPr lang="pt-BR" dirty="0"/>
              <a:t>/item/item</a:t>
            </a:r>
          </a:p>
        </p:txBody>
      </p:sp>
    </p:spTree>
    <p:extLst>
      <p:ext uri="{BB962C8B-B14F-4D97-AF65-F5344CB8AC3E}">
        <p14:creationId xmlns:p14="http://schemas.microsoft.com/office/powerpoint/2010/main" val="315103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BE58710-8D6D-509E-4D83-D698EAF4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38" y="1159314"/>
            <a:ext cx="3772426" cy="340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90FEB5-4025-3C2D-3966-4E4A6FFD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5" y="1018905"/>
            <a:ext cx="6293003" cy="5454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Projeto (Lattes) – Novo Pipeline Dados_Producoes_Pesquisadores_Varios.hlp copia do </a:t>
            </a:r>
            <a:r>
              <a:rPr lang="pt-BR" sz="2400" dirty="0" err="1"/>
              <a:t>Dados_Pesquisador_Varios.hpl</a:t>
            </a:r>
            <a:r>
              <a:rPr lang="pt-BR" sz="2400" dirty="0"/>
              <a:t>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3FB738-9E59-D1E4-B197-3F5FA1ED2C0F}"/>
              </a:ext>
            </a:extLst>
          </p:cNvPr>
          <p:cNvCxnSpPr>
            <a:cxnSpLocks/>
          </p:cNvCxnSpPr>
          <p:nvPr/>
        </p:nvCxnSpPr>
        <p:spPr>
          <a:xfrm flipV="1">
            <a:off x="3838586" y="2859764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7862366" y="2972037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5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D07C15-357B-97EA-80E0-BAAAF004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1" y="1671693"/>
            <a:ext cx="11422069" cy="26006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Deletando um link entre etapas do fluxo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3FB738-9E59-D1E4-B197-3F5FA1ED2C0F}"/>
              </a:ext>
            </a:extLst>
          </p:cNvPr>
          <p:cNvCxnSpPr>
            <a:cxnSpLocks/>
          </p:cNvCxnSpPr>
          <p:nvPr/>
        </p:nvCxnSpPr>
        <p:spPr>
          <a:xfrm flipV="1">
            <a:off x="5349334" y="3116072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4443305" y="2297550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28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5A531B-E707-2767-D29D-F18F0B07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959667"/>
            <a:ext cx="11305880" cy="5399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Lendo Vários Arquivos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4910251" y="4311404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3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BEAF05-D40A-DADD-1409-B6F2E41E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2" y="879100"/>
            <a:ext cx="11817862" cy="3545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Caminho XML para Dados do Artigo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5122688" y="1768944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4F46B8-AFA1-D561-CF83-AB88E64F1C65}"/>
              </a:ext>
            </a:extLst>
          </p:cNvPr>
          <p:cNvSpPr txBox="1"/>
          <p:nvPr/>
        </p:nvSpPr>
        <p:spPr>
          <a:xfrm>
            <a:off x="7583054" y="257298"/>
            <a:ext cx="3837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/root/</a:t>
            </a:r>
            <a:r>
              <a:rPr lang="pt-BR" dirty="0" err="1"/>
              <a:t>producaoBibliografica</a:t>
            </a:r>
            <a:r>
              <a:rPr lang="pt-BR" dirty="0"/>
              <a:t>/item/item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FCC335-EC08-513E-5EDE-907EC9031DDD}"/>
              </a:ext>
            </a:extLst>
          </p:cNvPr>
          <p:cNvCxnSpPr>
            <a:cxnSpLocks/>
          </p:cNvCxnSpPr>
          <p:nvPr/>
        </p:nvCxnSpPr>
        <p:spPr>
          <a:xfrm flipV="1">
            <a:off x="10909270" y="181881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7B03621-819B-3343-33A9-860A9BC2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52" y="4521439"/>
            <a:ext cx="2819794" cy="1438476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EFD0B59-3994-2378-0322-CD2E22D8583F}"/>
              </a:ext>
            </a:extLst>
          </p:cNvPr>
          <p:cNvCxnSpPr>
            <a:cxnSpLocks/>
          </p:cNvCxnSpPr>
          <p:nvPr/>
        </p:nvCxnSpPr>
        <p:spPr>
          <a:xfrm flipV="1">
            <a:off x="1643149" y="5631879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9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6F087A-54AC-85D1-5C6F-2C79FF3A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828576"/>
            <a:ext cx="6630325" cy="32008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Novo Projeto (Lattes)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084D427-D883-F20B-9EB5-5CE37EA8AF78}"/>
              </a:ext>
            </a:extLst>
          </p:cNvPr>
          <p:cNvCxnSpPr/>
          <p:nvPr/>
        </p:nvCxnSpPr>
        <p:spPr>
          <a:xfrm flipV="1">
            <a:off x="2918690" y="4342197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5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F6DDA4-E3AC-A25A-E788-2538CA1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" y="1233072"/>
            <a:ext cx="11193437" cy="33627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Caminho XML para Dados do Artigo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1544602" y="197406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4F46B8-AFA1-D561-CF83-AB88E64F1C65}"/>
              </a:ext>
            </a:extLst>
          </p:cNvPr>
          <p:cNvSpPr txBox="1"/>
          <p:nvPr/>
        </p:nvSpPr>
        <p:spPr>
          <a:xfrm>
            <a:off x="1928087" y="4866022"/>
            <a:ext cx="10006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Colocamos o </a:t>
            </a:r>
            <a:r>
              <a:rPr lang="pt-BR" dirty="0" err="1"/>
              <a:t>idcnpq</a:t>
            </a:r>
            <a:r>
              <a:rPr lang="pt-BR" dirty="0"/>
              <a:t> (/root/</a:t>
            </a:r>
            <a:r>
              <a:rPr lang="pt-BR" dirty="0" err="1"/>
              <a:t>numeroIdentificador</a:t>
            </a:r>
            <a:r>
              <a:rPr lang="pt-BR" dirty="0"/>
              <a:t>) para fazer o link do artigo com os dados do pesquisador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FCC335-EC08-513E-5EDE-907EC9031DDD}"/>
              </a:ext>
            </a:extLst>
          </p:cNvPr>
          <p:cNvCxnSpPr>
            <a:cxnSpLocks/>
          </p:cNvCxnSpPr>
          <p:nvPr/>
        </p:nvCxnSpPr>
        <p:spPr>
          <a:xfrm flipV="1">
            <a:off x="2111715" y="3047980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62D8E1AD-6FD0-3682-59AE-C0750BE7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5" y="5321666"/>
            <a:ext cx="2819794" cy="143847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3E811F-296E-1410-3245-0576C2AD411F}"/>
              </a:ext>
            </a:extLst>
          </p:cNvPr>
          <p:cNvCxnSpPr>
            <a:cxnSpLocks/>
          </p:cNvCxnSpPr>
          <p:nvPr/>
        </p:nvCxnSpPr>
        <p:spPr>
          <a:xfrm flipV="1">
            <a:off x="1544602" y="643210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07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82FACB-5ECA-913F-9C4E-F523E340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" y="781879"/>
            <a:ext cx="4305901" cy="1190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Etapa </a:t>
            </a:r>
            <a:r>
              <a:rPr lang="pt-BR" sz="2400" dirty="0" err="1"/>
              <a:t>Select</a:t>
            </a:r>
            <a:r>
              <a:rPr lang="pt-BR" sz="2400" dirty="0"/>
              <a:t> </a:t>
            </a:r>
            <a:r>
              <a:rPr lang="pt-BR" sz="2400" dirty="0" err="1"/>
              <a:t>Values</a:t>
            </a:r>
            <a:endParaRPr lang="pt-BR" sz="24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3837228" y="1685880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FCC335-EC08-513E-5EDE-907EC9031DDD}"/>
              </a:ext>
            </a:extLst>
          </p:cNvPr>
          <p:cNvCxnSpPr>
            <a:cxnSpLocks/>
          </p:cNvCxnSpPr>
          <p:nvPr/>
        </p:nvCxnSpPr>
        <p:spPr>
          <a:xfrm flipV="1">
            <a:off x="1418571" y="3567433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E59AE04-058E-4BA9-2EF0-BA850B67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315" y="2360191"/>
            <a:ext cx="731622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1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7AE573-786B-BF97-2826-BE7BA835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" y="987285"/>
            <a:ext cx="4515480" cy="13813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Executando o Projeto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3823976" y="205567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FCC335-EC08-513E-5EDE-907EC9031DDD}"/>
              </a:ext>
            </a:extLst>
          </p:cNvPr>
          <p:cNvCxnSpPr>
            <a:cxnSpLocks/>
          </p:cNvCxnSpPr>
          <p:nvPr/>
        </p:nvCxnSpPr>
        <p:spPr>
          <a:xfrm flipV="1">
            <a:off x="10980284" y="368518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1CC9B68-6416-87C0-419E-987C2D553E7F}"/>
              </a:ext>
            </a:extLst>
          </p:cNvPr>
          <p:cNvCxnSpPr>
            <a:cxnSpLocks/>
          </p:cNvCxnSpPr>
          <p:nvPr/>
        </p:nvCxnSpPr>
        <p:spPr>
          <a:xfrm flipV="1">
            <a:off x="11132684" y="3837586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B0CE6F9A-073F-6C73-61D1-A85ED527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9" y="2439262"/>
            <a:ext cx="12192000" cy="38452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1984422-02B2-257A-3FDA-301DD4DD4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464" y="257821"/>
            <a:ext cx="5278305" cy="27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0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CF65263-D41F-CFC6-8F85-8D3C5A75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28" y="2696544"/>
            <a:ext cx="5024191" cy="26573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A928E11-CC77-F2A1-DB75-E6007148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6" y="1059231"/>
            <a:ext cx="9488224" cy="1324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Retirando o </a:t>
            </a:r>
            <a:r>
              <a:rPr lang="pt-BR" sz="2400" dirty="0" err="1"/>
              <a:t>null</a:t>
            </a:r>
            <a:endParaRPr lang="pt-BR" sz="24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5400985" y="1920604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FCC335-EC08-513E-5EDE-907EC9031DDD}"/>
              </a:ext>
            </a:extLst>
          </p:cNvPr>
          <p:cNvCxnSpPr>
            <a:cxnSpLocks/>
          </p:cNvCxnSpPr>
          <p:nvPr/>
        </p:nvCxnSpPr>
        <p:spPr>
          <a:xfrm flipV="1">
            <a:off x="2945531" y="3429000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1CC9B68-6416-87C0-419E-987C2D553E7F}"/>
              </a:ext>
            </a:extLst>
          </p:cNvPr>
          <p:cNvCxnSpPr>
            <a:cxnSpLocks/>
          </p:cNvCxnSpPr>
          <p:nvPr/>
        </p:nvCxnSpPr>
        <p:spPr>
          <a:xfrm flipV="1">
            <a:off x="3176585" y="4631073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70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A928E11-CC77-F2A1-DB75-E6007148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" y="781879"/>
            <a:ext cx="9488224" cy="1324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Gravando no Excel Adicionando Informações de Artigos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8058325" y="136365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CFADA318-412D-D679-6B52-492130E3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8" y="1851510"/>
            <a:ext cx="12192000" cy="45040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91FD243-BC3F-4818-D90F-8D5A7886268F}"/>
              </a:ext>
            </a:extLst>
          </p:cNvPr>
          <p:cNvCxnSpPr>
            <a:cxnSpLocks/>
          </p:cNvCxnSpPr>
          <p:nvPr/>
        </p:nvCxnSpPr>
        <p:spPr>
          <a:xfrm flipV="1">
            <a:off x="3188151" y="5598490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94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739A2D-BED7-A089-84F3-68699F94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2267"/>
            <a:ext cx="12192000" cy="22934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A928E11-CC77-F2A1-DB75-E6007148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" y="781879"/>
            <a:ext cx="9488224" cy="1324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Adicionando os Artigos em Outra </a:t>
            </a:r>
            <a:r>
              <a:rPr lang="pt-BR" sz="2400" dirty="0" err="1"/>
              <a:t>Abs</a:t>
            </a:r>
            <a:r>
              <a:rPr lang="pt-BR" sz="2400" dirty="0"/>
              <a:t> (Produções Pesquisadores)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8058325" y="136365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91FD243-BC3F-4818-D90F-8D5A7886268F}"/>
              </a:ext>
            </a:extLst>
          </p:cNvPr>
          <p:cNvCxnSpPr>
            <a:cxnSpLocks/>
          </p:cNvCxnSpPr>
          <p:nvPr/>
        </p:nvCxnSpPr>
        <p:spPr>
          <a:xfrm flipV="1">
            <a:off x="1796674" y="3284070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96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F09FC49-EF4D-BB7C-ECC9-04C03213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964229"/>
            <a:ext cx="12192000" cy="45152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A928E11-CC77-F2A1-DB75-E6007148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" y="781879"/>
            <a:ext cx="9488224" cy="1324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Colocando os Campos do Excel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7B9BC05-0C51-0C05-7A56-155044D14EF2}"/>
              </a:ext>
            </a:extLst>
          </p:cNvPr>
          <p:cNvCxnSpPr>
            <a:cxnSpLocks/>
          </p:cNvCxnSpPr>
          <p:nvPr/>
        </p:nvCxnSpPr>
        <p:spPr>
          <a:xfrm flipV="1">
            <a:off x="8058325" y="1363655"/>
            <a:ext cx="383485" cy="3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91FD243-BC3F-4818-D90F-8D5A7886268F}"/>
              </a:ext>
            </a:extLst>
          </p:cNvPr>
          <p:cNvCxnSpPr>
            <a:cxnSpLocks/>
          </p:cNvCxnSpPr>
          <p:nvPr/>
        </p:nvCxnSpPr>
        <p:spPr>
          <a:xfrm flipV="1">
            <a:off x="1346099" y="2561307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323AF12-1430-B7C8-F141-D99F6D82898A}"/>
              </a:ext>
            </a:extLst>
          </p:cNvPr>
          <p:cNvCxnSpPr>
            <a:cxnSpLocks/>
          </p:cNvCxnSpPr>
          <p:nvPr/>
        </p:nvCxnSpPr>
        <p:spPr>
          <a:xfrm flipV="1">
            <a:off x="4877803" y="6022228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Executar 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8DB79F-1A56-1D89-05F8-99CAA768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" y="781879"/>
            <a:ext cx="7170255" cy="49923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9EDD8E-B814-4809-34D3-2230C017D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05" y="164376"/>
            <a:ext cx="4471699" cy="58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22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Criando Workflow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DEB320-0F65-D056-959B-B69422AB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804496"/>
            <a:ext cx="7030431" cy="5249008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CB3090-5ADE-29B2-8485-A91E63C3A878}"/>
              </a:ext>
            </a:extLst>
          </p:cNvPr>
          <p:cNvCxnSpPr>
            <a:cxnSpLocks/>
          </p:cNvCxnSpPr>
          <p:nvPr/>
        </p:nvCxnSpPr>
        <p:spPr>
          <a:xfrm flipV="1">
            <a:off x="2312257" y="1931579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45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4C39D29-5C89-CCA5-9BB4-600BD6E9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1879"/>
            <a:ext cx="5883785" cy="52322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C96EB5-2223-8BD3-5C4A-32E4B872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" y="787533"/>
            <a:ext cx="4927749" cy="36549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Criando Workflow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CB3090-5ADE-29B2-8485-A91E63C3A878}"/>
              </a:ext>
            </a:extLst>
          </p:cNvPr>
          <p:cNvCxnSpPr>
            <a:cxnSpLocks/>
          </p:cNvCxnSpPr>
          <p:nvPr/>
        </p:nvCxnSpPr>
        <p:spPr>
          <a:xfrm flipV="1">
            <a:off x="1302967" y="1940307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30AB313-9CF5-095A-3234-D47F8E0BA7D9}"/>
              </a:ext>
            </a:extLst>
          </p:cNvPr>
          <p:cNvCxnSpPr>
            <a:cxnSpLocks/>
          </p:cNvCxnSpPr>
          <p:nvPr/>
        </p:nvCxnSpPr>
        <p:spPr>
          <a:xfrm flipV="1">
            <a:off x="10236248" y="2232870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75AF5D-F9F4-3162-772F-A8CEFD425123}"/>
              </a:ext>
            </a:extLst>
          </p:cNvPr>
          <p:cNvCxnSpPr>
            <a:cxnSpLocks/>
          </p:cNvCxnSpPr>
          <p:nvPr/>
        </p:nvCxnSpPr>
        <p:spPr>
          <a:xfrm flipV="1">
            <a:off x="10388648" y="2385270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11D660-EA8B-D64C-0428-C81F1284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7" y="781879"/>
            <a:ext cx="10879145" cy="505627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Novo Projeto (Lattes)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084D427-D883-F20B-9EB5-5CE37EA8AF78}"/>
              </a:ext>
            </a:extLst>
          </p:cNvPr>
          <p:cNvCxnSpPr/>
          <p:nvPr/>
        </p:nvCxnSpPr>
        <p:spPr>
          <a:xfrm flipV="1">
            <a:off x="3537527" y="1293091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90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ED96473-A505-FF32-2E83-8E0D298C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84" y="2136773"/>
            <a:ext cx="7954485" cy="44202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Projeto (Lattes) – Criando Workflow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CB3090-5ADE-29B2-8485-A91E63C3A878}"/>
              </a:ext>
            </a:extLst>
          </p:cNvPr>
          <p:cNvCxnSpPr>
            <a:cxnSpLocks/>
          </p:cNvCxnSpPr>
          <p:nvPr/>
        </p:nvCxnSpPr>
        <p:spPr>
          <a:xfrm flipV="1">
            <a:off x="3916772" y="5838352"/>
            <a:ext cx="787501" cy="4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D509FD5-5820-BB3E-EA86-51868F0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0" y="963781"/>
            <a:ext cx="752580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1C3DE8-DB50-425B-A438-2E14B6EF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4A02E8-682C-46C7-916E-CA2D9554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795867"/>
            <a:ext cx="5952066" cy="2942696"/>
          </a:xfrm>
        </p:spPr>
        <p:txBody>
          <a:bodyPr/>
          <a:lstStyle/>
          <a:p>
            <a:pPr algn="l"/>
            <a:r>
              <a:rPr lang="pt-BR" dirty="0"/>
              <a:t>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DDBA9-D546-4F59-B71F-7C8C227D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3830637"/>
            <a:ext cx="5952066" cy="2387599"/>
          </a:xfrm>
        </p:spPr>
        <p:txBody>
          <a:bodyPr/>
          <a:lstStyle/>
          <a:p>
            <a:pPr algn="l"/>
            <a:r>
              <a:rPr lang="pt-BR" dirty="0"/>
              <a:t>Exibindo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84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Importando arquivo </a:t>
            </a:r>
            <a:r>
              <a:rPr lang="pt-BR" sz="2400" dirty="0" err="1"/>
              <a:t>excel</a:t>
            </a:r>
            <a:r>
              <a:rPr lang="pt-BR" sz="2400" dirty="0"/>
              <a:t> para o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ECD9C6-4757-3EFC-57A5-FC191F60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340"/>
            <a:ext cx="12192000" cy="47633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411C2B-4AC5-B976-E3CB-F14F04F91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11" y="1580225"/>
            <a:ext cx="4970989" cy="3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Verificando o relacionamento entre as tabelas (</a:t>
            </a:r>
            <a:r>
              <a:rPr lang="pt-BR" sz="2400" dirty="0" err="1"/>
              <a:t>idcnpq</a:t>
            </a:r>
            <a:r>
              <a:rPr lang="pt-BR" sz="2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A309D5-8AEA-A8CC-E14B-DD25C639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87" y="762273"/>
            <a:ext cx="6035426" cy="5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5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Adicionando gráfico de coluna </a:t>
            </a:r>
            <a:r>
              <a:rPr lang="pt-BR" sz="2400" dirty="0" err="1"/>
              <a:t>clusterizado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0536F-C4AF-7228-6231-DE9488B2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8" y="781879"/>
            <a:ext cx="1753309" cy="48597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E75CEE-3009-6CCB-6061-0D925722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83" y="1216407"/>
            <a:ext cx="10245517" cy="37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7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Organizando o gráfico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99E3E8-F350-AE84-ECA5-0E331E07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315"/>
            <a:ext cx="12192000" cy="49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5E9C75-10E9-E057-037E-1F2DED02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3" y="781879"/>
            <a:ext cx="8274228" cy="5156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Pipeline (Lattes)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084D427-D883-F20B-9EB5-5CE37EA8AF78}"/>
              </a:ext>
            </a:extLst>
          </p:cNvPr>
          <p:cNvCxnSpPr/>
          <p:nvPr/>
        </p:nvCxnSpPr>
        <p:spPr>
          <a:xfrm flipV="1">
            <a:off x="363950" y="1274618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41F1CAE-0BC3-2E55-C4ED-9DB83D6D4A81}"/>
              </a:ext>
            </a:extLst>
          </p:cNvPr>
          <p:cNvCxnSpPr/>
          <p:nvPr/>
        </p:nvCxnSpPr>
        <p:spPr>
          <a:xfrm flipV="1">
            <a:off x="1790968" y="2621382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Novo Pipeline (Lattes)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3A051B-1AE4-CAE3-D57C-232F6FB8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002"/>
            <a:ext cx="6782747" cy="55729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101FDC-9084-4F18-6F9C-37CDD7E35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476" y="504002"/>
            <a:ext cx="3181794" cy="541095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7896476" y="1690688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46A76A0-FC4A-7CFF-06FF-39A1196DE310}"/>
              </a:ext>
            </a:extLst>
          </p:cNvPr>
          <p:cNvCxnSpPr/>
          <p:nvPr/>
        </p:nvCxnSpPr>
        <p:spPr>
          <a:xfrm flipV="1">
            <a:off x="7065203" y="1666613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0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313A677-5771-1E3E-F023-70ACFBC6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3" y="829656"/>
            <a:ext cx="6511637" cy="52713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240790" y="2124798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2F684A1D-7B47-F69F-1438-2E1609FA6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63" y="1440900"/>
            <a:ext cx="239110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97802D-A1EA-3383-985E-DC556B04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47" y="781879"/>
            <a:ext cx="7370543" cy="5004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5F6D-3FE8-418A-A245-C5B6E796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980"/>
            <a:ext cx="12192000" cy="7570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16ADF7-1CB1-6309-6E1F-F486CCB2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7" y="119097"/>
            <a:ext cx="10515600" cy="662782"/>
          </a:xfrm>
        </p:spPr>
        <p:txBody>
          <a:bodyPr>
            <a:normAutofit/>
          </a:bodyPr>
          <a:lstStyle/>
          <a:p>
            <a:r>
              <a:rPr lang="pt-BR" sz="2400" dirty="0"/>
              <a:t> Pipeline Dados do Pesquisador (Lattes) - Arquivo XML para Obtenção de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0AEBACE-D179-9335-3547-0B7EE8E0AB61}"/>
              </a:ext>
            </a:extLst>
          </p:cNvPr>
          <p:cNvCxnSpPr/>
          <p:nvPr/>
        </p:nvCxnSpPr>
        <p:spPr>
          <a:xfrm flipV="1">
            <a:off x="4267845" y="2175602"/>
            <a:ext cx="831273" cy="738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79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731</Words>
  <Application>Microsoft Office PowerPoint</Application>
  <PresentationFormat>Widescreen</PresentationFormat>
  <Paragraphs>65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Tema do Office</vt:lpstr>
      <vt:lpstr>Minicurso: Pipelines de Dados com Apache HOP sem dor de cabeça</vt:lpstr>
      <vt:lpstr>Descrição  Este minicurso abordará como a etapa de ETL (Extração Transformação e Carga) pode ser realizada através da ferramenta Apache Hop. De forma prática será apresentado como orquestrar cargas de base de dados operacionais através de pipelines e fluxos de dados visuais bem documentados. Para exemplificar a aplicação da ferramenta Apache Hop será desenvolvido um case demonstrado a extração do Currículo Lattes.</vt:lpstr>
      <vt:lpstr>Exemplo I</vt:lpstr>
      <vt:lpstr>Novo Projeto (Lattes)</vt:lpstr>
      <vt:lpstr>Novo Projeto (Lattes)</vt:lpstr>
      <vt:lpstr>Pipeline (Lattes)</vt:lpstr>
      <vt:lpstr>Novo Pipeline (Lattes)</vt:lpstr>
      <vt:lpstr> Pipeline Dados do Pesquisador (Lattes)</vt:lpstr>
      <vt:lpstr> Pipeline Dados do Pesquisador (Lattes) - Arquivo XML para Obtenção de Dados</vt:lpstr>
      <vt:lpstr> Pipeline Dados do Pesquisador (Lattes)</vt:lpstr>
      <vt:lpstr> Pipeline Dados do Pesquisador (Lattes) - Arquivo XML para Obtenção de Dados</vt:lpstr>
      <vt:lpstr> Pipeline Dados do Pesquisador (Lattes) - Arquivo XML para Obtenção de Dados</vt:lpstr>
      <vt:lpstr> Pipeline Dados do Pesquisador (Lattes) - Arquivo XML para Obtenção de Dados</vt:lpstr>
      <vt:lpstr> Pipeline Dados do Pesquisador (Lattes) - Arquivo XML para Obtenção de Dados (Get Fields)</vt:lpstr>
      <vt:lpstr> Pipeline Dados do Pesquisador (Lattes) – Preview Rows</vt:lpstr>
      <vt:lpstr> Pipeline Dados do Pesquisador (Lattes) – Preview Rows</vt:lpstr>
      <vt:lpstr> Pipeline Dados do Pesquisador (Lattes) – Ligação das Transformações (Tecla Shift)</vt:lpstr>
      <vt:lpstr> Pipeline Dados do Pesquisador (Lattes) – Vamos selecionar somente o nomeCompleto</vt:lpstr>
      <vt:lpstr> Pipeline Dados do Pesquisador (Lattes) – Vamos selecionar somente o nomeCompleto e transformar para nome</vt:lpstr>
      <vt:lpstr> Pipeline Dados do Pesquisador (Lattes) – Executando o Projeto</vt:lpstr>
      <vt:lpstr> Pipeline Dados do Pesquisador (Lattes) – Gravando os dados em Arquivo Excel</vt:lpstr>
      <vt:lpstr> Pipeline Dados do Pesquisador (Lattes) – Gravando os dados em Arquivo Excel</vt:lpstr>
      <vt:lpstr> Pipeline Dados do Pesquisador (Lattes) – Executando o Projeto</vt:lpstr>
      <vt:lpstr>Projeto (Lattes) – Obtendo o número identificador do Lattes para Link com outros dados</vt:lpstr>
      <vt:lpstr>Projeto (Lattes) – Obtendo o número identificador do Lattes para Link com outros dados</vt:lpstr>
      <vt:lpstr>Projeto (Lattes) – Executando o Projeto</vt:lpstr>
      <vt:lpstr>Exemplo II </vt:lpstr>
      <vt:lpstr>Projeto (Lattes) – Novo Pipeline Dados_Pesquisador_Varios.hpl copia do Dados_Pesquisador.hlp</vt:lpstr>
      <vt:lpstr>Projeto (Lattes) – Pipeline Dados_Pesquisadores_Varios.hpl</vt:lpstr>
      <vt:lpstr>Projeto (Lattes) – Indicando a pasta para ler os arquivos XML</vt:lpstr>
      <vt:lpstr>Projeto (Lattes) – Indicando a pasta para ler os arquivos XML</vt:lpstr>
      <vt:lpstr>Projeto (Lattes) – Marcando a Opção para Pegar o Arquivo do Passo Anterior</vt:lpstr>
      <vt:lpstr>Projeto (Lattes) – Executando o Projeto</vt:lpstr>
      <vt:lpstr>Exemplo III </vt:lpstr>
      <vt:lpstr>Projeto (Lattes) – Dados de Artigos do XML</vt:lpstr>
      <vt:lpstr>Projeto (Lattes) – Novo Pipeline Dados_Producoes_Pesquisadores_Varios.hlp copia do Dados_Pesquisador_Varios.hpl </vt:lpstr>
      <vt:lpstr>Projeto (Lattes) – Deletando um link entre etapas do fluxo</vt:lpstr>
      <vt:lpstr>Projeto (Lattes) – Lendo Vários Arquivos</vt:lpstr>
      <vt:lpstr>Projeto (Lattes) – Caminho XML para Dados do Artigo</vt:lpstr>
      <vt:lpstr>Projeto (Lattes) – Caminho XML para Dados do Artigo</vt:lpstr>
      <vt:lpstr>Projeto (Lattes) – Etapa Select Values</vt:lpstr>
      <vt:lpstr>Projeto (Lattes) – Executando o Projeto</vt:lpstr>
      <vt:lpstr>Projeto (Lattes) – Retirando o null</vt:lpstr>
      <vt:lpstr>Projeto (Lattes) – Gravando no Excel Adicionando Informações de Artigos</vt:lpstr>
      <vt:lpstr>Projeto (Lattes) – Adicionando os Artigos em Outra Abs (Produções Pesquisadores)</vt:lpstr>
      <vt:lpstr>Projeto (Lattes) – Colocando os Campos do Excel</vt:lpstr>
      <vt:lpstr>Projeto (Lattes) – Executar o Projeto</vt:lpstr>
      <vt:lpstr>Projeto (Lattes) – Criando Workflow</vt:lpstr>
      <vt:lpstr>Projeto (Lattes) – Criando Workflow</vt:lpstr>
      <vt:lpstr>Projeto (Lattes) – Criando Workflow</vt:lpstr>
      <vt:lpstr>Power BI</vt:lpstr>
      <vt:lpstr>Importando arquivo excel para o Power bi</vt:lpstr>
      <vt:lpstr>Verificando o relacionamento entre as tabelas (idcnpq)</vt:lpstr>
      <vt:lpstr>Adicionando gráfico de coluna clusterizado</vt:lpstr>
      <vt:lpstr>Organizando o 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Duda Bastos</dc:creator>
  <cp:lastModifiedBy>Eduardo Manuel de Freitas Jorge</cp:lastModifiedBy>
  <cp:revision>78</cp:revision>
  <dcterms:created xsi:type="dcterms:W3CDTF">2022-11-18T01:13:58Z</dcterms:created>
  <dcterms:modified xsi:type="dcterms:W3CDTF">2022-11-19T18:42:04Z</dcterms:modified>
</cp:coreProperties>
</file>